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7"/>
  </p:notesMasterIdLst>
  <p:handoutMasterIdLst>
    <p:handoutMasterId r:id="rId78"/>
  </p:handoutMasterIdLst>
  <p:sldIdLst>
    <p:sldId id="362" r:id="rId5"/>
    <p:sldId id="385" r:id="rId6"/>
    <p:sldId id="386" r:id="rId7"/>
    <p:sldId id="387" r:id="rId8"/>
    <p:sldId id="396" r:id="rId9"/>
    <p:sldId id="388" r:id="rId10"/>
    <p:sldId id="401" r:id="rId11"/>
    <p:sldId id="389" r:id="rId12"/>
    <p:sldId id="390" r:id="rId13"/>
    <p:sldId id="460" r:id="rId14"/>
    <p:sldId id="457" r:id="rId15"/>
    <p:sldId id="462" r:id="rId16"/>
    <p:sldId id="458" r:id="rId17"/>
    <p:sldId id="391" r:id="rId18"/>
    <p:sldId id="392" r:id="rId19"/>
    <p:sldId id="384" r:id="rId20"/>
    <p:sldId id="259"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99" r:id="rId42"/>
    <p:sldId id="405" r:id="rId43"/>
    <p:sldId id="406" r:id="rId44"/>
    <p:sldId id="407" r:id="rId45"/>
    <p:sldId id="415" r:id="rId46"/>
    <p:sldId id="455" r:id="rId47"/>
    <p:sldId id="456" r:id="rId48"/>
    <p:sldId id="453" r:id="rId49"/>
    <p:sldId id="454" r:id="rId50"/>
    <p:sldId id="422"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41" r:id="rId67"/>
    <p:sldId id="443" r:id="rId68"/>
    <p:sldId id="445" r:id="rId69"/>
    <p:sldId id="446" r:id="rId70"/>
    <p:sldId id="448" r:id="rId71"/>
    <p:sldId id="449" r:id="rId72"/>
    <p:sldId id="442" r:id="rId73"/>
    <p:sldId id="412" r:id="rId74"/>
    <p:sldId id="413" r:id="rId75"/>
    <p:sldId id="330" r:id="rId76"/>
  </p:sldIdLst>
  <p:sldSz cx="24384000" cy="13716000"/>
  <p:notesSz cx="7102475" cy="102330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7" autoAdjust="0"/>
  </p:normalViewPr>
  <p:slideViewPr>
    <p:cSldViewPr>
      <p:cViewPr varScale="1">
        <p:scale>
          <a:sx n="55" d="100"/>
          <a:sy n="55" d="100"/>
        </p:scale>
        <p:origin x="636" y="78"/>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Cremonini | www.italmec.cz" userId="272bc7e0-8f31-4fc6-85ee-e48229f3eee5" providerId="ADAL" clId="{D7679E73-6347-4B38-917B-383C2BADEFAD}"/>
    <pc:docChg chg="modSld">
      <pc:chgData name="Marco Cremonini | www.italmec.cz" userId="272bc7e0-8f31-4fc6-85ee-e48229f3eee5" providerId="ADAL" clId="{D7679E73-6347-4B38-917B-383C2BADEFAD}" dt="2020-10-23T13:28:29.420" v="249" actId="20577"/>
      <pc:docMkLst>
        <pc:docMk/>
      </pc:docMkLst>
      <pc:sldChg chg="modSp mod">
        <pc:chgData name="Marco Cremonini | www.italmec.cz" userId="272bc7e0-8f31-4fc6-85ee-e48229f3eee5" providerId="ADAL" clId="{D7679E73-6347-4B38-917B-383C2BADEFAD}" dt="2020-10-23T13:28:29.420" v="249" actId="20577"/>
        <pc:sldMkLst>
          <pc:docMk/>
          <pc:sldMk cId="0" sldId="367"/>
        </pc:sldMkLst>
        <pc:spChg chg="mod">
          <ac:chgData name="Marco Cremonini | www.italmec.cz" userId="272bc7e0-8f31-4fc6-85ee-e48229f3eee5" providerId="ADAL" clId="{D7679E73-6347-4B38-917B-383C2BADEFAD}" dt="2020-10-23T13:28:29.420" v="249" actId="20577"/>
          <ac:spMkLst>
            <pc:docMk/>
            <pc:sldMk cId="0" sldId="367"/>
            <ac:spMk id="535" creationId="{00000000-0000-0000-0000-000000000000}"/>
          </ac:spMkLst>
        </pc:spChg>
      </pc:sldChg>
      <pc:sldChg chg="modSp mod">
        <pc:chgData name="Marco Cremonini | www.italmec.cz" userId="272bc7e0-8f31-4fc6-85ee-e48229f3eee5" providerId="ADAL" clId="{D7679E73-6347-4B38-917B-383C2BADEFAD}" dt="2020-10-22T16:10:24.474" v="236" actId="20577"/>
        <pc:sldMkLst>
          <pc:docMk/>
          <pc:sldMk cId="0" sldId="390"/>
        </pc:sldMkLst>
        <pc:spChg chg="mod">
          <ac:chgData name="Marco Cremonini | www.italmec.cz" userId="272bc7e0-8f31-4fc6-85ee-e48229f3eee5" providerId="ADAL" clId="{D7679E73-6347-4B38-917B-383C2BADEFAD}" dt="2020-10-22T16:10:24.474" v="236" actId="20577"/>
          <ac:spMkLst>
            <pc:docMk/>
            <pc:sldMk cId="0" sldId="390"/>
            <ac:spMk id="147" creationId="{00000000-0000-0000-0000-000000000000}"/>
          </ac:spMkLst>
        </pc:spChg>
      </pc:sldChg>
      <pc:sldChg chg="modSp mod">
        <pc:chgData name="Marco Cremonini | www.italmec.cz" userId="272bc7e0-8f31-4fc6-85ee-e48229f3eee5" providerId="ADAL" clId="{D7679E73-6347-4B38-917B-383C2BADEFAD}" dt="2020-10-23T12:08:26.195" v="238" actId="20577"/>
        <pc:sldMkLst>
          <pc:docMk/>
          <pc:sldMk cId="0" sldId="460"/>
        </pc:sldMkLst>
        <pc:spChg chg="mod">
          <ac:chgData name="Marco Cremonini | www.italmec.cz" userId="272bc7e0-8f31-4fc6-85ee-e48229f3eee5" providerId="ADAL" clId="{D7679E73-6347-4B38-917B-383C2BADEFAD}" dt="2020-10-23T12:08:26.195" v="238" actId="20577"/>
          <ac:spMkLst>
            <pc:docMk/>
            <pc:sldMk cId="0" sldId="460"/>
            <ac:spMk id="74754" creationId="{00000000-0000-0000-0000-000000000000}"/>
          </ac:spMkLst>
        </pc:spChg>
      </pc:sldChg>
    </pc:docChg>
  </pc:docChgLst>
  <pc:docChgLst>
    <pc:chgData name="Marco Cremonini | www.italmec.cz" userId="272bc7e0-8f31-4fc6-85ee-e48229f3eee5" providerId="ADAL" clId="{C0DAC104-9951-49D9-84F2-65A83CD0ED1C}"/>
    <pc:docChg chg="modSld">
      <pc:chgData name="Marco Cremonini | www.italmec.cz" userId="272bc7e0-8f31-4fc6-85ee-e48229f3eee5" providerId="ADAL" clId="{C0DAC104-9951-49D9-84F2-65A83CD0ED1C}" dt="2020-07-10T09:57:35.984" v="43" actId="20577"/>
      <pc:docMkLst>
        <pc:docMk/>
      </pc:docMkLst>
      <pc:sldChg chg="modSp mod">
        <pc:chgData name="Marco Cremonini | www.italmec.cz" userId="272bc7e0-8f31-4fc6-85ee-e48229f3eee5" providerId="ADAL" clId="{C0DAC104-9951-49D9-84F2-65A83CD0ED1C}" dt="2020-07-10T09:57:11.985" v="31" actId="20577"/>
        <pc:sldMkLst>
          <pc:docMk/>
          <pc:sldMk cId="0" sldId="386"/>
        </pc:sldMkLst>
        <pc:spChg chg="mod">
          <ac:chgData name="Marco Cremonini | www.italmec.cz" userId="272bc7e0-8f31-4fc6-85ee-e48229f3eee5" providerId="ADAL" clId="{C0DAC104-9951-49D9-84F2-65A83CD0ED1C}" dt="2020-07-10T09:57:11.985" v="31" actId="20577"/>
          <ac:spMkLst>
            <pc:docMk/>
            <pc:sldMk cId="0" sldId="386"/>
            <ac:spMk id="28" creationId="{00000000-0000-0000-0000-000000000000}"/>
          </ac:spMkLst>
        </pc:spChg>
      </pc:sldChg>
      <pc:sldChg chg="modSp mod">
        <pc:chgData name="Marco Cremonini | www.italmec.cz" userId="272bc7e0-8f31-4fc6-85ee-e48229f3eee5" providerId="ADAL" clId="{C0DAC104-9951-49D9-84F2-65A83CD0ED1C}" dt="2020-07-10T09:57:35.984" v="43" actId="20577"/>
        <pc:sldMkLst>
          <pc:docMk/>
          <pc:sldMk cId="0" sldId="387"/>
        </pc:sldMkLst>
        <pc:spChg chg="mod">
          <ac:chgData name="Marco Cremonini | www.italmec.cz" userId="272bc7e0-8f31-4fc6-85ee-e48229f3eee5" providerId="ADAL" clId="{C0DAC104-9951-49D9-84F2-65A83CD0ED1C}" dt="2020-07-10T09:57:35.984" v="43" actId="20577"/>
          <ac:spMkLst>
            <pc:docMk/>
            <pc:sldMk cId="0" sldId="387"/>
            <ac:spMk id="28"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 Id="rId5" Type="http://schemas.openxmlformats.org/officeDocument/2006/relationships/image" Target="../media/image44.emf"/><Relationship Id="rId4"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it-IT"/>
          </a:p>
        </p:txBody>
      </p:sp>
      <p:sp>
        <p:nvSpPr>
          <p:cNvPr id="3" name="Segnaposto data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fld id="{52A55A2C-5089-434E-AEF1-951662161113}" type="datetimeFigureOut">
              <a:rPr lang="it-IT" smtClean="0"/>
              <a:pPr/>
              <a:t>23/10/2020</a:t>
            </a:fld>
            <a:endParaRPr lang="it-IT"/>
          </a:p>
        </p:txBody>
      </p:sp>
      <p:sp>
        <p:nvSpPr>
          <p:cNvPr id="4" name="Segnaposto piè di pagina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it-IT"/>
          </a:p>
        </p:txBody>
      </p:sp>
      <p:sp>
        <p:nvSpPr>
          <p:cNvPr id="5" name="Segnaposto numero diapositiva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AC60E284-AE51-4606-A988-E2380F6A917F}" type="slidenum">
              <a:rPr lang="it-IT" smtClean="0"/>
              <a:pPr/>
              <a:t>‹#›</a:t>
            </a:fld>
            <a:endParaRPr 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39700" y="766763"/>
            <a:ext cx="6823075" cy="3838575"/>
          </a:xfrm>
          <a:prstGeom prst="rect">
            <a:avLst/>
          </a:prstGeom>
        </p:spPr>
        <p:txBody>
          <a:bodyPr lIns="99057" tIns="49528" rIns="99057" bIns="49528"/>
          <a:lstStyle/>
          <a:p>
            <a:endParaRPr/>
          </a:p>
        </p:txBody>
      </p:sp>
      <p:sp>
        <p:nvSpPr>
          <p:cNvPr id="135" name="Shape 135"/>
          <p:cNvSpPr>
            <a:spLocks noGrp="1"/>
          </p:cNvSpPr>
          <p:nvPr>
            <p:ph type="body" sz="quarter" idx="1"/>
          </p:nvPr>
        </p:nvSpPr>
        <p:spPr>
          <a:xfrm>
            <a:off x="946997" y="4860687"/>
            <a:ext cx="5208482" cy="4604861"/>
          </a:xfrm>
          <a:prstGeom prst="rect">
            <a:avLst/>
          </a:prstGeom>
        </p:spPr>
        <p:txBody>
          <a:bodyPr lIns="99057" tIns="49528" rIns="99057" bIns="49528"/>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2"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93"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94"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2"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03"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3548062" y="2875359"/>
            <a:ext cx="17287876" cy="4554141"/>
          </a:xfrm>
          <a:prstGeom prst="rect">
            <a:avLst/>
          </a:prstGeom>
        </p:spPr>
        <p:txBody>
          <a:bodyPr lIns="71437" tIns="71437" rIns="71437" bIns="71437" anchor="b"/>
          <a:lstStyle>
            <a:lvl1pPr defTabSz="821531">
              <a:defRPr sz="10000" cap="all">
                <a:solidFill>
                  <a:srgbClr val="535353"/>
                </a:solidFill>
                <a:latin typeface="Gill Sans Light"/>
                <a:ea typeface="Gill Sans Light"/>
                <a:cs typeface="Gill Sans Light"/>
                <a:sym typeface="Gill Sans Light"/>
              </a:defRPr>
            </a:lvl1pPr>
          </a:lstStyle>
          <a:p>
            <a:r>
              <a:t>Title Text</a:t>
            </a:r>
          </a:p>
        </p:txBody>
      </p:sp>
      <p:sp>
        <p:nvSpPr>
          <p:cNvPr id="127" name="Body Level One…"/>
          <p:cNvSpPr txBox="1">
            <a:spLocks noGrp="1"/>
          </p:cNvSpPr>
          <p:nvPr>
            <p:ph type="body" sz="quarter" idx="1"/>
          </p:nvPr>
        </p:nvSpPr>
        <p:spPr>
          <a:xfrm>
            <a:off x="3548062" y="7411640"/>
            <a:ext cx="17287876" cy="1821657"/>
          </a:xfrm>
          <a:prstGeom prst="rect">
            <a:avLst/>
          </a:prstGeom>
        </p:spPr>
        <p:txBody>
          <a:bodyPr lIns="71437" tIns="71437" rIns="71437" bIns="71437" anchor="t"/>
          <a:lstStyle>
            <a:lvl1pPr marL="0" indent="0" algn="ctr" defTabSz="821531">
              <a:spcBef>
                <a:spcPts val="0"/>
              </a:spcBef>
              <a:buSzTx/>
              <a:buNone/>
              <a:defRPr>
                <a:solidFill>
                  <a:srgbClr val="535353"/>
                </a:solidFill>
                <a:latin typeface="Gill Sans Light"/>
                <a:ea typeface="Gill Sans Light"/>
                <a:cs typeface="Gill Sans Light"/>
                <a:sym typeface="Gill Sans Light"/>
              </a:defRPr>
            </a:lvl1pPr>
            <a:lvl2pPr marL="0" indent="228600" algn="ctr" defTabSz="821531">
              <a:spcBef>
                <a:spcPts val="0"/>
              </a:spcBef>
              <a:buSzTx/>
              <a:buNone/>
              <a:defRPr>
                <a:solidFill>
                  <a:srgbClr val="535353"/>
                </a:solidFill>
                <a:latin typeface="Gill Sans Light"/>
                <a:ea typeface="Gill Sans Light"/>
                <a:cs typeface="Gill Sans Light"/>
                <a:sym typeface="Gill Sans Light"/>
              </a:defRPr>
            </a:lvl2pPr>
            <a:lvl3pPr marL="0" indent="457200" algn="ctr" defTabSz="821531">
              <a:spcBef>
                <a:spcPts val="0"/>
              </a:spcBef>
              <a:buSzTx/>
              <a:buNone/>
              <a:defRPr>
                <a:solidFill>
                  <a:srgbClr val="535353"/>
                </a:solidFill>
                <a:latin typeface="Gill Sans Light"/>
                <a:ea typeface="Gill Sans Light"/>
                <a:cs typeface="Gill Sans Light"/>
                <a:sym typeface="Gill Sans Light"/>
              </a:defRPr>
            </a:lvl3pPr>
            <a:lvl4pPr marL="0" indent="685800" algn="ctr" defTabSz="821531">
              <a:spcBef>
                <a:spcPts val="0"/>
              </a:spcBef>
              <a:buSzTx/>
              <a:buNone/>
              <a:defRPr>
                <a:solidFill>
                  <a:srgbClr val="535353"/>
                </a:solidFill>
                <a:latin typeface="Gill Sans Light"/>
                <a:ea typeface="Gill Sans Light"/>
                <a:cs typeface="Gill Sans Light"/>
                <a:sym typeface="Gill Sans Light"/>
              </a:defRPr>
            </a:lvl4pPr>
            <a:lvl5pPr marL="0" indent="914400" algn="ctr" defTabSz="821531">
              <a:spcBef>
                <a:spcPts val="0"/>
              </a:spcBef>
              <a:buSzTx/>
              <a:buNone/>
              <a:defRPr>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52882" y="13038931"/>
            <a:ext cx="460376" cy="498476"/>
          </a:xfrm>
          <a:prstGeom prst="rect">
            <a:avLst/>
          </a:prstGeom>
        </p:spPr>
        <p:txBody>
          <a:bodyPr lIns="71437" tIns="71437" rIns="71437" bIns="71437" anchor="b"/>
          <a:lstStyle>
            <a:lvl1pPr defTabSz="821531">
              <a:defRPr>
                <a:solidFill>
                  <a:srgbClr val="535353"/>
                </a:solidFill>
                <a:latin typeface="Gill Sans Light"/>
                <a:ea typeface="Gill Sans Light"/>
                <a:cs typeface="Gill Sans Light"/>
                <a:sym typeface="Gill Sans Light"/>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a:xfrm>
            <a:off x="1219200" y="12712701"/>
            <a:ext cx="5689600" cy="730250"/>
          </a:xfrm>
          <a:prstGeom prst="rect">
            <a:avLst/>
          </a:prstGeom>
        </p:spPr>
        <p:txBody>
          <a:bodyPr lIns="207816" tIns="103908" rIns="207816" bIns="103908"/>
          <a:lstStyle>
            <a:lvl1pPr>
              <a:defRPr/>
            </a:lvl1pPr>
          </a:lstStyle>
          <a:p>
            <a:pPr>
              <a:defRPr/>
            </a:pPr>
            <a:endParaRPr lang="it-IT"/>
          </a:p>
        </p:txBody>
      </p:sp>
      <p:sp>
        <p:nvSpPr>
          <p:cNvPr id="5" name="Segnaposto piè di pagina 21"/>
          <p:cNvSpPr>
            <a:spLocks noGrp="1"/>
          </p:cNvSpPr>
          <p:nvPr>
            <p:ph type="ftr" sz="quarter" idx="11"/>
          </p:nvPr>
        </p:nvSpPr>
        <p:spPr>
          <a:xfrm>
            <a:off x="7112000" y="12712701"/>
            <a:ext cx="8940800" cy="730250"/>
          </a:xfrm>
          <a:prstGeom prst="rect">
            <a:avLst/>
          </a:prstGeom>
        </p:spPr>
        <p:txBody>
          <a:bodyPr lIns="207816" tIns="103908" rIns="207816" bIns="103908"/>
          <a:lstStyle>
            <a:lvl1pPr>
              <a:defRPr/>
            </a:lvl1pPr>
          </a:lstStyle>
          <a:p>
            <a:pPr>
              <a:defRPr/>
            </a:pPr>
            <a:endParaRPr lang="it-IT"/>
          </a:p>
        </p:txBody>
      </p:sp>
      <p:sp>
        <p:nvSpPr>
          <p:cNvPr id="6" name="Segnaposto numero diapositiva 17"/>
          <p:cNvSpPr>
            <a:spLocks noGrp="1"/>
          </p:cNvSpPr>
          <p:nvPr>
            <p:ph type="sldNum" sz="quarter" idx="12"/>
          </p:nvPr>
        </p:nvSpPr>
        <p:spPr>
          <a:xfrm>
            <a:off x="11920353" y="13081000"/>
            <a:ext cx="530594" cy="471924"/>
          </a:xfrm>
        </p:spPr>
        <p:txBody>
          <a:bodyPr/>
          <a:lstStyle>
            <a:lvl1pPr>
              <a:defRPr/>
            </a:lvl1pPr>
          </a:lstStyle>
          <a:p>
            <a:pPr>
              <a:defRPr/>
            </a:pPr>
            <a:fld id="{3CFD49EB-C048-42DB-8052-D4758567F677}" type="slidenum">
              <a:rPr lang="it-IT"/>
              <a:pPr>
                <a:defRPr/>
              </a:pPr>
              <a:t>‹#›</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4" name="TextBox 11"/>
          <p:cNvSpPr txBox="1">
            <a:spLocks noChangeArrowheads="1"/>
          </p:cNvSpPr>
          <p:nvPr userDrawn="1"/>
        </p:nvSpPr>
        <p:spPr bwMode="auto">
          <a:xfrm>
            <a:off x="22640133" y="1212851"/>
            <a:ext cx="439735" cy="589168"/>
          </a:xfrm>
          <a:prstGeom prst="rect">
            <a:avLst/>
          </a:prstGeom>
          <a:noFill/>
          <a:ln>
            <a:noFill/>
          </a:ln>
        </p:spPr>
        <p:txBody>
          <a:bodyPr wrap="none" lIns="217709" tIns="108855" rIns="217709" bIns="10885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a:p>
        </p:txBody>
      </p:sp>
      <p:pic>
        <p:nvPicPr>
          <p:cNvPr id="5" name="Picture 4" descr="C:\Users\limatolap\Desktop\logo-corretto.gif"/>
          <p:cNvPicPr>
            <a:picLocks noChangeAspect="1" noChangeArrowheads="1"/>
          </p:cNvPicPr>
          <p:nvPr userDrawn="1"/>
        </p:nvPicPr>
        <p:blipFill>
          <a:blip r:embed="rId2" cstate="print"/>
          <a:srcRect/>
          <a:stretch>
            <a:fillRect/>
          </a:stretch>
        </p:blipFill>
        <p:spPr bwMode="auto">
          <a:xfrm>
            <a:off x="1248834" y="9918700"/>
            <a:ext cx="6718299" cy="1108076"/>
          </a:xfrm>
          <a:prstGeom prst="rect">
            <a:avLst/>
          </a:prstGeom>
          <a:noFill/>
          <a:ln w="9525">
            <a:noFill/>
            <a:miter lim="800000"/>
            <a:headEnd/>
            <a:tailEnd/>
          </a:ln>
        </p:spPr>
      </p:pic>
      <p:sp>
        <p:nvSpPr>
          <p:cNvPr id="10" name="Title 1"/>
          <p:cNvSpPr>
            <a:spLocks noGrp="1"/>
          </p:cNvSpPr>
          <p:nvPr>
            <p:ph type="title"/>
          </p:nvPr>
        </p:nvSpPr>
        <p:spPr>
          <a:xfrm>
            <a:off x="1246784" y="6569968"/>
            <a:ext cx="15553728" cy="1449884"/>
          </a:xfrm>
          <a:prstGeom prst="rect">
            <a:avLst/>
          </a:prstGeom>
        </p:spPr>
        <p:txBody>
          <a:bodyPr vert="horz"/>
          <a:lstStyle>
            <a:lvl1pPr algn="l">
              <a:defRPr sz="6200" b="1">
                <a:solidFill>
                  <a:schemeClr val="tx1">
                    <a:lumMod val="75000"/>
                  </a:schemeClr>
                </a:solidFill>
              </a:defRPr>
            </a:lvl1pPr>
          </a:lstStyle>
          <a:p>
            <a:r>
              <a:rPr lang="it-IT" dirty="0"/>
              <a:t>Click to </a:t>
            </a:r>
            <a:r>
              <a:rPr lang="it-IT" dirty="0" err="1"/>
              <a:t>edit</a:t>
            </a:r>
            <a:r>
              <a:rPr lang="it-IT" dirty="0"/>
              <a:t> Master </a:t>
            </a:r>
            <a:r>
              <a:rPr lang="it-IT" dirty="0" err="1"/>
              <a:t>title</a:t>
            </a:r>
            <a:r>
              <a:rPr lang="it-IT" dirty="0"/>
              <a:t> style</a:t>
            </a:r>
            <a:endParaRPr lang="en-US" dirty="0"/>
          </a:p>
        </p:txBody>
      </p:sp>
      <p:pic>
        <p:nvPicPr>
          <p:cNvPr id="7" name="Immagine 6" descr="C:\Users\limatolap\Desktop\ppt_Azienda_05.03.14\Grafica1.gif"/>
          <p:cNvPicPr/>
          <p:nvPr userDrawn="1"/>
        </p:nvPicPr>
        <p:blipFill>
          <a:blip r:embed="rId3" cstate="print"/>
          <a:srcRect r="42768" b="58921"/>
          <a:stretch>
            <a:fillRect/>
          </a:stretch>
        </p:blipFill>
        <p:spPr bwMode="auto">
          <a:xfrm>
            <a:off x="0" y="0"/>
            <a:ext cx="24384000" cy="6569968"/>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21"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9"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30"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31"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7"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48"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9"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4"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4"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7.jpe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3.emf"/><Relationship Id="rId4" Type="http://schemas.openxmlformats.org/officeDocument/2006/relationships/image" Target="../media/image40.emf"/><Relationship Id="rId9" Type="http://schemas.openxmlformats.org/officeDocument/2006/relationships/oleObject" Target="../embeddings/oleObject4.bin"/><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7.jpeg"/><Relationship Id="rId7" Type="http://schemas.openxmlformats.org/officeDocument/2006/relationships/image" Target="../media/image50.jpeg"/><Relationship Id="rId12" Type="http://schemas.openxmlformats.org/officeDocument/2006/relationships/image" Target="../media/image27.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s://www.cdc.gov/legionella/outbreaks.html" TargetMode="External"/><Relationship Id="rId18" Type="http://schemas.openxmlformats.org/officeDocument/2006/relationships/hyperlink" Target="http://ec.europa.eu/environment/air/quality/existing_leg.htm" TargetMode="External"/><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image" Target="../media/image55.jpeg"/><Relationship Id="rId16"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59.png"/><Relationship Id="rId11" Type="http://schemas.openxmlformats.org/officeDocument/2006/relationships/hyperlink" Target="https://www.cdc.gov/media/releases/2016/p0303-superbugs.html" TargetMode="External"/><Relationship Id="rId5" Type="http://schemas.openxmlformats.org/officeDocument/2006/relationships/image" Target="../media/image58.jpeg"/><Relationship Id="rId15" Type="http://schemas.openxmlformats.org/officeDocument/2006/relationships/image" Target="../media/image65.png"/><Relationship Id="rId10" Type="http://schemas.openxmlformats.org/officeDocument/2006/relationships/image" Target="../media/image3.png"/><Relationship Id="rId19" Type="http://schemas.openxmlformats.org/officeDocument/2006/relationships/image" Target="../media/image68.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jpeg"/><Relationship Id="rId18" Type="http://schemas.openxmlformats.org/officeDocument/2006/relationships/image" Target="../media/image74.png"/><Relationship Id="rId3" Type="http://schemas.openxmlformats.org/officeDocument/2006/relationships/image" Target="../media/image70.jpeg"/><Relationship Id="rId21" Type="http://schemas.openxmlformats.org/officeDocument/2006/relationships/image" Target="../media/image77.jpeg"/><Relationship Id="rId7" Type="http://schemas.openxmlformats.org/officeDocument/2006/relationships/image" Target="../media/image65.png"/><Relationship Id="rId12" Type="http://schemas.openxmlformats.org/officeDocument/2006/relationships/image" Target="../media/image71.png"/><Relationship Id="rId17" Type="http://schemas.openxmlformats.org/officeDocument/2006/relationships/hyperlink" Target="http://www.health.com/childhood-vaccines/5-old-diseases-that-are-making-a-comeback" TargetMode="External"/><Relationship Id="rId2" Type="http://schemas.openxmlformats.org/officeDocument/2006/relationships/image" Target="../media/image69.jpeg"/><Relationship Id="rId16" Type="http://schemas.openxmlformats.org/officeDocument/2006/relationships/image" Target="../media/image27.png"/><Relationship Id="rId20"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hyperlink" Target="http://ec.europa.eu/environment/air/quality/existing_leg.htm" TargetMode="External"/><Relationship Id="rId19" Type="http://schemas.openxmlformats.org/officeDocument/2006/relationships/image" Target="../media/image75.jpeg"/><Relationship Id="rId4" Type="http://schemas.openxmlformats.org/officeDocument/2006/relationships/hyperlink" Target="https://www.cdc.gov/media/releases/2016/p0303-superbugs.html" TargetMode="External"/><Relationship Id="rId9" Type="http://schemas.openxmlformats.org/officeDocument/2006/relationships/image" Target="../media/image67.png"/><Relationship Id="rId14" Type="http://schemas.openxmlformats.org/officeDocument/2006/relationships/hyperlink" Target="http://www.who.int/water_sanitation_health/medicalwaste/148to158.pdf" TargetMode="External"/><Relationship Id="rId22" Type="http://schemas.openxmlformats.org/officeDocument/2006/relationships/image" Target="../media/image78.jpe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jpe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75.jpeg"/><Relationship Id="rId2" Type="http://schemas.openxmlformats.org/officeDocument/2006/relationships/image" Target="../media/image79.jpeg"/><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7.jpeg"/><Relationship Id="rId7" Type="http://schemas.openxmlformats.org/officeDocument/2006/relationships/image" Target="../media/image94.jpe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98.jpeg"/><Relationship Id="rId5" Type="http://schemas.openxmlformats.org/officeDocument/2006/relationships/image" Target="../media/image93.jpeg"/><Relationship Id="rId10" Type="http://schemas.openxmlformats.org/officeDocument/2006/relationships/image" Target="../media/image97.jpeg"/><Relationship Id="rId4" Type="http://schemas.openxmlformats.org/officeDocument/2006/relationships/image" Target="../media/image92.png"/><Relationship Id="rId9" Type="http://schemas.openxmlformats.org/officeDocument/2006/relationships/image" Target="../media/image96.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6.png"/><Relationship Id="rId7" Type="http://schemas.openxmlformats.org/officeDocument/2006/relationships/image" Target="../media/image7.jpeg"/><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75.jpe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1.xml"/><Relationship Id="rId6" Type="http://schemas.openxmlformats.org/officeDocument/2006/relationships/image" Target="../media/image113.tiff"/><Relationship Id="rId5" Type="http://schemas.openxmlformats.org/officeDocument/2006/relationships/image" Target="../media/image112.jpeg"/><Relationship Id="rId4" Type="http://schemas.openxmlformats.org/officeDocument/2006/relationships/image" Target="../media/image1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27.pn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27.png"/><Relationship Id="rId4" Type="http://schemas.openxmlformats.org/officeDocument/2006/relationships/image" Target="../media/image116.jpe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7.jpeg"/><Relationship Id="rId7" Type="http://schemas.openxmlformats.org/officeDocument/2006/relationships/image" Target="../media/image27.pn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hyperlink" Target="https://www.cdc.gov/vhf/ebola/healthcare-us/emergency-services/ambulance-decontamination.html" TargetMode="External"/><Relationship Id="rId4" Type="http://schemas.openxmlformats.org/officeDocument/2006/relationships/image" Target="../media/image1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14.png"/><Relationship Id="rId2"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7.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27.png"/><Relationship Id="rId4" Type="http://schemas.openxmlformats.org/officeDocument/2006/relationships/image" Target="../media/image125.jpe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20.jpeg"/><Relationship Id="rId7" Type="http://schemas.openxmlformats.org/officeDocument/2006/relationships/image" Target="../media/image3.png"/><Relationship Id="rId2"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27.png"/><Relationship Id="rId4" Type="http://schemas.openxmlformats.org/officeDocument/2006/relationships/image" Target="../media/image116.jpeg"/><Relationship Id="rId9" Type="http://schemas.openxmlformats.org/officeDocument/2006/relationships/image" Target="../media/image128.jpe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0.jpeg"/><Relationship Id="rId7" Type="http://schemas.openxmlformats.org/officeDocument/2006/relationships/image" Target="../media/image133.jpeg"/><Relationship Id="rId2"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14.png"/><Relationship Id="rId2" Type="http://schemas.openxmlformats.org/officeDocument/2006/relationships/image" Target="../media/image134.jpeg"/><Relationship Id="rId1" Type="http://schemas.openxmlformats.org/officeDocument/2006/relationships/slideLayout" Target="../slideLayouts/slideLayout1.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3.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9.jpeg"/><Relationship Id="rId7"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27.png"/><Relationship Id="rId4" Type="http://schemas.openxmlformats.org/officeDocument/2006/relationships/image" Target="../media/image140.png"/><Relationship Id="rId9" Type="http://schemas.openxmlformats.org/officeDocument/2006/relationships/image" Target="../media/image1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14.png"/><Relationship Id="rId2" Type="http://schemas.openxmlformats.org/officeDocument/2006/relationships/image" Target="../media/image144.jpeg"/><Relationship Id="rId1" Type="http://schemas.openxmlformats.org/officeDocument/2006/relationships/slideLayout" Target="../slideLayouts/slideLayout1.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eg"/><Relationship Id="rId7" Type="http://schemas.openxmlformats.org/officeDocument/2006/relationships/image" Target="../media/image152.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 Id="rId9"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14.png"/><Relationship Id="rId2" Type="http://schemas.openxmlformats.org/officeDocument/2006/relationships/image" Target="../media/image153.jpeg"/><Relationship Id="rId1" Type="http://schemas.openxmlformats.org/officeDocument/2006/relationships/slideLayout" Target="../slideLayouts/slideLayout1.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eg"/><Relationship Id="rId7" Type="http://schemas.openxmlformats.org/officeDocument/2006/relationships/image" Target="../media/image161.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tiff"/><Relationship Id="rId9" Type="http://schemas.openxmlformats.org/officeDocument/2006/relationships/image" Target="../media/image162.jpeg"/></Relationships>
</file>

<file path=ppt/slides/_rels/slide38.xml.rels><?xml version="1.0" encoding="UTF-8" standalone="yes"?>
<Relationships xmlns="http://schemas.openxmlformats.org/package/2006/relationships"><Relationship Id="rId3" Type="http://schemas.openxmlformats.org/officeDocument/2006/relationships/hyperlink" Target="https://it.wikipedia.org/wiki/2006" TargetMode="External"/><Relationship Id="rId2" Type="http://schemas.openxmlformats.org/officeDocument/2006/relationships/hyperlink" Target="http://eur-lex.europa.eu/LexUriServ/LexUriServ.do?uri=OJ:L:2006:157:0024:0086:IT:PDF"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7.jpeg"/><Relationship Id="rId4" Type="http://schemas.openxmlformats.org/officeDocument/2006/relationships/image" Target="../media/image16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7.jpeg"/><Relationship Id="rId4" Type="http://schemas.openxmlformats.org/officeDocument/2006/relationships/image" Target="../media/image168.jpeg"/></Relationships>
</file>

<file path=ppt/slides/_rels/slide41.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27.png"/><Relationship Id="rId2" Type="http://schemas.openxmlformats.org/officeDocument/2006/relationships/image" Target="../media/image169.jpeg"/><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172.jpeg"/><Relationship Id="rId4" Type="http://schemas.openxmlformats.org/officeDocument/2006/relationships/image" Target="../media/image171.jpe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15.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 Id="rId9" Type="http://schemas.openxmlformats.org/officeDocument/2006/relationships/image" Target="../media/image7.jpeg"/></Relationships>
</file>

<file path=ppt/slides/_rels/slide43.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15.xml"/><Relationship Id="rId6" Type="http://schemas.openxmlformats.org/officeDocument/2006/relationships/image" Target="../media/image183.jpeg"/><Relationship Id="rId11" Type="http://schemas.openxmlformats.org/officeDocument/2006/relationships/image" Target="../media/image186.jpeg"/><Relationship Id="rId5" Type="http://schemas.openxmlformats.org/officeDocument/2006/relationships/image" Target="../media/image182.jpeg"/><Relationship Id="rId10" Type="http://schemas.openxmlformats.org/officeDocument/2006/relationships/image" Target="../media/image7.jpeg"/><Relationship Id="rId4" Type="http://schemas.openxmlformats.org/officeDocument/2006/relationships/image" Target="../media/image181.jpeg"/><Relationship Id="rId9"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7.jpeg"/><Relationship Id="rId2" Type="http://schemas.openxmlformats.org/officeDocument/2006/relationships/image" Target="../media/image187.jpe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90.jpeg"/><Relationship Id="rId4" Type="http://schemas.openxmlformats.org/officeDocument/2006/relationships/image" Target="../media/image189.jpeg"/></Relationships>
</file>

<file path=ppt/slides/_rels/slide45.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7.jpeg"/><Relationship Id="rId7" Type="http://schemas.openxmlformats.org/officeDocument/2006/relationships/image" Target="../media/image194.jpe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jpeg"/><Relationship Id="rId9" Type="http://schemas.openxmlformats.org/officeDocument/2006/relationships/image" Target="../media/image196.jpeg"/></Relationships>
</file>

<file path=ppt/slides/_rels/slide46.xml.rels><?xml version="1.0" encoding="UTF-8" standalone="yes"?>
<Relationships xmlns="http://schemas.openxmlformats.org/package/2006/relationships"><Relationship Id="rId8" Type="http://schemas.openxmlformats.org/officeDocument/2006/relationships/hyperlink" Target="https://www.google.it/url?sa=i&amp;rct=j&amp;q=&amp;esrc=s&amp;source=images&amp;cd=&amp;ved=0ahUKEwjE8Yywx7PMAhWE7BQKHZHnCkAQjRwIBw&amp;url=http://larsonsvans.blogspot.com/p/blog-page_5.html&amp;bvm=bv.120853415,d.ZGg&amp;psig=AFQjCNGUXeyXHAaYzL7YHxrcxE603TrWcg&amp;ust=1462009340206712&amp;cad=rjt" TargetMode="External"/><Relationship Id="rId13" Type="http://schemas.openxmlformats.org/officeDocument/2006/relationships/image" Target="../media/image202.jpeg"/><Relationship Id="rId18" Type="http://schemas.openxmlformats.org/officeDocument/2006/relationships/hyperlink" Target="https://www.google.it/url?sa=i&amp;rct=j&amp;q=&amp;esrc=s&amp;source=images&amp;cd=&amp;cad=rja&amp;uact=8&amp;ved=0ahUKEwiNlMq6yLPMAhUKaRQKHQipAEYQjRwIBw&amp;url=https://it.wikipedia.org/wiki/File:Logo_della_Ducati.svg&amp;bvm=bv.120853415,d.ZGg&amp;psig=AFQjCNErZluaVMFohNT2HqsSPwQ8IA0xFQ&amp;ust=1462009625036877" TargetMode="External"/><Relationship Id="rId3" Type="http://schemas.openxmlformats.org/officeDocument/2006/relationships/image" Target="../media/image197.jpeg"/><Relationship Id="rId21" Type="http://schemas.openxmlformats.org/officeDocument/2006/relationships/image" Target="../media/image7.jpeg"/><Relationship Id="rId7" Type="http://schemas.openxmlformats.org/officeDocument/2006/relationships/image" Target="../media/image199.png"/><Relationship Id="rId12" Type="http://schemas.openxmlformats.org/officeDocument/2006/relationships/hyperlink" Target="https://www.google.it/url?sa=i&amp;rct=j&amp;q=&amp;esrc=s&amp;source=images&amp;cd=&amp;cad=rja&amp;uact=8&amp;ved=&amp;url=http://www.esserevento.it/?p=3509&amp;bvm=bv.120853415,d.ZGg&amp;psig=AFQjCNGP1BsgdH0f-mcHYkwWgeum4SnmvA&amp;ust=1462009452397665" TargetMode="External"/><Relationship Id="rId17" Type="http://schemas.openxmlformats.org/officeDocument/2006/relationships/image" Target="../media/image204.jpeg"/><Relationship Id="rId2" Type="http://schemas.openxmlformats.org/officeDocument/2006/relationships/hyperlink" Target="http://iuv.sdis86.net/fad/" TargetMode="External"/><Relationship Id="rId16" Type="http://schemas.openxmlformats.org/officeDocument/2006/relationships/hyperlink" Target="https://www.google.it/url?sa=i&amp;rct=j&amp;q=&amp;esrc=s&amp;source=images&amp;cd=&amp;cad=rja&amp;uact=8&amp;ved=0ahUKEwiGuL6kyLPMAhUHtRQKHYndBs0QjRwIBw&amp;url=http://www.bellunoinquad.it/specifiche.aspx&amp;bvm=bv.120853415,d.ZGg&amp;psig=AFQjCNHg46-X2F1RYA_agl8MLlncATe7Zw&amp;ust=1462009534221893" TargetMode="External"/><Relationship Id="rId20"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hyperlink" Target="https://www.google.it/url?sa=i&amp;rct=j&amp;q=&amp;esrc=s&amp;source=images&amp;cd=&amp;ved=0ahUKEwjc54eWx7PMAhUBsxQKHdWwBJoQjRwIBw&amp;url=https://it.wikipedia.org/wiki/Lamborghini&amp;bvm=bv.120853415,d.ZGg&amp;psig=AFQjCNEUO59t_9xhAIevQBUCGG2aky-aYQ&amp;ust=1462009291652512&amp;cad=rjt" TargetMode="External"/><Relationship Id="rId11" Type="http://schemas.openxmlformats.org/officeDocument/2006/relationships/image" Target="../media/image201.jpeg"/><Relationship Id="rId5" Type="http://schemas.openxmlformats.org/officeDocument/2006/relationships/image" Target="../media/image198.jpeg"/><Relationship Id="rId15" Type="http://schemas.openxmlformats.org/officeDocument/2006/relationships/image" Target="../media/image203.jpeg"/><Relationship Id="rId10" Type="http://schemas.openxmlformats.org/officeDocument/2006/relationships/hyperlink" Target="https://www.google.it/url?sa=i&amp;rct=j&amp;q=&amp;esrc=s&amp;source=images&amp;cd=&amp;ved=0ahUKEwjQi7PKx7PMAhXHwxQKHZzLCjUQjRwIBw&amp;url=https://www.emaze.com/@AQCTQFQ/Presentation-Name&amp;bvm=bv.120853415,d.ZGg&amp;psig=AFQjCNE9TjjjnzVAuOCT_z84k7mTIPb8Sw&amp;ust=1462009398150079&amp;cad=rjt" TargetMode="External"/><Relationship Id="rId19" Type="http://schemas.openxmlformats.org/officeDocument/2006/relationships/image" Target="../media/image205.png"/><Relationship Id="rId4" Type="http://schemas.openxmlformats.org/officeDocument/2006/relationships/hyperlink" Target="https://www.google.it/url?sa=i&amp;rct=j&amp;q=&amp;esrc=s&amp;source=images&amp;cd=&amp;ved=0ahUKEwjWpP6Dx7PMAhWFyRQKHV-RCeoQjRwIBw&amp;url=http://www.corriere.it/foto-gallery/cronache/14_ottobre_17/toblerone-orso-che-balla-30-loghi-pubblicitari-loro-messaggi-subliminali-d2d1a786-55e7-11e4-8d72-a992ad018e37.shtml&amp;bvm=bv.120853415,d.ZGg&amp;psig=AFQjCNHWHgksf20fQb0JHcJ_B63j98l5PA&amp;ust=1462009251563694&amp;cad=rjt" TargetMode="External"/><Relationship Id="rId9" Type="http://schemas.openxmlformats.org/officeDocument/2006/relationships/image" Target="../media/image200.jpeg"/><Relationship Id="rId14" Type="http://schemas.openxmlformats.org/officeDocument/2006/relationships/hyperlink" Target="https://www.google.it/url?sa=i&amp;rct=j&amp;q=&amp;esrc=s&amp;source=images&amp;cd=&amp;cad=rja&amp;uact=8&amp;ved=0ahUKEwjml_j2x7PMAhXBWBQKHdp8An8QjRwIBw&amp;url=http://www.100motori.it/index.php?/plugin/tag/bmw/P4.html&amp;bvm=bv.120853415,d.ZGg&amp;psig=AFQjCNFXopFdRjiJKfy7dNU9MUsiIaDIzQ&amp;ust=1462009493668961" TargetMode="External"/><Relationship Id="rId22" Type="http://schemas.openxmlformats.org/officeDocument/2006/relationships/image" Target="../media/image206.png"/></Relationships>
</file>

<file path=ppt/slides/_rels/slide47.xml.rels><?xml version="1.0" encoding="UTF-8" standalone="yes"?>
<Relationships xmlns="http://schemas.openxmlformats.org/package/2006/relationships"><Relationship Id="rId3" Type="http://schemas.openxmlformats.org/officeDocument/2006/relationships/image" Target="../media/image208.jpeg"/><Relationship Id="rId7" Type="http://schemas.openxmlformats.org/officeDocument/2006/relationships/image" Target="../media/image3.png"/><Relationship Id="rId2" Type="http://schemas.openxmlformats.org/officeDocument/2006/relationships/image" Target="../media/image207.jpeg"/><Relationship Id="rId1" Type="http://schemas.openxmlformats.org/officeDocument/2006/relationships/slideLayout" Target="../slideLayouts/slideLayout15.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48.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3.png"/><Relationship Id="rId2" Type="http://schemas.openxmlformats.org/officeDocument/2006/relationships/image" Target="../media/image211.jpeg"/><Relationship Id="rId1" Type="http://schemas.openxmlformats.org/officeDocument/2006/relationships/slideLayout" Target="../slideLayouts/slideLayout15.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49.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15.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3.png"/><Relationship Id="rId2" Type="http://schemas.openxmlformats.org/officeDocument/2006/relationships/image" Target="../media/image223.jpeg"/><Relationship Id="rId1" Type="http://schemas.openxmlformats.org/officeDocument/2006/relationships/slideLayout" Target="../slideLayouts/slideLayout15.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image" Target="../media/image223.jpeg"/><Relationship Id="rId1" Type="http://schemas.openxmlformats.org/officeDocument/2006/relationships/slideLayout" Target="../slideLayouts/slideLayout15.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52.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image" Target="../media/image3.png"/><Relationship Id="rId2" Type="http://schemas.openxmlformats.org/officeDocument/2006/relationships/image" Target="../media/image223.jpeg"/><Relationship Id="rId1" Type="http://schemas.openxmlformats.org/officeDocument/2006/relationships/slideLayout" Target="../slideLayouts/slideLayout15.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5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39.png"/></Relationships>
</file>

<file path=ppt/slides/_rels/slide5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42.jpeg"/></Relationships>
</file>

<file path=ppt/slides/_rels/slide55.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45.png"/></Relationships>
</file>

<file path=ppt/slides/_rels/slide5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48.png"/></Relationships>
</file>

<file path=ppt/slides/_rels/slide5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15.xml"/><Relationship Id="rId5" Type="http://schemas.openxmlformats.org/officeDocument/2006/relationships/image" Target="../media/image252.jpeg"/><Relationship Id="rId4" Type="http://schemas.openxmlformats.org/officeDocument/2006/relationships/image" Target="../media/image251.jpeg"/></Relationships>
</file>

<file path=ppt/slides/_rels/slide5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15.xml"/><Relationship Id="rId5" Type="http://schemas.openxmlformats.org/officeDocument/2006/relationships/image" Target="../media/image255.jpeg"/><Relationship Id="rId4" Type="http://schemas.openxmlformats.org/officeDocument/2006/relationships/image" Target="../media/image251.jpeg"/></Relationships>
</file>

<file path=ppt/slides/_rels/slide5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png"/><Relationship Id="rId1" Type="http://schemas.openxmlformats.org/officeDocument/2006/relationships/slideLayout" Target="../slideLayouts/slideLayout15.xml"/><Relationship Id="rId5" Type="http://schemas.openxmlformats.org/officeDocument/2006/relationships/image" Target="../media/image258.jpeg"/><Relationship Id="rId4" Type="http://schemas.openxmlformats.org/officeDocument/2006/relationships/image" Target="../media/image251.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eg"/><Relationship Id="rId7"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60.jpeg"/><Relationship Id="rId7" Type="http://schemas.openxmlformats.org/officeDocument/2006/relationships/image" Target="../media/image3.png"/><Relationship Id="rId2" Type="http://schemas.openxmlformats.org/officeDocument/2006/relationships/image" Target="../media/image259.jpeg"/><Relationship Id="rId1" Type="http://schemas.openxmlformats.org/officeDocument/2006/relationships/slideLayout" Target="../slideLayouts/slideLayout15.xml"/><Relationship Id="rId6" Type="http://schemas.openxmlformats.org/officeDocument/2006/relationships/image" Target="../media/image263.png"/><Relationship Id="rId5" Type="http://schemas.openxmlformats.org/officeDocument/2006/relationships/image" Target="../media/image262.jpeg"/><Relationship Id="rId4" Type="http://schemas.openxmlformats.org/officeDocument/2006/relationships/image" Target="../media/image261.jpeg"/></Relationships>
</file>

<file path=ppt/slides/_rels/slide6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66.jpeg"/></Relationships>
</file>

<file path=ppt/slides/_rels/slide6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69.png"/></Relationships>
</file>

<file path=ppt/slides/_rels/slide6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hyperlink" Target="https://www.google.it/url?sa=i&amp;rct=j&amp;q=&amp;esrc=s&amp;source=images&amp;cd=&amp;cad=rja&amp;uact=8&amp;ved=2ahUKEwid9aewjtjZAhXBzxQKHePVBmYQjRx6BAgAEAU&amp;url=https://freeyourmindfym.wordpress.com/2012/05/21/finmeccanica-ultima-spiaggia-per-la-sovranita/&amp;psig=AOvVaw1MUNJiOga1Yrt9ZCpAoaD3&amp;ust=1520439960598324" TargetMode="External"/><Relationship Id="rId1" Type="http://schemas.openxmlformats.org/officeDocument/2006/relationships/slideLayout" Target="../slideLayouts/slideLayout16.xml"/><Relationship Id="rId6" Type="http://schemas.openxmlformats.org/officeDocument/2006/relationships/image" Target="../media/image271.png"/><Relationship Id="rId5" Type="http://schemas.openxmlformats.org/officeDocument/2006/relationships/hyperlink" Target="https://www.google.it/url?sa=i&amp;rct=j&amp;q=&amp;esrc=s&amp;source=images&amp;cd=&amp;cad=rja&amp;uact=8&amp;ved=2ahUKEwiO8oGOj9jZAhWFShQKHb9rBQ4QjRx6BAgAEAU&amp;url=https://en.wikipedia.org/wiki/Trenitalia&amp;psig=AOvVaw3DkOQT9YnJwa8UwawpwKhO&amp;ust=1520440157018493" TargetMode="Externa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image" Target="../media/image272.jpeg"/><Relationship Id="rId1" Type="http://schemas.openxmlformats.org/officeDocument/2006/relationships/slideLayout" Target="../slideLayouts/slideLayout15.xml"/><Relationship Id="rId6" Type="http://schemas.openxmlformats.org/officeDocument/2006/relationships/image" Target="../media/image276.jpeg"/><Relationship Id="rId5" Type="http://schemas.openxmlformats.org/officeDocument/2006/relationships/image" Target="../media/image275.jpeg"/><Relationship Id="rId10" Type="http://schemas.openxmlformats.org/officeDocument/2006/relationships/image" Target="../media/image3.png"/><Relationship Id="rId4" Type="http://schemas.openxmlformats.org/officeDocument/2006/relationships/image" Target="../media/image274.jpeg"/><Relationship Id="rId9" Type="http://schemas.openxmlformats.org/officeDocument/2006/relationships/image" Target="../media/image279.jpeg"/></Relationships>
</file>

<file path=ppt/slides/_rels/slide6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15.xml"/><Relationship Id="rId6" Type="http://schemas.openxmlformats.org/officeDocument/2006/relationships/image" Target="../media/image251.jpeg"/><Relationship Id="rId5" Type="http://schemas.openxmlformats.org/officeDocument/2006/relationships/image" Target="../media/image283.jpeg"/><Relationship Id="rId4" Type="http://schemas.openxmlformats.org/officeDocument/2006/relationships/image" Target="../media/image282.jpeg"/></Relationships>
</file>

<file path=ppt/slides/_rels/slide6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15.xml"/><Relationship Id="rId5" Type="http://schemas.openxmlformats.org/officeDocument/2006/relationships/image" Target="../media/image287.jpeg"/><Relationship Id="rId4" Type="http://schemas.openxmlformats.org/officeDocument/2006/relationships/image" Target="../media/image286.jpeg"/></Relationships>
</file>

<file path=ppt/slides/_rels/slide67.xml.rels><?xml version="1.0" encoding="UTF-8" standalone="yes"?>
<Relationships xmlns="http://schemas.openxmlformats.org/package/2006/relationships"><Relationship Id="rId3" Type="http://schemas.openxmlformats.org/officeDocument/2006/relationships/image" Target="../media/image289.jpeg"/><Relationship Id="rId7" Type="http://schemas.openxmlformats.org/officeDocument/2006/relationships/image" Target="../media/image3.png"/><Relationship Id="rId2" Type="http://schemas.openxmlformats.org/officeDocument/2006/relationships/image" Target="../media/image288.jpeg"/><Relationship Id="rId1" Type="http://schemas.openxmlformats.org/officeDocument/2006/relationships/slideLayout" Target="../slideLayouts/slideLayout15.xml"/><Relationship Id="rId6" Type="http://schemas.openxmlformats.org/officeDocument/2006/relationships/image" Target="../media/image292.jpeg"/><Relationship Id="rId5" Type="http://schemas.openxmlformats.org/officeDocument/2006/relationships/image" Target="../media/image291.jpeg"/><Relationship Id="rId4" Type="http://schemas.openxmlformats.org/officeDocument/2006/relationships/image" Target="../media/image290.jpeg"/></Relationships>
</file>

<file path=ppt/slides/_rels/slide68.xml.rels><?xml version="1.0" encoding="UTF-8" standalone="yes"?>
<Relationships xmlns="http://schemas.openxmlformats.org/package/2006/relationships"><Relationship Id="rId3" Type="http://schemas.openxmlformats.org/officeDocument/2006/relationships/image" Target="../media/image294.jpeg"/><Relationship Id="rId7" Type="http://schemas.openxmlformats.org/officeDocument/2006/relationships/image" Target="../media/image3.png"/><Relationship Id="rId2" Type="http://schemas.openxmlformats.org/officeDocument/2006/relationships/image" Target="../media/image293.jpeg"/><Relationship Id="rId1" Type="http://schemas.openxmlformats.org/officeDocument/2006/relationships/slideLayout" Target="../slideLayouts/slideLayout15.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jpeg"/></Relationships>
</file>

<file path=ppt/slides/_rels/slide69.xml.rels><?xml version="1.0" encoding="UTF-8" standalone="yes"?>
<Relationships xmlns="http://schemas.openxmlformats.org/package/2006/relationships"><Relationship Id="rId8" Type="http://schemas.openxmlformats.org/officeDocument/2006/relationships/image" Target="../media/image304.jpeg"/><Relationship Id="rId3" Type="http://schemas.openxmlformats.org/officeDocument/2006/relationships/image" Target="../media/image299.jpeg"/><Relationship Id="rId7" Type="http://schemas.openxmlformats.org/officeDocument/2006/relationships/image" Target="../media/image303.jpeg"/><Relationship Id="rId12" Type="http://schemas.openxmlformats.org/officeDocument/2006/relationships/image" Target="../media/image7.jpeg"/><Relationship Id="rId2" Type="http://schemas.openxmlformats.org/officeDocument/2006/relationships/image" Target="../media/image298.jpeg"/><Relationship Id="rId1" Type="http://schemas.openxmlformats.org/officeDocument/2006/relationships/slideLayout" Target="../slideLayouts/slideLayout15.xml"/><Relationship Id="rId6" Type="http://schemas.openxmlformats.org/officeDocument/2006/relationships/image" Target="../media/image302.jpeg"/><Relationship Id="rId11" Type="http://schemas.openxmlformats.org/officeDocument/2006/relationships/image" Target="../media/image27.png"/><Relationship Id="rId5" Type="http://schemas.openxmlformats.org/officeDocument/2006/relationships/image" Target="../media/image301.jpeg"/><Relationship Id="rId10" Type="http://schemas.openxmlformats.org/officeDocument/2006/relationships/image" Target="../media/image306.jpeg"/><Relationship Id="rId4" Type="http://schemas.openxmlformats.org/officeDocument/2006/relationships/image" Target="../media/image300.jpeg"/><Relationship Id="rId9" Type="http://schemas.openxmlformats.org/officeDocument/2006/relationships/image" Target="../media/image30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7.pn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8.pn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31.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png"/><Relationship Id="rId1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vergreen Tecno Plants"/>
          <p:cNvSpPr txBox="1"/>
          <p:nvPr/>
        </p:nvSpPr>
        <p:spPr>
          <a:xfrm>
            <a:off x="18528704" y="6350605"/>
            <a:ext cx="5480197" cy="671965"/>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defRPr sz="3700" b="0">
                <a:solidFill>
                  <a:srgbClr val="5E5E5E"/>
                </a:solidFill>
                <a:latin typeface="BlairMdITC TT"/>
                <a:ea typeface="BlairMdITC TT"/>
                <a:cs typeface="BlairMdITC TT"/>
                <a:sym typeface="BlairMdITC TT"/>
              </a:defRPr>
            </a:lvl1pPr>
          </a:lstStyle>
          <a:p>
            <a:r>
              <a:rPr lang="it-IT" b="1" dirty="0">
                <a:solidFill>
                  <a:schemeClr val="tx1"/>
                </a:solidFill>
              </a:rPr>
              <a:t>P</a:t>
            </a:r>
            <a:r>
              <a:rPr lang="cs-CZ" b="1" dirty="0" err="1">
                <a:solidFill>
                  <a:schemeClr val="tx1"/>
                </a:solidFill>
              </a:rPr>
              <a:t>ředstavení</a:t>
            </a:r>
            <a:r>
              <a:rPr lang="cs-CZ" b="1" dirty="0">
                <a:solidFill>
                  <a:schemeClr val="tx1"/>
                </a:solidFill>
              </a:rPr>
              <a:t> výrobce</a:t>
            </a:r>
            <a:endParaRPr lang="it-IT" b="1" dirty="0">
              <a:solidFill>
                <a:schemeClr val="tx1"/>
              </a:solidFill>
            </a:endParaRPr>
          </a:p>
        </p:txBody>
      </p:sp>
      <p:sp>
        <p:nvSpPr>
          <p:cNvPr id="11" name="Evergreen Tecno Plants"/>
          <p:cNvSpPr txBox="1"/>
          <p:nvPr/>
        </p:nvSpPr>
        <p:spPr>
          <a:xfrm>
            <a:off x="18528704" y="12258600"/>
            <a:ext cx="5855296" cy="1087463"/>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defRPr sz="3700" b="0">
                <a:solidFill>
                  <a:srgbClr val="5E5E5E"/>
                </a:solidFill>
                <a:latin typeface="BlairMdITC TT"/>
                <a:ea typeface="BlairMdITC TT"/>
                <a:cs typeface="BlairMdITC TT"/>
                <a:sym typeface="BlairMdITC TT"/>
              </a:defRPr>
            </a:lvl1pPr>
          </a:lstStyle>
          <a:p>
            <a:r>
              <a:rPr sz="3600" dirty="0">
                <a:solidFill>
                  <a:schemeClr val="tx1"/>
                </a:solidFill>
              </a:rPr>
              <a:t>Evergreen Tecno Plants</a:t>
            </a:r>
            <a:r>
              <a:rPr lang="it-IT" sz="3600" dirty="0">
                <a:solidFill>
                  <a:schemeClr val="tx1"/>
                </a:solidFill>
              </a:rPr>
              <a:t> srl</a:t>
            </a:r>
          </a:p>
          <a:p>
            <a:r>
              <a:rPr lang="it-IT" sz="2800" dirty="0">
                <a:solidFill>
                  <a:schemeClr val="tx1"/>
                </a:solidFill>
              </a:rPr>
              <a:t>www.evergreentecnoplants.com</a:t>
            </a:r>
            <a:endParaRPr sz="2800" dirty="0">
              <a:solidFill>
                <a:schemeClr val="tx1"/>
              </a:solidFill>
            </a:endParaRPr>
          </a:p>
        </p:txBody>
      </p:sp>
      <p:pic>
        <p:nvPicPr>
          <p:cNvPr id="12" name="Image" descr="Image"/>
          <p:cNvPicPr>
            <a:picLocks noChangeAspect="1"/>
          </p:cNvPicPr>
          <p:nvPr/>
        </p:nvPicPr>
        <p:blipFill>
          <a:blip r:embed="rId2" cstate="print"/>
          <a:srcRect l="32988" t="30216" r="28932" b="37292"/>
          <a:stretch>
            <a:fillRect/>
          </a:stretch>
        </p:blipFill>
        <p:spPr>
          <a:xfrm>
            <a:off x="20616936" y="4265712"/>
            <a:ext cx="1176619" cy="1123753"/>
          </a:xfrm>
          <a:custGeom>
            <a:avLst/>
            <a:gdLst/>
            <a:ahLst/>
            <a:cxnLst>
              <a:cxn ang="0">
                <a:pos x="wd2" y="hd2"/>
              </a:cxn>
              <a:cxn ang="5400000">
                <a:pos x="wd2" y="hd2"/>
              </a:cxn>
              <a:cxn ang="10800000">
                <a:pos x="wd2" y="hd2"/>
              </a:cxn>
              <a:cxn ang="16200000">
                <a:pos x="wd2" y="hd2"/>
              </a:cxn>
            </a:cxnLst>
            <a:rect l="0" t="0" r="r" b="b"/>
            <a:pathLst>
              <a:path w="21303" h="21554" extrusionOk="0">
                <a:moveTo>
                  <a:pt x="9961" y="0"/>
                </a:moveTo>
                <a:cubicBezTo>
                  <a:pt x="5735" y="30"/>
                  <a:pt x="1838" y="2940"/>
                  <a:pt x="429" y="7360"/>
                </a:cubicBezTo>
                <a:cubicBezTo>
                  <a:pt x="146" y="8246"/>
                  <a:pt x="6" y="9310"/>
                  <a:pt x="1" y="10421"/>
                </a:cubicBezTo>
                <a:cubicBezTo>
                  <a:pt x="-8" y="12271"/>
                  <a:pt x="355" y="14248"/>
                  <a:pt x="1045" y="15741"/>
                </a:cubicBezTo>
                <a:cubicBezTo>
                  <a:pt x="1509" y="16746"/>
                  <a:pt x="1889" y="17904"/>
                  <a:pt x="1889" y="18315"/>
                </a:cubicBezTo>
                <a:cubicBezTo>
                  <a:pt x="1889" y="20261"/>
                  <a:pt x="3683" y="21571"/>
                  <a:pt x="5875" y="21223"/>
                </a:cubicBezTo>
                <a:cubicBezTo>
                  <a:pt x="6633" y="21103"/>
                  <a:pt x="7320" y="21147"/>
                  <a:pt x="7424" y="21325"/>
                </a:cubicBezTo>
                <a:cubicBezTo>
                  <a:pt x="7526" y="21501"/>
                  <a:pt x="8770" y="21596"/>
                  <a:pt x="10189" y="21537"/>
                </a:cubicBezTo>
                <a:cubicBezTo>
                  <a:pt x="12308" y="21448"/>
                  <a:pt x="13128" y="21240"/>
                  <a:pt x="14787" y="20375"/>
                </a:cubicBezTo>
                <a:cubicBezTo>
                  <a:pt x="19021" y="18167"/>
                  <a:pt x="21172" y="13048"/>
                  <a:pt x="20013" y="7932"/>
                </a:cubicBezTo>
                <a:cubicBezTo>
                  <a:pt x="19632" y="6249"/>
                  <a:pt x="19645" y="6174"/>
                  <a:pt x="20450" y="5384"/>
                </a:cubicBezTo>
                <a:cubicBezTo>
                  <a:pt x="21217" y="4631"/>
                  <a:pt x="21592" y="3226"/>
                  <a:pt x="21042" y="3163"/>
                </a:cubicBezTo>
                <a:cubicBezTo>
                  <a:pt x="20911" y="3148"/>
                  <a:pt x="20442" y="3079"/>
                  <a:pt x="20005" y="3010"/>
                </a:cubicBezTo>
                <a:cubicBezTo>
                  <a:pt x="19568" y="2941"/>
                  <a:pt x="17925" y="2763"/>
                  <a:pt x="16352" y="2616"/>
                </a:cubicBezTo>
                <a:cubicBezTo>
                  <a:pt x="13534" y="2352"/>
                  <a:pt x="12649" y="1835"/>
                  <a:pt x="14447" y="1505"/>
                </a:cubicBezTo>
                <a:lnTo>
                  <a:pt x="15363" y="1340"/>
                </a:lnTo>
                <a:lnTo>
                  <a:pt x="14531" y="937"/>
                </a:lnTo>
                <a:cubicBezTo>
                  <a:pt x="14074" y="717"/>
                  <a:pt x="12839" y="372"/>
                  <a:pt x="11786" y="170"/>
                </a:cubicBezTo>
                <a:cubicBezTo>
                  <a:pt x="11175" y="52"/>
                  <a:pt x="10565" y="-4"/>
                  <a:pt x="9961" y="0"/>
                </a:cubicBezTo>
                <a:close/>
              </a:path>
            </a:pathLst>
          </a:custGeom>
          <a:ln w="12700">
            <a:miter lim="400000"/>
          </a:ln>
          <a:effectLst>
            <a:outerShdw blurRad="355600" rotWithShape="0">
              <a:srgbClr val="000000">
                <a:alpha val="75000"/>
              </a:srgbClr>
            </a:outerShdw>
          </a:effectLst>
        </p:spPr>
      </p:pic>
      <p:pic>
        <p:nvPicPr>
          <p:cNvPr id="37894" name="Picture 6" descr="Risultati immagini per foto in hd simbolo innovazione tecnologica"/>
          <p:cNvPicPr>
            <a:picLocks noChangeAspect="1" noChangeArrowheads="1"/>
          </p:cNvPicPr>
          <p:nvPr/>
        </p:nvPicPr>
        <p:blipFill>
          <a:blip r:embed="rId3" cstate="print"/>
          <a:srcRect l="37987" r="3232"/>
          <a:stretch>
            <a:fillRect/>
          </a:stretch>
        </p:blipFill>
        <p:spPr bwMode="auto">
          <a:xfrm>
            <a:off x="0" y="0"/>
            <a:ext cx="18600712" cy="13716000"/>
          </a:xfrm>
          <a:prstGeom prst="rect">
            <a:avLst/>
          </a:prstGeom>
          <a:noFill/>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1030760" y="2424862"/>
            <a:ext cx="22469231" cy="10674249"/>
          </a:xfrm>
          <a:prstGeom prst="rect">
            <a:avLst/>
          </a:prstGeom>
          <a:noFill/>
          <a:ln w="9525">
            <a:noFill/>
            <a:miter lim="800000"/>
            <a:headEnd/>
            <a:tailEnd/>
          </a:ln>
        </p:spPr>
        <p:txBody>
          <a:bodyPr wrap="square" lIns="207816" tIns="103908" rIns="207816" bIns="103908" anchor="ctr">
            <a:spAutoFit/>
          </a:bodyPr>
          <a:lstStyle/>
          <a:p>
            <a:pPr eaLnBrk="0">
              <a:tabLst>
                <a:tab pos="7013779" algn="l"/>
              </a:tabLst>
            </a:pPr>
            <a:r>
              <a:rPr lang="it-IT" sz="2400" dirty="0">
                <a:cs typeface="Times New Roman" pitchFamily="18" charset="0"/>
              </a:rPr>
              <a:t>MĚŘÍCÍ JEDNOTKY</a:t>
            </a:r>
            <a:r>
              <a:rPr lang="cs-CZ" sz="2400" dirty="0">
                <a:cs typeface="Times New Roman" pitchFamily="18" charset="0"/>
              </a:rPr>
              <a:t> OZÓNU VE VZDUCHU A VE VODĚ</a:t>
            </a:r>
            <a:r>
              <a:rPr lang="it-IT" sz="2400" dirty="0">
                <a:cs typeface="Times New Roman" pitchFamily="18" charset="0"/>
              </a:rPr>
              <a:t> </a:t>
            </a:r>
          </a:p>
          <a:p>
            <a:pPr eaLnBrk="0">
              <a:tabLst>
                <a:tab pos="7013779" algn="l"/>
              </a:tabLst>
            </a:pPr>
            <a:endParaRPr lang="it-IT" sz="2400" u="sng" dirty="0">
              <a:cs typeface="Times New Roman" pitchFamily="18" charset="0"/>
            </a:endParaRPr>
          </a:p>
          <a:p>
            <a:pPr eaLnBrk="0">
              <a:tabLst>
                <a:tab pos="7013779" algn="l"/>
              </a:tabLst>
            </a:pPr>
            <a:endParaRPr lang="it-IT" sz="2400" u="sng" dirty="0">
              <a:latin typeface="Arial" pitchFamily="34" charset="0"/>
              <a:ea typeface="Times New Roman" pitchFamily="18" charset="0"/>
              <a:cs typeface="Arial" pitchFamily="34" charset="0"/>
            </a:endParaRPr>
          </a:p>
          <a:p>
            <a:pPr eaLnBrk="0">
              <a:tabLst>
                <a:tab pos="7013779" algn="l"/>
              </a:tabLst>
            </a:pPr>
            <a:r>
              <a:rPr lang="it-IT" sz="2400" u="sng" dirty="0">
                <a:latin typeface="Arial" pitchFamily="34" charset="0"/>
                <a:ea typeface="Times New Roman" pitchFamily="18" charset="0"/>
                <a:cs typeface="Arial" pitchFamily="34" charset="0"/>
              </a:rPr>
              <a:t>OZON</a:t>
            </a:r>
            <a:r>
              <a:rPr lang="cs-CZ" sz="2400" u="sng" dirty="0">
                <a:latin typeface="Arial" pitchFamily="34" charset="0"/>
                <a:ea typeface="Times New Roman" pitchFamily="18" charset="0"/>
                <a:cs typeface="Arial" pitchFamily="34" charset="0"/>
              </a:rPr>
              <a:t> ROZPUŠTĚNÝ VE VODĚ</a:t>
            </a:r>
            <a:r>
              <a:rPr lang="it-IT" sz="2400" u="sng" dirty="0">
                <a:latin typeface="Arial" pitchFamily="34" charset="0"/>
                <a:ea typeface="Times New Roman" pitchFamily="18" charset="0"/>
                <a:cs typeface="Arial" pitchFamily="34" charset="0"/>
              </a:rPr>
              <a:t> </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g/m</a:t>
            </a:r>
            <a:r>
              <a:rPr lang="it-IT" sz="2400" baseline="30000" dirty="0">
                <a:latin typeface="Arial" pitchFamily="34" charset="0"/>
                <a:cs typeface="Times New Roman" pitchFamily="18" charset="0"/>
              </a:rPr>
              <a:t>3 </a:t>
            </a:r>
            <a:r>
              <a:rPr lang="it-IT" sz="2400" dirty="0">
                <a:latin typeface="Arial" pitchFamily="34" charset="0"/>
                <a:cs typeface="Times New Roman" pitchFamily="18" charset="0"/>
              </a:rPr>
              <a:t>= 1 mg/L = 1 ppm </a:t>
            </a:r>
            <a:r>
              <a:rPr lang="cs-CZ" sz="2400" dirty="0">
                <a:latin typeface="Arial" pitchFamily="34" charset="0"/>
                <a:cs typeface="Times New Roman" pitchFamily="18" charset="0"/>
              </a:rPr>
              <a:t>ve vodě</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 hmotnosti</a:t>
            </a:r>
            <a:r>
              <a:rPr lang="it-IT" sz="2400" dirty="0">
                <a:latin typeface="Arial" pitchFamily="34" charset="0"/>
                <a:cs typeface="Times New Roman" pitchFamily="18" charset="0"/>
              </a:rPr>
              <a:t>)</a:t>
            </a:r>
            <a:endParaRPr lang="it-IT" sz="2400" dirty="0">
              <a:latin typeface="Arial" pitchFamily="34" charset="0"/>
              <a:cs typeface="Arial" pitchFamily="34" charset="0"/>
            </a:endParaRPr>
          </a:p>
          <a:p>
            <a:pPr eaLnBrk="0">
              <a:tabLst>
                <a:tab pos="7013779" algn="l"/>
              </a:tabLst>
            </a:pPr>
            <a:r>
              <a:rPr lang="it-IT" sz="2400" u="sng" dirty="0">
                <a:latin typeface="Arial" pitchFamily="34" charset="0"/>
                <a:cs typeface="Times New Roman" pitchFamily="18" charset="0"/>
              </a:rPr>
              <a:t>OZON</a:t>
            </a:r>
            <a:r>
              <a:rPr lang="cs-CZ" sz="2400" u="sng" dirty="0">
                <a:latin typeface="Arial" pitchFamily="34" charset="0"/>
                <a:cs typeface="Times New Roman" pitchFamily="18" charset="0"/>
              </a:rPr>
              <a:t> ROZPUŠTĚNÝ VE VZDUCHU</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a:t>
            </a:r>
            <a:r>
              <a:rPr lang="cs-CZ" sz="2400" dirty="0">
                <a:latin typeface="Arial" pitchFamily="34" charset="0"/>
                <a:cs typeface="Times New Roman" pitchFamily="18" charset="0"/>
              </a:rPr>
              <a:t>Nízké koncentrace obývaném pracovní prostředí</a:t>
            </a:r>
            <a:r>
              <a:rPr lang="it-IT" sz="2400" dirty="0">
                <a:latin typeface="Arial" pitchFamily="34" charset="0"/>
                <a:cs typeface="Times New Roman" pitchFamily="18" charset="0"/>
              </a:rPr>
              <a:t>)</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 467 ppm </a:t>
            </a:r>
            <a:r>
              <a:rPr lang="cs-CZ" sz="2400" dirty="0">
                <a:latin typeface="Arial" pitchFamily="34" charset="0"/>
                <a:cs typeface="Times New Roman" pitchFamily="18" charset="0"/>
              </a:rPr>
              <a:t>ve vzduchu</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 objemu</a:t>
            </a:r>
            <a:r>
              <a:rPr lang="it-IT" sz="2400" dirty="0">
                <a:latin typeface="Arial" pitchFamily="34" charset="0"/>
                <a:cs typeface="Times New Roman" pitchFamily="18" charset="0"/>
              </a:rPr>
              <a:t>)</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ppm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 objemu</a:t>
            </a:r>
            <a:r>
              <a:rPr lang="it-IT" sz="2400" dirty="0">
                <a:latin typeface="Arial" pitchFamily="34" charset="0"/>
                <a:cs typeface="Times New Roman" pitchFamily="18" charset="0"/>
              </a:rPr>
              <a:t>) = 2.14 mg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ppm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 objemu</a:t>
            </a:r>
            <a:r>
              <a:rPr lang="it-IT" sz="2400" dirty="0">
                <a:latin typeface="Arial" pitchFamily="34" charset="0"/>
                <a:cs typeface="Times New Roman" pitchFamily="18" charset="0"/>
              </a:rPr>
              <a:t>) = 214 µg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endParaRPr lang="it-IT" sz="2400" dirty="0">
              <a:latin typeface="Arial" pitchFamily="34" charset="0"/>
              <a:cs typeface="Arial" pitchFamily="34" charset="0"/>
            </a:endParaRPr>
          </a:p>
          <a:p>
            <a:pPr eaLnBrk="0">
              <a:tabLst>
                <a:tab pos="7013779" algn="l"/>
              </a:tabLst>
            </a:pPr>
            <a:r>
              <a:rPr lang="it-IT" sz="2400" u="sng" dirty="0">
                <a:latin typeface="Arial" pitchFamily="34" charset="0"/>
                <a:cs typeface="Times New Roman" pitchFamily="18" charset="0"/>
              </a:rPr>
              <a:t>OZON</a:t>
            </a:r>
            <a:r>
              <a:rPr lang="cs-CZ" sz="2400" u="sng" dirty="0">
                <a:latin typeface="Arial" pitchFamily="34" charset="0"/>
                <a:cs typeface="Times New Roman" pitchFamily="18" charset="0"/>
              </a:rPr>
              <a:t> PŘÍTOMNÝ VE VZDUCHU</a:t>
            </a:r>
            <a:endParaRPr lang="it-IT" sz="2400" dirty="0">
              <a:latin typeface="Arial" pitchFamily="34" charset="0"/>
              <a:cs typeface="Arial" pitchFamily="34" charset="0"/>
            </a:endParaRPr>
          </a:p>
          <a:p>
            <a:pPr eaLnBrk="0">
              <a:tabLst>
                <a:tab pos="7013779" algn="l"/>
              </a:tabLst>
            </a:pPr>
            <a:r>
              <a:rPr lang="cs-CZ" sz="2400" dirty="0">
                <a:latin typeface="Arial" pitchFamily="34" charset="0"/>
                <a:cs typeface="Times New Roman" pitchFamily="18" charset="0"/>
              </a:rPr>
              <a:t>(Vysoké koncentrace zjistitelné na výstupu generátoru</a:t>
            </a:r>
            <a:r>
              <a:rPr lang="it-IT" sz="2400" dirty="0">
                <a:latin typeface="Arial" pitchFamily="34" charset="0"/>
                <a:cs typeface="Times New Roman" pitchFamily="18" charset="0"/>
              </a:rPr>
              <a:t> </a:t>
            </a:r>
            <a:r>
              <a:rPr lang="cs-CZ" sz="2400" dirty="0">
                <a:latin typeface="Arial" pitchFamily="34" charset="0"/>
                <a:cs typeface="Times New Roman" pitchFamily="18" charset="0"/>
              </a:rPr>
              <a:t>s výbojem tzv. </a:t>
            </a:r>
            <a:r>
              <a:rPr lang="cs-CZ" sz="2400">
                <a:latin typeface="Arial" pitchFamily="34" charset="0"/>
                <a:cs typeface="Times New Roman" pitchFamily="18" charset="0"/>
              </a:rPr>
              <a:t>koronovým</a:t>
            </a:r>
            <a:r>
              <a:rPr lang="cs-CZ" sz="2400" dirty="0">
                <a:latin typeface="Arial" pitchFamily="34" charset="0"/>
                <a:cs typeface="Times New Roman" pitchFamily="18" charset="0"/>
              </a:rPr>
              <a:t> efektem</a:t>
            </a:r>
            <a:r>
              <a:rPr lang="it-IT" sz="2400" dirty="0">
                <a:latin typeface="Arial" pitchFamily="34" charset="0"/>
                <a:cs typeface="Times New Roman" pitchFamily="18" charset="0"/>
              </a:rPr>
              <a:t>)</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 782 ppm in aria (</a:t>
            </a:r>
            <a:r>
              <a:rPr lang="cs-CZ" sz="2400" dirty="0">
                <a:latin typeface="Arial" pitchFamily="34" charset="0"/>
                <a:cs typeface="Times New Roman" pitchFamily="18" charset="0"/>
              </a:rPr>
              <a:t>v hmotnosti</a:t>
            </a:r>
            <a:r>
              <a:rPr lang="it-IT" sz="2400" dirty="0">
                <a:latin typeface="Arial" pitchFamily="34" charset="0"/>
                <a:cs typeface="Times New Roman" pitchFamily="18" charset="0"/>
              </a:rPr>
              <a:t>)</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100 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 7.82%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ve vzduchu</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(in peso) = 12.8 g/m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ve vzduchu</a:t>
            </a:r>
            <a:endParaRPr lang="it-IT" sz="2400" dirty="0">
              <a:latin typeface="Arial" pitchFamily="34" charset="0"/>
              <a:cs typeface="Arial" pitchFamily="34" charset="0"/>
            </a:endParaRPr>
          </a:p>
          <a:p>
            <a:pPr eaLnBrk="0">
              <a:tabLst>
                <a:tab pos="7013779" algn="l"/>
              </a:tabLst>
            </a:pPr>
            <a:r>
              <a:rPr lang="it-IT" sz="2400" u="sng" dirty="0">
                <a:latin typeface="Arial" pitchFamily="34" charset="0"/>
                <a:cs typeface="Times New Roman" pitchFamily="18" charset="0"/>
              </a:rPr>
              <a:t>OZON</a:t>
            </a:r>
            <a:r>
              <a:rPr lang="cs-CZ" sz="2400" u="sng" dirty="0">
                <a:latin typeface="Arial" pitchFamily="34" charset="0"/>
                <a:cs typeface="Times New Roman" pitchFamily="18" charset="0"/>
              </a:rPr>
              <a:t> PŘÍTOMNÝ V KYSLÍKU </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(di O</a:t>
            </a:r>
            <a:r>
              <a:rPr lang="it-IT" sz="2400" baseline="-30000" dirty="0">
                <a:latin typeface="Arial" pitchFamily="34" charset="0"/>
                <a:cs typeface="Times New Roman" pitchFamily="18" charset="0"/>
              </a:rPr>
              <a:t>2</a:t>
            </a:r>
            <a:r>
              <a:rPr lang="it-IT" sz="2400" dirty="0">
                <a:latin typeface="Arial" pitchFamily="34" charset="0"/>
                <a:cs typeface="Times New Roman" pitchFamily="18" charset="0"/>
              </a:rPr>
              <a:t>) = 699 ppm (</a:t>
            </a:r>
            <a:r>
              <a:rPr lang="cs-CZ" sz="2400" dirty="0">
                <a:latin typeface="Arial" pitchFamily="34" charset="0"/>
                <a:cs typeface="Times New Roman" pitchFamily="18" charset="0"/>
              </a:rPr>
              <a:t>v hmotnosti</a:t>
            </a:r>
            <a:r>
              <a:rPr lang="it-IT" sz="2400" dirty="0">
                <a:latin typeface="Arial" pitchFamily="34" charset="0"/>
                <a:cs typeface="Times New Roman" pitchFamily="18" charset="0"/>
              </a:rPr>
              <a:t>)</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100 g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a:t>
            </a:r>
            <a:r>
              <a:rPr lang="cs-CZ" sz="2400" dirty="0">
                <a:latin typeface="Arial" pitchFamily="34" charset="0"/>
                <a:cs typeface="Times New Roman" pitchFamily="18" charset="0"/>
              </a:rPr>
              <a:t>z</a:t>
            </a:r>
            <a:r>
              <a:rPr lang="it-IT" sz="2400" dirty="0">
                <a:latin typeface="Arial" pitchFamily="34" charset="0"/>
                <a:cs typeface="Times New Roman" pitchFamily="18" charset="0"/>
              </a:rPr>
              <a:t> O</a:t>
            </a:r>
            <a:r>
              <a:rPr lang="it-IT" sz="2400" baseline="-30000" dirty="0">
                <a:latin typeface="Arial" pitchFamily="34" charset="0"/>
                <a:cs typeface="Times New Roman" pitchFamily="18" charset="0"/>
              </a:rPr>
              <a:t>2</a:t>
            </a:r>
            <a:r>
              <a:rPr lang="it-IT" sz="2400" dirty="0">
                <a:latin typeface="Arial" pitchFamily="34" charset="0"/>
                <a:cs typeface="Times New Roman" pitchFamily="18" charset="0"/>
              </a:rPr>
              <a:t>)  = 6.99%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in O</a:t>
            </a:r>
            <a:r>
              <a:rPr lang="it-IT" sz="2400" baseline="-30000" dirty="0">
                <a:latin typeface="Arial" pitchFamily="34" charset="0"/>
                <a:cs typeface="Times New Roman" pitchFamily="18" charset="0"/>
              </a:rPr>
              <a:t>2</a:t>
            </a:r>
            <a:endParaRPr lang="it-IT" sz="2400" dirty="0">
              <a:latin typeface="Arial" pitchFamily="34" charset="0"/>
              <a:cs typeface="Arial" pitchFamily="34" charset="0"/>
            </a:endParaRPr>
          </a:p>
          <a:p>
            <a:pPr eaLnBrk="0">
              <a:tabLst>
                <a:tab pos="7013779" algn="l"/>
              </a:tabLst>
            </a:pPr>
            <a:r>
              <a:rPr lang="it-IT" sz="2400" dirty="0">
                <a:latin typeface="Arial" pitchFamily="34" charset="0"/>
                <a:cs typeface="Times New Roman" pitchFamily="18" charset="0"/>
              </a:rPr>
              <a:t>1% O</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a:t>
            </a:r>
            <a:r>
              <a:rPr lang="cs-CZ" sz="2400" dirty="0">
                <a:latin typeface="Arial" pitchFamily="34" charset="0"/>
                <a:cs typeface="Times New Roman" pitchFamily="18" charset="0"/>
              </a:rPr>
              <a:t>v hmotnosti</a:t>
            </a:r>
            <a:r>
              <a:rPr lang="it-IT" sz="2400" dirty="0">
                <a:latin typeface="Arial" pitchFamily="34" charset="0"/>
                <a:cs typeface="Times New Roman" pitchFamily="18" charset="0"/>
              </a:rPr>
              <a:t>) = 14.3 g/m</a:t>
            </a:r>
            <a:r>
              <a:rPr lang="it-IT" sz="2400" baseline="30000" dirty="0">
                <a:latin typeface="Arial" pitchFamily="34" charset="0"/>
                <a:cs typeface="Times New Roman" pitchFamily="18" charset="0"/>
              </a:rPr>
              <a:t>3</a:t>
            </a:r>
            <a:r>
              <a:rPr lang="it-IT" sz="2400" dirty="0">
                <a:latin typeface="Arial" pitchFamily="34" charset="0"/>
                <a:cs typeface="Times New Roman" pitchFamily="18" charset="0"/>
              </a:rPr>
              <a:t> in O</a:t>
            </a:r>
            <a:r>
              <a:rPr lang="it-IT" sz="2400" baseline="-30000" dirty="0">
                <a:latin typeface="Arial" pitchFamily="34" charset="0"/>
                <a:cs typeface="Times New Roman" pitchFamily="18" charset="0"/>
              </a:rPr>
              <a:t>2</a:t>
            </a:r>
            <a:endParaRPr lang="it-IT" sz="2400" dirty="0">
              <a:latin typeface="Arial" pitchFamily="34" charset="0"/>
              <a:cs typeface="Arial" pitchFamily="34" charset="0"/>
            </a:endParaRPr>
          </a:p>
          <a:p>
            <a:pPr eaLnBrk="0">
              <a:tabLst>
                <a:tab pos="7013779" algn="l"/>
              </a:tabLst>
            </a:pPr>
            <a:r>
              <a:rPr lang="cs-CZ" sz="2400" u="sng" dirty="0">
                <a:latin typeface="Arial" pitchFamily="34" charset="0"/>
                <a:cs typeface="Times New Roman" pitchFamily="18" charset="0"/>
              </a:rPr>
              <a:t>MĚŘÍCÍ JEDNOTKA PROUDĚNÍ VZDUCHU</a:t>
            </a:r>
            <a:endParaRPr lang="it-IT" sz="2400" dirty="0">
              <a:latin typeface="Arial" pitchFamily="34" charset="0"/>
              <a:cs typeface="Arial" pitchFamily="34" charset="0"/>
            </a:endParaRPr>
          </a:p>
          <a:p>
            <a:pPr eaLnBrk="0">
              <a:tabLst>
                <a:tab pos="7013779" algn="l"/>
              </a:tabLst>
            </a:pPr>
            <a:r>
              <a:rPr lang="en-GB" sz="2400" dirty="0">
                <a:latin typeface="Arial" pitchFamily="34" charset="0"/>
                <a:cs typeface="Times New Roman" pitchFamily="18" charset="0"/>
              </a:rPr>
              <a:t>CFM = Cubic feet </a:t>
            </a:r>
            <a:r>
              <a:rPr lang="cs-CZ" sz="2400" dirty="0">
                <a:latin typeface="Arial" pitchFamily="34" charset="0"/>
                <a:cs typeface="Times New Roman" pitchFamily="18" charset="0"/>
              </a:rPr>
              <a:t>za</a:t>
            </a:r>
            <a:r>
              <a:rPr lang="en-GB" sz="2400" dirty="0">
                <a:latin typeface="Arial" pitchFamily="34" charset="0"/>
                <a:cs typeface="Times New Roman" pitchFamily="18" charset="0"/>
              </a:rPr>
              <a:t> </a:t>
            </a:r>
            <a:r>
              <a:rPr lang="en-GB" sz="2400" dirty="0" err="1">
                <a:latin typeface="Arial" pitchFamily="34" charset="0"/>
                <a:cs typeface="Times New Roman" pitchFamily="18" charset="0"/>
              </a:rPr>
              <a:t>minut</a:t>
            </a:r>
            <a:r>
              <a:rPr lang="cs-CZ" sz="2400" dirty="0">
                <a:latin typeface="Arial" pitchFamily="34" charset="0"/>
                <a:cs typeface="Times New Roman" pitchFamily="18" charset="0"/>
              </a:rPr>
              <a:t>u</a:t>
            </a:r>
            <a:endParaRPr lang="it-IT" sz="2400" dirty="0">
              <a:latin typeface="Arial" pitchFamily="34" charset="0"/>
              <a:cs typeface="Arial" pitchFamily="34" charset="0"/>
            </a:endParaRPr>
          </a:p>
          <a:p>
            <a:pPr eaLnBrk="0">
              <a:tabLst>
                <a:tab pos="7013779" algn="l"/>
              </a:tabLst>
            </a:pPr>
            <a:r>
              <a:rPr lang="en-GB" sz="2400" dirty="0">
                <a:latin typeface="Arial" pitchFamily="34" charset="0"/>
                <a:cs typeface="Times New Roman" pitchFamily="18" charset="0"/>
              </a:rPr>
              <a:t>1 CFM = 1.699 m</a:t>
            </a:r>
            <a:r>
              <a:rPr lang="en-GB" sz="2400" baseline="30000" dirty="0">
                <a:latin typeface="Arial" pitchFamily="34" charset="0"/>
                <a:cs typeface="Times New Roman" pitchFamily="18" charset="0"/>
              </a:rPr>
              <a:t>3</a:t>
            </a:r>
            <a:r>
              <a:rPr lang="en-GB" sz="2400" dirty="0">
                <a:latin typeface="Arial" pitchFamily="34" charset="0"/>
                <a:cs typeface="Times New Roman" pitchFamily="18" charset="0"/>
              </a:rPr>
              <a:t>/h = 28.328 l/min</a:t>
            </a:r>
            <a:endParaRPr lang="it-IT" sz="2400" dirty="0">
              <a:latin typeface="Arial" pitchFamily="34" charset="0"/>
              <a:cs typeface="Arial" pitchFamily="34" charset="0"/>
            </a:endParaRPr>
          </a:p>
          <a:p>
            <a:pPr eaLnBrk="0">
              <a:tabLst>
                <a:tab pos="7013779" algn="l"/>
              </a:tabLst>
            </a:pPr>
            <a:r>
              <a:rPr lang="en-GB" sz="2400" dirty="0">
                <a:latin typeface="Arial" pitchFamily="34" charset="0"/>
                <a:cs typeface="Times New Roman" pitchFamily="18" charset="0"/>
              </a:rPr>
              <a:t>1 m</a:t>
            </a:r>
            <a:r>
              <a:rPr lang="en-GB" sz="2400" baseline="30000" dirty="0">
                <a:latin typeface="Arial" pitchFamily="34" charset="0"/>
                <a:cs typeface="Times New Roman" pitchFamily="18" charset="0"/>
              </a:rPr>
              <a:t>3</a:t>
            </a:r>
            <a:r>
              <a:rPr lang="en-GB" sz="2400" dirty="0">
                <a:latin typeface="Arial" pitchFamily="34" charset="0"/>
                <a:cs typeface="Times New Roman" pitchFamily="18" charset="0"/>
              </a:rPr>
              <a:t>/h = 0.58857 CFM = 16.667 l/min</a:t>
            </a:r>
            <a:endParaRPr lang="it-IT" sz="2400" dirty="0">
              <a:latin typeface="Arial" pitchFamily="34" charset="0"/>
              <a:cs typeface="Arial" pitchFamily="34" charset="0"/>
            </a:endParaRPr>
          </a:p>
          <a:p>
            <a:pPr eaLnBrk="0">
              <a:tabLst>
                <a:tab pos="7013779" algn="l"/>
              </a:tabLst>
            </a:pPr>
            <a:r>
              <a:rPr lang="en-GB" sz="2400" dirty="0">
                <a:latin typeface="Arial" pitchFamily="34" charset="0"/>
                <a:cs typeface="Times New Roman" pitchFamily="18" charset="0"/>
              </a:rPr>
              <a:t>CFH = Cubic feet</a:t>
            </a:r>
            <a:r>
              <a:rPr lang="cs-CZ" sz="2400" dirty="0">
                <a:latin typeface="Arial" pitchFamily="34" charset="0"/>
                <a:cs typeface="Times New Roman" pitchFamily="18" charset="0"/>
              </a:rPr>
              <a:t> za hodinu</a:t>
            </a:r>
            <a:r>
              <a:rPr lang="en-GB" sz="2400" dirty="0">
                <a:latin typeface="Arial" pitchFamily="34" charset="0"/>
                <a:cs typeface="Times New Roman" pitchFamily="18" charset="0"/>
              </a:rPr>
              <a:t> </a:t>
            </a:r>
            <a:endParaRPr lang="it-IT" sz="2400" dirty="0">
              <a:latin typeface="Arial" pitchFamily="34" charset="0"/>
              <a:cs typeface="Arial" pitchFamily="34" charset="0"/>
            </a:endParaRPr>
          </a:p>
          <a:p>
            <a:pPr eaLnBrk="0">
              <a:tabLst>
                <a:tab pos="7013779" algn="l"/>
              </a:tabLst>
            </a:pPr>
            <a:r>
              <a:rPr lang="en-GB" sz="2400" dirty="0">
                <a:latin typeface="Arial" pitchFamily="34" charset="0"/>
                <a:cs typeface="Times New Roman" pitchFamily="18" charset="0"/>
              </a:rPr>
              <a:t>1 SCFH = 0.028317 m</a:t>
            </a:r>
            <a:r>
              <a:rPr lang="en-GB" sz="2400" baseline="30000" dirty="0">
                <a:latin typeface="Arial" pitchFamily="34" charset="0"/>
                <a:cs typeface="Times New Roman" pitchFamily="18" charset="0"/>
              </a:rPr>
              <a:t>3</a:t>
            </a:r>
            <a:r>
              <a:rPr lang="en-GB" sz="2400" dirty="0">
                <a:latin typeface="Arial" pitchFamily="34" charset="0"/>
                <a:cs typeface="Times New Roman" pitchFamily="18" charset="0"/>
              </a:rPr>
              <a:t>/h = 0.47195 l/min</a:t>
            </a:r>
            <a:endParaRPr lang="it-IT" sz="2400" dirty="0">
              <a:latin typeface="Arial" pitchFamily="34" charset="0"/>
              <a:cs typeface="Arial" pitchFamily="34" charset="0"/>
            </a:endParaRPr>
          </a:p>
          <a:p>
            <a:pPr eaLnBrk="0">
              <a:tabLst>
                <a:tab pos="7013779" algn="l"/>
              </a:tabLst>
            </a:pPr>
            <a:r>
              <a:rPr lang="en-GB" sz="2400" dirty="0">
                <a:latin typeface="Arial" pitchFamily="34" charset="0"/>
                <a:cs typeface="Times New Roman" pitchFamily="18" charset="0"/>
              </a:rPr>
              <a:t>1 m</a:t>
            </a:r>
            <a:r>
              <a:rPr lang="en-GB" sz="2400" baseline="30000" dirty="0">
                <a:latin typeface="Arial" pitchFamily="34" charset="0"/>
                <a:cs typeface="Times New Roman" pitchFamily="18" charset="0"/>
              </a:rPr>
              <a:t>3</a:t>
            </a:r>
            <a:r>
              <a:rPr lang="en-GB" sz="2400" dirty="0">
                <a:latin typeface="Arial" pitchFamily="34" charset="0"/>
                <a:cs typeface="Times New Roman" pitchFamily="18" charset="0"/>
              </a:rPr>
              <a:t>/h = 35.314 SCFH = 16.667 l/min</a:t>
            </a:r>
            <a:endParaRPr lang="it-IT" sz="2400" dirty="0">
              <a:latin typeface="Arial" pitchFamily="34" charset="0"/>
              <a:cs typeface="Arial" pitchFamily="34" charset="0"/>
            </a:endParaRPr>
          </a:p>
          <a:p>
            <a:pPr eaLnBrk="0">
              <a:tabLst>
                <a:tab pos="7013779" algn="l"/>
              </a:tabLst>
            </a:pPr>
            <a:endParaRPr lang="it-IT" sz="3200" dirty="0">
              <a:latin typeface="Arial" pitchFamily="34" charset="0"/>
              <a:cs typeface="Arial" pitchFamily="34" charset="0"/>
            </a:endParaRPr>
          </a:p>
        </p:txBody>
      </p:sp>
      <p:sp>
        <p:nvSpPr>
          <p:cNvPr id="6" name="What is ozone?"/>
          <p:cNvSpPr/>
          <p:nvPr/>
        </p:nvSpPr>
        <p:spPr>
          <a:xfrm>
            <a:off x="13790892" y="356258"/>
            <a:ext cx="10354436" cy="1270000"/>
          </a:xfrm>
          <a:prstGeom prst="roundRect">
            <a:avLst>
              <a:gd name="adj" fmla="val 50000"/>
            </a:avLst>
          </a:prstGeom>
          <a:blipFill>
            <a:blip r:embed="rId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MĚŘÍCÍ JEDNOTKY</a:t>
            </a:r>
            <a:r>
              <a:rPr lang="it-IT" dirty="0"/>
              <a:t> oz</a:t>
            </a:r>
            <a:r>
              <a:rPr lang="cs-CZ" dirty="0"/>
              <a:t>Ó</a:t>
            </a:r>
            <a:r>
              <a:rPr lang="it-IT" dirty="0"/>
              <a:t>n</a:t>
            </a:r>
            <a:r>
              <a:rPr lang="cs-CZ" dirty="0"/>
              <a:t>U</a:t>
            </a:r>
            <a:endParaRPr dirty="0"/>
          </a:p>
        </p:txBody>
      </p:sp>
      <p:pic>
        <p:nvPicPr>
          <p:cNvPr id="80900" name="Picture 4" descr="Risultati immagini per ozono"/>
          <p:cNvPicPr>
            <a:picLocks noChangeAspect="1" noChangeArrowheads="1"/>
          </p:cNvPicPr>
          <p:nvPr/>
        </p:nvPicPr>
        <p:blipFill>
          <a:blip r:embed="rId3" cstate="print"/>
          <a:srcRect l="32556" r="35181"/>
          <a:stretch>
            <a:fillRect/>
          </a:stretch>
        </p:blipFill>
        <p:spPr bwMode="auto">
          <a:xfrm>
            <a:off x="238672" y="233264"/>
            <a:ext cx="4680520" cy="13298620"/>
          </a:xfrm>
          <a:prstGeom prst="rect">
            <a:avLst/>
          </a:prstGeom>
          <a:ln>
            <a:noFill/>
          </a:ln>
          <a:effectLst>
            <a:outerShdw blurRad="190500" algn="tl" rotWithShape="0">
              <a:srgbClr val="000000">
                <a:alpha val="70000"/>
              </a:srgbClr>
            </a:outerShdw>
          </a:effec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3623048" y="1817440"/>
            <a:ext cx="16688208" cy="11630540"/>
          </a:xfrm>
          <a:prstGeom prst="rect">
            <a:avLst/>
          </a:prstGeom>
          <a:noFill/>
          <a:ln w="9525">
            <a:noFill/>
            <a:miter lim="800000"/>
            <a:headEnd/>
            <a:tailEnd/>
          </a:ln>
        </p:spPr>
      </p:pic>
      <p:pic>
        <p:nvPicPr>
          <p:cNvPr id="5" name="Image" descr="Image"/>
          <p:cNvPicPr>
            <a:picLocks noChangeAspect="1"/>
          </p:cNvPicPr>
          <p:nvPr/>
        </p:nvPicPr>
        <p:blipFill>
          <a:blip r:embed="rId3" cstate="print"/>
          <a:srcRect l="32986" t="30216" r="28936" b="37294"/>
          <a:stretch>
            <a:fillRect/>
          </a:stretch>
        </p:blipFill>
        <p:spPr>
          <a:xfrm>
            <a:off x="238672" y="233264"/>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6" name="What is ozone?"/>
          <p:cNvSpPr/>
          <p:nvPr/>
        </p:nvSpPr>
        <p:spPr>
          <a:xfrm>
            <a:off x="13790892" y="356258"/>
            <a:ext cx="10354436" cy="1270000"/>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Ozono: spettro inibitore</a:t>
            </a:r>
            <a:endParaRPr dirty="0"/>
          </a:p>
        </p:txBody>
      </p:sp>
      <p:sp>
        <p:nvSpPr>
          <p:cNvPr id="7" name="What is ozone?"/>
          <p:cNvSpPr/>
          <p:nvPr/>
        </p:nvSpPr>
        <p:spPr>
          <a:xfrm>
            <a:off x="13776176" y="377280"/>
            <a:ext cx="10354436" cy="1270000"/>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Ozono: spettro inibitore</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7"/>
          <p:cNvPicPr>
            <a:picLocks noChangeAspect="1" noChangeArrowheads="1"/>
          </p:cNvPicPr>
          <p:nvPr/>
        </p:nvPicPr>
        <p:blipFill>
          <a:blip r:embed="rId2" cstate="print"/>
          <a:srcRect/>
          <a:stretch>
            <a:fillRect/>
          </a:stretch>
        </p:blipFill>
        <p:spPr bwMode="auto">
          <a:xfrm>
            <a:off x="3335016" y="2105472"/>
            <a:ext cx="18073598" cy="11275921"/>
          </a:xfrm>
          <a:prstGeom prst="rect">
            <a:avLst/>
          </a:prstGeom>
          <a:noFill/>
          <a:ln w="9525">
            <a:noFill/>
            <a:miter lim="800000"/>
            <a:headEnd/>
            <a:tailEnd/>
          </a:ln>
        </p:spPr>
      </p:pic>
      <p:pic>
        <p:nvPicPr>
          <p:cNvPr id="6" name="Image" descr="Image"/>
          <p:cNvPicPr>
            <a:picLocks noChangeAspect="1"/>
          </p:cNvPicPr>
          <p:nvPr/>
        </p:nvPicPr>
        <p:blipFill>
          <a:blip r:embed="rId3" cstate="print"/>
          <a:srcRect l="32986" t="30216" r="28936" b="37294"/>
          <a:stretch>
            <a:fillRect/>
          </a:stretch>
        </p:blipFill>
        <p:spPr>
          <a:xfrm>
            <a:off x="238672" y="233264"/>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7" name="What is ozone?"/>
          <p:cNvSpPr/>
          <p:nvPr/>
        </p:nvSpPr>
        <p:spPr>
          <a:xfrm>
            <a:off x="13776176" y="377280"/>
            <a:ext cx="10354436" cy="1270000"/>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Ozono: COMPATIBILITA’ MATERIALI</a:t>
            </a:r>
            <a:endParaRPr dirty="0"/>
          </a:p>
        </p:txBody>
      </p:sp>
    </p:spTree>
  </p:cSld>
  <p:clrMapOvr>
    <a:masterClrMapping/>
  </p:clrMapOvr>
  <p:transition>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p:cNvGraphicFramePr>
            <a:graphicFrameLocks noChangeAspect="1"/>
          </p:cNvGraphicFramePr>
          <p:nvPr/>
        </p:nvGraphicFramePr>
        <p:xfrm>
          <a:off x="4919192" y="2969568"/>
          <a:ext cx="4834477" cy="6840760"/>
        </p:xfrm>
        <a:graphic>
          <a:graphicData uri="http://schemas.openxmlformats.org/presentationml/2006/ole">
            <mc:AlternateContent xmlns:mc="http://schemas.openxmlformats.org/markup-compatibility/2006">
              <mc:Choice xmlns:v="urn:schemas-microsoft-com:vml" Requires="v">
                <p:oleObj spid="_x0000_s1026" name="Acrobat Document" r:id="rId3" imgW="3837600" imgH="5416560" progId="AcroExch.Document.DC">
                  <p:embed/>
                </p:oleObj>
              </mc:Choice>
              <mc:Fallback>
                <p:oleObj name="Acrobat Document" r:id="rId3" imgW="3837600" imgH="5416560" progId="AcroExch.Document.DC">
                  <p:embed/>
                  <p:pic>
                    <p:nvPicPr>
                      <p:cNvPr id="624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192" y="2969568"/>
                        <a:ext cx="4834477"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238672" y="2969568"/>
          <a:ext cx="4834206" cy="6840760"/>
        </p:xfrm>
        <a:graphic>
          <a:graphicData uri="http://schemas.openxmlformats.org/presentationml/2006/ole">
            <mc:AlternateContent xmlns:mc="http://schemas.openxmlformats.org/markup-compatibility/2006">
              <mc:Choice xmlns:v="urn:schemas-microsoft-com:vml" Requires="v">
                <p:oleObj spid="_x0000_s1027" name="Acrobat Document" r:id="rId5" imgW="3837600" imgH="5416560" progId="AcroExch.Document.DC">
                  <p:embed/>
                </p:oleObj>
              </mc:Choice>
              <mc:Fallback>
                <p:oleObj name="Acrobat Document" r:id="rId5" imgW="3837600" imgH="5416560" progId="AcroExch.Document.DC">
                  <p:embed/>
                  <p:pic>
                    <p:nvPicPr>
                      <p:cNvPr id="6246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72" y="2969568"/>
                        <a:ext cx="4834206"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8" name="Object 2"/>
          <p:cNvGraphicFramePr>
            <a:graphicFrameLocks noChangeAspect="1"/>
          </p:cNvGraphicFramePr>
          <p:nvPr/>
        </p:nvGraphicFramePr>
        <p:xfrm>
          <a:off x="14424248" y="2969568"/>
          <a:ext cx="4824536" cy="6840760"/>
        </p:xfrm>
        <a:graphic>
          <a:graphicData uri="http://schemas.openxmlformats.org/presentationml/2006/ole">
            <mc:AlternateContent xmlns:mc="http://schemas.openxmlformats.org/markup-compatibility/2006">
              <mc:Choice xmlns:v="urn:schemas-microsoft-com:vml" Requires="v">
                <p:oleObj spid="_x0000_s1028" name="Acrobat Document" r:id="rId7" imgW="3837600" imgH="5416560" progId="AcroExch.Document.DC">
                  <p:embed/>
                </p:oleObj>
              </mc:Choice>
              <mc:Fallback>
                <p:oleObj name="Acrobat Document" r:id="rId7" imgW="3837600" imgH="5416560" progId="AcroExch.Document.DC">
                  <p:embed/>
                  <p:pic>
                    <p:nvPicPr>
                      <p:cNvPr id="62468"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4248" y="2969568"/>
                        <a:ext cx="4824536"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9" name="Object 3"/>
          <p:cNvGraphicFramePr>
            <a:graphicFrameLocks noChangeAspect="1"/>
          </p:cNvGraphicFramePr>
          <p:nvPr/>
        </p:nvGraphicFramePr>
        <p:xfrm>
          <a:off x="9671720" y="2969568"/>
          <a:ext cx="4834747" cy="6840760"/>
        </p:xfrm>
        <a:graphic>
          <a:graphicData uri="http://schemas.openxmlformats.org/presentationml/2006/ole">
            <mc:AlternateContent xmlns:mc="http://schemas.openxmlformats.org/markup-compatibility/2006">
              <mc:Choice xmlns:v="urn:schemas-microsoft-com:vml" Requires="v">
                <p:oleObj spid="_x0000_s1029" name="Acrobat Document" r:id="rId9" imgW="3837600" imgH="5416560" progId="AcroExch.Document.DC">
                  <p:embed/>
                </p:oleObj>
              </mc:Choice>
              <mc:Fallback>
                <p:oleObj name="Acrobat Document" r:id="rId9" imgW="3837600" imgH="5416560" progId="AcroExch.Document.DC">
                  <p:embed/>
                  <p:pic>
                    <p:nvPicPr>
                      <p:cNvPr id="62469"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1720" y="2969568"/>
                        <a:ext cx="4834747"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70" name="Object 2"/>
          <p:cNvGraphicFramePr>
            <a:graphicFrameLocks noChangeAspect="1"/>
          </p:cNvGraphicFramePr>
          <p:nvPr/>
        </p:nvGraphicFramePr>
        <p:xfrm>
          <a:off x="19176776" y="2969568"/>
          <a:ext cx="4839252" cy="6847135"/>
        </p:xfrm>
        <a:graphic>
          <a:graphicData uri="http://schemas.openxmlformats.org/presentationml/2006/ole">
            <mc:AlternateContent xmlns:mc="http://schemas.openxmlformats.org/markup-compatibility/2006">
              <mc:Choice xmlns:v="urn:schemas-microsoft-com:vml" Requires="v">
                <p:oleObj spid="_x0000_s1030" name="Acrobat Document" r:id="rId11" imgW="3837600" imgH="5416560" progId="AcroExch.Document.DC">
                  <p:embed/>
                </p:oleObj>
              </mc:Choice>
              <mc:Fallback>
                <p:oleObj name="Acrobat Document" r:id="rId11" imgW="3837600" imgH="5416560" progId="AcroExch.Document.DC">
                  <p:embed/>
                  <p:pic>
                    <p:nvPicPr>
                      <p:cNvPr id="6247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76776" y="2969568"/>
                        <a:ext cx="4839252" cy="684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What is ozone?"/>
          <p:cNvSpPr/>
          <p:nvPr/>
        </p:nvSpPr>
        <p:spPr>
          <a:xfrm>
            <a:off x="13776176" y="377280"/>
            <a:ext cx="10354436" cy="1270000"/>
          </a:xfrm>
          <a:prstGeom prst="roundRect">
            <a:avLst>
              <a:gd name="adj" fmla="val 50000"/>
            </a:avLst>
          </a:prstGeom>
          <a:blipFill>
            <a:blip r:embed="rId1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Sistemi attestati </a:t>
            </a:r>
            <a:r>
              <a:rPr lang="it-IT" dirty="0" err="1"/>
              <a:t>etp</a:t>
            </a:r>
            <a:r>
              <a:rPr lang="it-IT" dirty="0"/>
              <a:t> dalle </a:t>
            </a:r>
            <a:r>
              <a:rPr lang="it-IT" dirty="0" err="1"/>
              <a:t>universita’</a:t>
            </a:r>
            <a:endParaRPr dirty="0"/>
          </a:p>
        </p:txBody>
      </p:sp>
      <p:pic>
        <p:nvPicPr>
          <p:cNvPr id="11" name="Image" descr="Image"/>
          <p:cNvPicPr>
            <a:picLocks noChangeAspect="1"/>
          </p:cNvPicPr>
          <p:nvPr/>
        </p:nvPicPr>
        <p:blipFill>
          <a:blip r:embed="rId14" cstate="print"/>
          <a:srcRect l="32986" t="30216" r="28936" b="37294"/>
          <a:stretch>
            <a:fillRect/>
          </a:stretch>
        </p:blipFill>
        <p:spPr>
          <a:xfrm>
            <a:off x="238672" y="233264"/>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How WE GENERATE OZONE"/>
          <p:cNvSpPr/>
          <p:nvPr/>
        </p:nvSpPr>
        <p:spPr>
          <a:xfrm>
            <a:off x="13790892" y="356258"/>
            <a:ext cx="10210421" cy="1270000"/>
          </a:xfrm>
          <a:prstGeom prst="roundRect">
            <a:avLst>
              <a:gd name="adj" fmla="val 50000"/>
            </a:avLst>
          </a:prstGeom>
          <a:blipFill>
            <a:blip r:embed="rId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JAK POUŽÍVAT OZÓN</a:t>
            </a:r>
            <a:r>
              <a:rPr lang="it-IT" dirty="0"/>
              <a:t>?</a:t>
            </a:r>
            <a:endParaRPr dirty="0"/>
          </a:p>
        </p:txBody>
      </p:sp>
      <p:pic>
        <p:nvPicPr>
          <p:cNvPr id="269" name="LogoEVTP.ai" descr="LogoEVTP.ai"/>
          <p:cNvPicPr>
            <a:picLocks noChangeAspect="1"/>
          </p:cNvPicPr>
          <p:nvPr/>
        </p:nvPicPr>
        <p:blipFill>
          <a:blip r:embed="rId3" cstate="print"/>
          <a:stretch>
            <a:fillRect/>
          </a:stretch>
        </p:blipFill>
        <p:spPr>
          <a:xfrm>
            <a:off x="475526" y="434667"/>
            <a:ext cx="2520701" cy="1716114"/>
          </a:xfrm>
          <a:prstGeom prst="rect">
            <a:avLst/>
          </a:prstGeom>
          <a:ln w="12700">
            <a:miter lim="400000"/>
          </a:ln>
        </p:spPr>
      </p:pic>
      <p:sp>
        <p:nvSpPr>
          <p:cNvPr id="270" name="But how much ozone residual is left once the treatment has been completed?  With our exclusive patented systems for the stabilisation and reconversion of generated ozone, for both water and air treatment systems, safety for individuals and environment is guaranteed and in line with all international safety regulations.…"/>
          <p:cNvSpPr txBox="1"/>
          <p:nvPr/>
        </p:nvSpPr>
        <p:spPr>
          <a:xfrm>
            <a:off x="13491596" y="2711147"/>
            <a:ext cx="10665309" cy="9797540"/>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p>
            <a:pPr algn="l">
              <a:defRPr b="0">
                <a:solidFill>
                  <a:srgbClr val="5E5E5E"/>
                </a:solidFill>
                <a:latin typeface="Gill Sans Light"/>
                <a:ea typeface="Gill Sans Light"/>
                <a:cs typeface="Gill Sans Light"/>
                <a:sym typeface="Gill Sans Light"/>
              </a:defRPr>
            </a:pPr>
            <a:r>
              <a:rPr lang="cs-CZ" dirty="0"/>
              <a:t>Jak je vysoký zbytkový ozón po ošetření </a:t>
            </a:r>
            <a:r>
              <a:rPr lang="it-IT" dirty="0"/>
              <a:t>? </a:t>
            </a:r>
            <a:r>
              <a:rPr lang="cs-CZ" dirty="0"/>
              <a:t>Naše exkluzivní patentované systémy pro stabilizaci a zpětnou konverzi generovaného ozónu, jak pro vodní tak vzduchová zařízení, jsou v souladu se všemi mezinárodními bezpečnostními normami a zajišťují tak bezpečnost pro lidi i prostředí. </a:t>
            </a:r>
          </a:p>
          <a:p>
            <a:pPr algn="l">
              <a:defRPr b="0">
                <a:solidFill>
                  <a:srgbClr val="5E5E5E"/>
                </a:solidFill>
                <a:latin typeface="Gill Sans Light"/>
                <a:ea typeface="Gill Sans Light"/>
                <a:cs typeface="Gill Sans Light"/>
                <a:sym typeface="Gill Sans Light"/>
              </a:defRPr>
            </a:pPr>
            <a:endParaRPr lang="cs-CZ" dirty="0"/>
          </a:p>
          <a:p>
            <a:pPr algn="l">
              <a:defRPr b="0">
                <a:solidFill>
                  <a:srgbClr val="5E5E5E"/>
                </a:solidFill>
                <a:latin typeface="Gill Sans Light"/>
                <a:ea typeface="Gill Sans Light"/>
                <a:cs typeface="Gill Sans Light"/>
                <a:sym typeface="Gill Sans Light"/>
              </a:defRPr>
            </a:pPr>
            <a:r>
              <a:rPr lang="cs-CZ" dirty="0"/>
              <a:t>Vnitřní parametry mikroklimatických hodnot</a:t>
            </a:r>
            <a:endParaRPr lang="it-IT" dirty="0"/>
          </a:p>
          <a:p>
            <a:pPr algn="l">
              <a:defRPr b="0">
                <a:solidFill>
                  <a:srgbClr val="5E5E5E"/>
                </a:solidFill>
                <a:latin typeface="Gill Sans Light"/>
                <a:ea typeface="Gill Sans Light"/>
                <a:cs typeface="Gill Sans Light"/>
                <a:sym typeface="Gill Sans Light"/>
              </a:defRPr>
            </a:pPr>
            <a:endParaRPr lang="it-IT" dirty="0"/>
          </a:p>
          <a:p>
            <a:pPr algn="l">
              <a:defRPr b="0">
                <a:solidFill>
                  <a:srgbClr val="5E5E5E"/>
                </a:solidFill>
                <a:latin typeface="Gill Sans Light"/>
                <a:ea typeface="Gill Sans Light"/>
                <a:cs typeface="Gill Sans Light"/>
                <a:sym typeface="Gill Sans Light"/>
              </a:defRPr>
            </a:pPr>
            <a:r>
              <a:rPr lang="cs-CZ" dirty="0"/>
              <a:t>Většina zemí začala testovat hodnoty úrovně zdraví v sousedících prostorech</a:t>
            </a:r>
            <a:r>
              <a:rPr lang="it-IT" dirty="0"/>
              <a:t>. </a:t>
            </a:r>
            <a:r>
              <a:rPr lang="cs-CZ" dirty="0"/>
              <a:t>Byly zpracovány a zpřístupněny některé grafy, které doporučují přijatelné hodnoty pro přijatelnou kvalitu vzduchu a ty, které by neměly být překročeny</a:t>
            </a:r>
            <a:r>
              <a:rPr lang="it-IT" dirty="0"/>
              <a:t> (</a:t>
            </a:r>
            <a:r>
              <a:rPr lang="cs-CZ" dirty="0"/>
              <a:t>např. </a:t>
            </a:r>
            <a:r>
              <a:rPr lang="it-IT" dirty="0"/>
              <a:t>WHO, EPA, ASHRAE, The Canadian Guide).</a:t>
            </a:r>
          </a:p>
          <a:p>
            <a:pPr algn="l">
              <a:defRPr b="0">
                <a:solidFill>
                  <a:srgbClr val="5E5E5E"/>
                </a:solidFill>
                <a:latin typeface="Gill Sans Light"/>
                <a:ea typeface="Gill Sans Light"/>
                <a:cs typeface="Gill Sans Light"/>
                <a:sym typeface="Gill Sans Light"/>
              </a:defRPr>
            </a:pPr>
            <a:r>
              <a:rPr lang="cs-CZ" dirty="0"/>
              <a:t>Jsou brány v úvahu dva směry pro vystavení uvnitř obývaných prostor.</a:t>
            </a:r>
            <a:r>
              <a:rPr lang="it-IT" dirty="0"/>
              <a:t>.</a:t>
            </a:r>
          </a:p>
          <a:p>
            <a:pPr algn="l">
              <a:defRPr b="0">
                <a:solidFill>
                  <a:srgbClr val="5E5E5E"/>
                </a:solidFill>
                <a:latin typeface="Gill Sans Light"/>
                <a:ea typeface="Gill Sans Light"/>
                <a:cs typeface="Gill Sans Light"/>
                <a:sym typeface="Gill Sans Light"/>
              </a:defRPr>
            </a:pPr>
            <a:r>
              <a:rPr lang="it-IT" dirty="0"/>
              <a:t>ALTER (</a:t>
            </a:r>
            <a:r>
              <a:rPr lang="cs-CZ" dirty="0"/>
              <a:t>Přijatelný i</a:t>
            </a:r>
            <a:r>
              <a:rPr lang="it-IT" dirty="0"/>
              <a:t>nterval e</a:t>
            </a:r>
            <a:r>
              <a:rPr lang="cs-CZ" dirty="0" err="1"/>
              <a:t>xpozice</a:t>
            </a:r>
            <a:r>
              <a:rPr lang="cs-CZ" dirty="0"/>
              <a:t> v delším čase</a:t>
            </a:r>
            <a:r>
              <a:rPr lang="it-IT" dirty="0"/>
              <a:t>);</a:t>
            </a:r>
            <a:r>
              <a:rPr lang="cs-CZ" dirty="0"/>
              <a:t> ukazuje hodnoty koncentrací znečišťujících látek kterým můžeme být jednotlivec vystaven v průběhu jeho života aniž by došlo k poškození zdraví. </a:t>
            </a:r>
            <a:endParaRPr lang="it-IT" dirty="0"/>
          </a:p>
          <a:p>
            <a:pPr algn="l">
              <a:defRPr b="0">
                <a:solidFill>
                  <a:srgbClr val="5E5E5E"/>
                </a:solidFill>
                <a:latin typeface="Gill Sans Light"/>
                <a:ea typeface="Gill Sans Light"/>
                <a:cs typeface="Gill Sans Light"/>
                <a:sym typeface="Gill Sans Light"/>
              </a:defRPr>
            </a:pPr>
            <a:r>
              <a:rPr lang="it-IT" dirty="0"/>
              <a:t>ASTER (</a:t>
            </a:r>
            <a:r>
              <a:rPr lang="cs-CZ" dirty="0"/>
              <a:t>Přijatelný </a:t>
            </a:r>
            <a:r>
              <a:rPr lang="it-IT" dirty="0"/>
              <a:t>nterval e</a:t>
            </a:r>
            <a:r>
              <a:rPr lang="cs-CZ" dirty="0"/>
              <a:t>x</a:t>
            </a:r>
            <a:r>
              <a:rPr lang="it-IT" dirty="0"/>
              <a:t>po</a:t>
            </a:r>
            <a:r>
              <a:rPr lang="cs-CZ" dirty="0" err="1"/>
              <a:t>zice</a:t>
            </a:r>
            <a:r>
              <a:rPr lang="cs-CZ" dirty="0"/>
              <a:t> v krátkém čase</a:t>
            </a:r>
            <a:r>
              <a:rPr lang="it-IT" dirty="0"/>
              <a:t>) ukazuje hodnoty koncentrací znečišťujících látek kterým můžeme být jednotlivec vystaven v průběhu </a:t>
            </a:r>
            <a:r>
              <a:rPr lang="cs-CZ" dirty="0"/>
              <a:t>krátkého času</a:t>
            </a:r>
            <a:r>
              <a:rPr lang="it-IT" dirty="0"/>
              <a:t> aniž by došlo k poškození zdraví</a:t>
            </a:r>
            <a:r>
              <a:rPr lang="cs-CZ" dirty="0"/>
              <a:t> </a:t>
            </a:r>
            <a:r>
              <a:rPr lang="it-IT" dirty="0"/>
              <a:t>(</a:t>
            </a:r>
            <a:r>
              <a:rPr lang="cs-CZ" dirty="0"/>
              <a:t>hodiny</a:t>
            </a:r>
            <a:r>
              <a:rPr lang="it-IT" dirty="0"/>
              <a:t>, </a:t>
            </a:r>
            <a:r>
              <a:rPr lang="cs-CZ" dirty="0"/>
              <a:t>dny</a:t>
            </a:r>
            <a:r>
              <a:rPr lang="it-IT" dirty="0"/>
              <a:t>, </a:t>
            </a:r>
            <a:r>
              <a:rPr lang="cs-CZ" dirty="0"/>
              <a:t>týdny</a:t>
            </a:r>
            <a:r>
              <a:rPr lang="it-IT" dirty="0"/>
              <a:t> </a:t>
            </a:r>
            <a:r>
              <a:rPr lang="cs-CZ" dirty="0"/>
              <a:t>atd.</a:t>
            </a:r>
            <a:r>
              <a:rPr lang="it-IT" dirty="0"/>
              <a:t>)</a:t>
            </a:r>
            <a:r>
              <a:rPr lang="cs-CZ" dirty="0"/>
              <a:t>.</a:t>
            </a:r>
            <a:endParaRPr dirty="0"/>
          </a:p>
        </p:txBody>
      </p:sp>
      <p:sp>
        <p:nvSpPr>
          <p:cNvPr id="271" name="Table 12 shows the reference concentration levels of the most common monitored pollutants and their sources. Not always do the standards or the norm references report the same “guide values”. It should be noted that the values displayed in the chart are to be considered “guide line values”, or recommendations, to assess the potential negative effects they can have on human health. They in no way however, guarantee neither the total absence nor the certainty of the manifestation of disturbances and / or complaints from building or room occupants."/>
          <p:cNvSpPr txBox="1"/>
          <p:nvPr/>
        </p:nvSpPr>
        <p:spPr>
          <a:xfrm>
            <a:off x="454697" y="8601008"/>
            <a:ext cx="12655960" cy="4257562"/>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lgn="l">
              <a:defRPr b="0">
                <a:solidFill>
                  <a:srgbClr val="5E5E5E"/>
                </a:solidFill>
                <a:latin typeface="Gill Sans Light"/>
                <a:ea typeface="Gill Sans Light"/>
                <a:cs typeface="Gill Sans Light"/>
                <a:sym typeface="Gill Sans Light"/>
              </a:defRPr>
            </a:lvl1pPr>
          </a:lstStyle>
          <a:p>
            <a:br>
              <a:rPr lang="it-IT" dirty="0"/>
            </a:br>
            <a:endParaRPr lang="it-IT" dirty="0"/>
          </a:p>
          <a:p>
            <a:r>
              <a:rPr lang="cs-CZ" dirty="0"/>
              <a:t>Výše uvedená tabulka uvádí hodnoty referenčních koncentrací nejběžnějších znečišťujících látek a jejich zdroje</a:t>
            </a:r>
            <a:r>
              <a:rPr lang="it-IT" dirty="0"/>
              <a:t>. N</a:t>
            </a:r>
            <a:r>
              <a:rPr lang="cs-CZ" dirty="0"/>
              <a:t>e vždy s</a:t>
            </a:r>
            <a:r>
              <a:rPr lang="it-IT" dirty="0"/>
              <a:t>tandard</a:t>
            </a:r>
            <a:r>
              <a:rPr lang="cs-CZ" dirty="0"/>
              <a:t>y nebo normativní reference ukazují stejné ukazatele.</a:t>
            </a:r>
            <a:r>
              <a:rPr lang="it-IT" dirty="0"/>
              <a:t> </a:t>
            </a:r>
            <a:r>
              <a:rPr lang="cs-CZ" dirty="0"/>
              <a:t>Je nutné zdůraznit, že uvedené hodnoty v tabulce musí být považovány za informativní a doporučující pro zvážení potencionálních negativních vlivů, které mohou mít vliv na zdraví člověka. V žádném případě nezaručují celkovou nepřítomnost nebo naopak jistotu projevů poruch a/nebo stížností ze strany obyvatel objektu nebo místnosti</a:t>
            </a:r>
            <a:r>
              <a:rPr lang="it-IT" dirty="0"/>
              <a:t>.</a:t>
            </a:r>
          </a:p>
        </p:txBody>
      </p:sp>
      <p:graphicFrame>
        <p:nvGraphicFramePr>
          <p:cNvPr id="272" name="Table"/>
          <p:cNvGraphicFramePr/>
          <p:nvPr/>
        </p:nvGraphicFramePr>
        <p:xfrm>
          <a:off x="409936" y="2396759"/>
          <a:ext cx="12928280" cy="6423016"/>
        </p:xfrm>
        <a:graphic>
          <a:graphicData uri="http://schemas.openxmlformats.org/drawingml/2006/table">
            <a:tbl>
              <a:tblPr firstRow="1" firstCol="1">
                <a:tableStyleId>{33BA23B1-9221-436E-865A-0063620EA4FD}</a:tableStyleId>
              </a:tblPr>
              <a:tblGrid>
                <a:gridCol w="1616035">
                  <a:extLst>
                    <a:ext uri="{9D8B030D-6E8A-4147-A177-3AD203B41FA5}">
                      <a16:colId xmlns:a16="http://schemas.microsoft.com/office/drawing/2014/main" val="20000"/>
                    </a:ext>
                  </a:extLst>
                </a:gridCol>
                <a:gridCol w="1616035">
                  <a:extLst>
                    <a:ext uri="{9D8B030D-6E8A-4147-A177-3AD203B41FA5}">
                      <a16:colId xmlns:a16="http://schemas.microsoft.com/office/drawing/2014/main" val="20001"/>
                    </a:ext>
                  </a:extLst>
                </a:gridCol>
                <a:gridCol w="1616035">
                  <a:extLst>
                    <a:ext uri="{9D8B030D-6E8A-4147-A177-3AD203B41FA5}">
                      <a16:colId xmlns:a16="http://schemas.microsoft.com/office/drawing/2014/main" val="20002"/>
                    </a:ext>
                  </a:extLst>
                </a:gridCol>
                <a:gridCol w="1616035">
                  <a:extLst>
                    <a:ext uri="{9D8B030D-6E8A-4147-A177-3AD203B41FA5}">
                      <a16:colId xmlns:a16="http://schemas.microsoft.com/office/drawing/2014/main" val="20003"/>
                    </a:ext>
                  </a:extLst>
                </a:gridCol>
                <a:gridCol w="1616035">
                  <a:extLst>
                    <a:ext uri="{9D8B030D-6E8A-4147-A177-3AD203B41FA5}">
                      <a16:colId xmlns:a16="http://schemas.microsoft.com/office/drawing/2014/main" val="20004"/>
                    </a:ext>
                  </a:extLst>
                </a:gridCol>
                <a:gridCol w="1616035">
                  <a:extLst>
                    <a:ext uri="{9D8B030D-6E8A-4147-A177-3AD203B41FA5}">
                      <a16:colId xmlns:a16="http://schemas.microsoft.com/office/drawing/2014/main" val="20005"/>
                    </a:ext>
                  </a:extLst>
                </a:gridCol>
                <a:gridCol w="1616035">
                  <a:extLst>
                    <a:ext uri="{9D8B030D-6E8A-4147-A177-3AD203B41FA5}">
                      <a16:colId xmlns:a16="http://schemas.microsoft.com/office/drawing/2014/main" val="20006"/>
                    </a:ext>
                  </a:extLst>
                </a:gridCol>
                <a:gridCol w="1616035">
                  <a:extLst>
                    <a:ext uri="{9D8B030D-6E8A-4147-A177-3AD203B41FA5}">
                      <a16:colId xmlns:a16="http://schemas.microsoft.com/office/drawing/2014/main" val="20007"/>
                    </a:ext>
                  </a:extLst>
                </a:gridCol>
              </a:tblGrid>
              <a:tr h="780188">
                <a:tc>
                  <a:txBody>
                    <a:bodyPr/>
                    <a:lstStyle/>
                    <a:p>
                      <a:pPr defTabSz="914400">
                        <a:defRPr sz="1400" b="0">
                          <a:latin typeface="+mn-lt"/>
                          <a:ea typeface="+mn-ea"/>
                          <a:cs typeface="+mn-cs"/>
                          <a:sym typeface="Helvetica Neue Medium"/>
                        </a:defRPr>
                      </a:pPr>
                      <a:endParaRPr sz="1400"/>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Canada</a:t>
                      </a:r>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WHO
Europe</a:t>
                      </a:r>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NAAQS
(EPA)</a:t>
                      </a:r>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NIOSH</a:t>
                      </a:r>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OSHA</a:t>
                      </a:r>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ACGIH</a:t>
                      </a:r>
                    </a:p>
                  </a:txBody>
                  <a:tcPr marL="50800" marR="50800" marT="50800" marB="50800" anchor="ctr" horzOverflow="overflow"/>
                </a:tc>
                <a:tc>
                  <a:txBody>
                    <a:bodyPr/>
                    <a:lstStyle/>
                    <a:p>
                      <a:pPr defTabSz="914400">
                        <a:defRPr sz="1800" b="0">
                          <a:solidFill>
                            <a:srgbClr val="000000"/>
                          </a:solidFill>
                        </a:defRPr>
                      </a:pPr>
                      <a:r>
                        <a:rPr sz="1400">
                          <a:solidFill>
                            <a:srgbClr val="FFFFFF"/>
                          </a:solidFill>
                          <a:latin typeface="+mn-lt"/>
                          <a:ea typeface="+mn-ea"/>
                          <a:cs typeface="+mn-cs"/>
                          <a:sym typeface="Helvetica Neue Medium"/>
                        </a:rPr>
                        <a:t>MAK</a:t>
                      </a:r>
                    </a:p>
                  </a:txBody>
                  <a:tcPr marL="50800" marR="50800" marT="50800" marB="50800" anchor="ctr" horzOverflow="overflow"/>
                </a:tc>
                <a:extLst>
                  <a:ext uri="{0D108BD9-81ED-4DB2-BD59-A6C34878D82A}">
                    <a16:rowId xmlns:a16="http://schemas.microsoft.com/office/drawing/2014/main" val="10000"/>
                  </a:ext>
                </a:extLst>
              </a:tr>
              <a:tr h="780188">
                <a:tc>
                  <a:txBody>
                    <a:bodyPr/>
                    <a:lstStyle/>
                    <a:p>
                      <a:pPr defTabSz="914400">
                        <a:defRPr sz="1800" b="0">
                          <a:solidFill>
                            <a:srgbClr val="000000"/>
                          </a:solidFill>
                        </a:defRPr>
                      </a:pPr>
                      <a:r>
                        <a:rPr sz="1400" b="1">
                          <a:solidFill>
                            <a:srgbClr val="FFFFFF"/>
                          </a:solidFill>
                          <a:sym typeface="Helvetica Neue"/>
                        </a:rPr>
                        <a:t>Formaldehyde
PPM</a:t>
                      </a:r>
                    </a:p>
                  </a:txBody>
                  <a:tcPr marL="50800" marR="50800" marT="50800" marB="50800" anchor="ctr" horzOverflow="overflow"/>
                </a:tc>
                <a:tc>
                  <a:txBody>
                    <a:bodyPr/>
                    <a:lstStyle/>
                    <a:p>
                      <a:pPr defTabSz="914400">
                        <a:defRPr sz="1800"/>
                      </a:pPr>
                      <a:r>
                        <a:rPr sz="1400">
                          <a:sym typeface="Helvetica Neue"/>
                        </a:rPr>
                        <a:t>0.1 ( I )
0.05 ( I )</a:t>
                      </a:r>
                    </a:p>
                  </a:txBody>
                  <a:tcPr marL="50800" marR="50800" marT="50800" marB="50800" anchor="ctr" horzOverflow="overflow"/>
                </a:tc>
                <a:tc>
                  <a:txBody>
                    <a:bodyPr/>
                    <a:lstStyle/>
                    <a:p>
                      <a:pPr defTabSz="914400">
                        <a:defRPr sz="1800"/>
                      </a:pPr>
                      <a:r>
                        <a:rPr sz="1400">
                          <a:sym typeface="Helvetica Neue"/>
                        </a:rPr>
                        <a:t>0.08 I
( 30 m )</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0.016
0.1 (15 m )</a:t>
                      </a:r>
                    </a:p>
                  </a:txBody>
                  <a:tcPr marL="50800" marR="50800" marT="50800" marB="50800" anchor="ctr" horzOverflow="overflow"/>
                </a:tc>
                <a:tc>
                  <a:txBody>
                    <a:bodyPr/>
                    <a:lstStyle/>
                    <a:p>
                      <a:pPr defTabSz="914400">
                        <a:defRPr sz="1800"/>
                      </a:pPr>
                      <a:r>
                        <a:rPr sz="1400">
                          <a:sym typeface="Helvetica Neue"/>
                        </a:rPr>
                        <a:t>0.75
2 ( 15 m )</a:t>
                      </a:r>
                    </a:p>
                  </a:txBody>
                  <a:tcPr marL="50800" marR="50800" marT="50800" marB="50800" anchor="ctr" horzOverflow="overflow"/>
                </a:tc>
                <a:tc>
                  <a:txBody>
                    <a:bodyPr/>
                    <a:lstStyle/>
                    <a:p>
                      <a:pPr defTabSz="914400">
                        <a:defRPr sz="1800"/>
                      </a:pPr>
                      <a:r>
                        <a:rPr sz="1400">
                          <a:sym typeface="Helvetica Neue"/>
                        </a:rPr>
                        <a:t>0.3 ( c )</a:t>
                      </a:r>
                    </a:p>
                  </a:txBody>
                  <a:tcPr marL="50800" marR="50800" marT="50800" marB="50800" anchor="ctr" horzOverflow="overflow"/>
                </a:tc>
                <a:tc>
                  <a:txBody>
                    <a:bodyPr/>
                    <a:lstStyle/>
                    <a:p>
                      <a:pPr defTabSz="914400">
                        <a:defRPr sz="1800"/>
                      </a:pPr>
                      <a:r>
                        <a:rPr sz="1400">
                          <a:sym typeface="Helvetica Neue"/>
                        </a:rPr>
                        <a:t>0.05
1 ( 5 m )</a:t>
                      </a:r>
                    </a:p>
                  </a:txBody>
                  <a:tcPr marL="50800" marR="50800" marT="50800" marB="50800" anchor="ctr" horzOverflow="overflow"/>
                </a:tc>
                <a:extLst>
                  <a:ext uri="{0D108BD9-81ED-4DB2-BD59-A6C34878D82A}">
                    <a16:rowId xmlns:a16="http://schemas.microsoft.com/office/drawing/2014/main" val="10001"/>
                  </a:ext>
                </a:extLst>
              </a:tr>
              <a:tr h="780188">
                <a:tc>
                  <a:txBody>
                    <a:bodyPr/>
                    <a:lstStyle/>
                    <a:p>
                      <a:pPr defTabSz="914400">
                        <a:defRPr sz="1800" b="0">
                          <a:solidFill>
                            <a:srgbClr val="000000"/>
                          </a:solidFill>
                        </a:defRPr>
                      </a:pPr>
                      <a:r>
                        <a:rPr sz="1400" b="1">
                          <a:solidFill>
                            <a:srgbClr val="FFFFFF"/>
                          </a:solidFill>
                          <a:sym typeface="Helvetica Neue"/>
                        </a:rPr>
                        <a:t>Carbon Dioxin
PPM</a:t>
                      </a:r>
                    </a:p>
                  </a:txBody>
                  <a:tcPr marL="50800" marR="50800" marT="50800" marB="50800" anchor="ctr" horzOverflow="overflow"/>
                </a:tc>
                <a:tc>
                  <a:txBody>
                    <a:bodyPr/>
                    <a:lstStyle/>
                    <a:p>
                      <a:pPr defTabSz="914400">
                        <a:defRPr sz="1800"/>
                      </a:pPr>
                      <a:r>
                        <a:rPr sz="1400">
                          <a:sym typeface="Helvetica Neue"/>
                        </a:rPr>
                        <a:t>3.500 ( I )</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5.000
30.000
( 15 m )</a:t>
                      </a:r>
                    </a:p>
                  </a:txBody>
                  <a:tcPr marL="50800" marR="50800" marT="50800" marB="50800" anchor="ctr" horzOverflow="overflow"/>
                </a:tc>
                <a:tc>
                  <a:txBody>
                    <a:bodyPr/>
                    <a:lstStyle/>
                    <a:p>
                      <a:pPr defTabSz="914400">
                        <a:defRPr sz="1800"/>
                      </a:pPr>
                      <a:r>
                        <a:rPr sz="1400">
                          <a:sym typeface="Helvetica Neue"/>
                        </a:rPr>
                        <a:t>10.000
30.000
( 15 m )</a:t>
                      </a:r>
                    </a:p>
                  </a:txBody>
                  <a:tcPr marL="50800" marR="50800" marT="50800" marB="50800" anchor="ctr" horzOverflow="overflow"/>
                </a:tc>
                <a:tc>
                  <a:txBody>
                    <a:bodyPr/>
                    <a:lstStyle/>
                    <a:p>
                      <a:pPr defTabSz="914400">
                        <a:defRPr sz="1800"/>
                      </a:pPr>
                      <a:r>
                        <a:rPr sz="1400">
                          <a:sym typeface="Helvetica Neue"/>
                        </a:rPr>
                        <a:t>5.000
30.000
( 15 m )</a:t>
                      </a:r>
                    </a:p>
                  </a:txBody>
                  <a:tcPr marL="50800" marR="50800" marT="50800" marB="50800" anchor="ctr" horzOverflow="overflow"/>
                </a:tc>
                <a:tc>
                  <a:txBody>
                    <a:bodyPr/>
                    <a:lstStyle/>
                    <a:p>
                      <a:pPr defTabSz="914400">
                        <a:defRPr sz="1800"/>
                      </a:pPr>
                      <a:r>
                        <a:rPr sz="1400">
                          <a:sym typeface="Helvetica Neue"/>
                        </a:rPr>
                        <a:t>5.000
30.000
( 1 h )</a:t>
                      </a:r>
                    </a:p>
                  </a:txBody>
                  <a:tcPr marL="50800" marR="50800" marT="50800" marB="50800" anchor="ctr" horzOverflow="overflow"/>
                </a:tc>
                <a:extLst>
                  <a:ext uri="{0D108BD9-81ED-4DB2-BD59-A6C34878D82A}">
                    <a16:rowId xmlns:a16="http://schemas.microsoft.com/office/drawing/2014/main" val="10002"/>
                  </a:ext>
                </a:extLst>
              </a:tr>
              <a:tr h="961700">
                <a:tc>
                  <a:txBody>
                    <a:bodyPr/>
                    <a:lstStyle/>
                    <a:p>
                      <a:pPr defTabSz="914400">
                        <a:defRPr sz="1800" b="0">
                          <a:solidFill>
                            <a:srgbClr val="000000"/>
                          </a:solidFill>
                        </a:defRPr>
                      </a:pPr>
                      <a:r>
                        <a:rPr sz="1400" b="1">
                          <a:solidFill>
                            <a:srgbClr val="FFFFFF"/>
                          </a:solidFill>
                          <a:sym typeface="Helvetica Neue"/>
                        </a:rPr>
                        <a:t>Carbon Monoxide
PPM</a:t>
                      </a:r>
                    </a:p>
                  </a:txBody>
                  <a:tcPr marL="50800" marR="50800" marT="50800" marB="50800" anchor="ctr" horzOverflow="overflow"/>
                </a:tc>
                <a:tc>
                  <a:txBody>
                    <a:bodyPr/>
                    <a:lstStyle/>
                    <a:p>
                      <a:pPr defTabSz="914400">
                        <a:defRPr sz="1800"/>
                      </a:pPr>
                      <a:r>
                        <a:rPr sz="1400">
                          <a:sym typeface="Helvetica Neue"/>
                        </a:rPr>
                        <a:t>11 ( 5 h )
25 ( 1 h )</a:t>
                      </a:r>
                    </a:p>
                  </a:txBody>
                  <a:tcPr marL="50800" marR="50800" marT="50800" marB="50800" anchor="ctr" horzOverflow="overflow"/>
                </a:tc>
                <a:tc>
                  <a:txBody>
                    <a:bodyPr/>
                    <a:lstStyle/>
                    <a:p>
                      <a:pPr defTabSz="914400">
                        <a:defRPr sz="1800"/>
                      </a:pPr>
                      <a:r>
                        <a:rPr sz="1400" dirty="0">
                          <a:sym typeface="Helvetica Neue"/>
                        </a:rPr>
                        <a:t>87 ( 15 m )
52 ( 30 m )
26 ( 1 h )
8.7 ( 8 h )</a:t>
                      </a:r>
                    </a:p>
                  </a:txBody>
                  <a:tcPr marL="50800" marR="50800" marT="50800" marB="50800" anchor="ctr" horzOverflow="overflow"/>
                </a:tc>
                <a:tc>
                  <a:txBody>
                    <a:bodyPr/>
                    <a:lstStyle/>
                    <a:p>
                      <a:pPr defTabSz="914400">
                        <a:defRPr sz="1800"/>
                      </a:pPr>
                      <a:r>
                        <a:rPr sz="1400">
                          <a:sym typeface="Helvetica Neue"/>
                        </a:rPr>
                        <a:t>9*
35* ( 1 h )</a:t>
                      </a:r>
                    </a:p>
                  </a:txBody>
                  <a:tcPr marL="50800" marR="50800" marT="50800" marB="50800" anchor="ctr" horzOverflow="overflow"/>
                </a:tc>
                <a:tc>
                  <a:txBody>
                    <a:bodyPr/>
                    <a:lstStyle/>
                    <a:p>
                      <a:pPr defTabSz="914400">
                        <a:defRPr sz="1800"/>
                      </a:pPr>
                      <a:r>
                        <a:rPr sz="1400">
                          <a:sym typeface="Helvetica Neue"/>
                        </a:rPr>
                        <a:t>35
200 ( c )</a:t>
                      </a:r>
                    </a:p>
                  </a:txBody>
                  <a:tcPr marL="50800" marR="50800" marT="50800" marB="50800" anchor="ctr" horzOverflow="overflow"/>
                </a:tc>
                <a:tc>
                  <a:txBody>
                    <a:bodyPr/>
                    <a:lstStyle/>
                    <a:p>
                      <a:pPr defTabSz="914400">
                        <a:defRPr sz="1800"/>
                      </a:pPr>
                      <a:r>
                        <a:rPr sz="1400">
                          <a:sym typeface="Helvetica Neue"/>
                        </a:rPr>
                        <a:t>35
200 ( 5 m )
1500 ( c )</a:t>
                      </a:r>
                    </a:p>
                  </a:txBody>
                  <a:tcPr marL="50800" marR="50800" marT="50800" marB="50800" anchor="ctr" horzOverflow="overflow"/>
                </a:tc>
                <a:tc>
                  <a:txBody>
                    <a:bodyPr/>
                    <a:lstStyle/>
                    <a:p>
                      <a:pPr defTabSz="914400">
                        <a:defRPr sz="1800"/>
                      </a:pPr>
                      <a:r>
                        <a:rPr sz="1400">
                          <a:sym typeface="Helvetica Neue"/>
                        </a:rPr>
                        <a:t>25</a:t>
                      </a:r>
                    </a:p>
                  </a:txBody>
                  <a:tcPr marL="50800" marR="50800" marT="50800" marB="50800" anchor="ctr" horzOverflow="overflow"/>
                </a:tc>
                <a:tc>
                  <a:txBody>
                    <a:bodyPr/>
                    <a:lstStyle/>
                    <a:p>
                      <a:pPr defTabSz="914400">
                        <a:defRPr sz="1800"/>
                      </a:pPr>
                      <a:r>
                        <a:rPr sz="1400">
                          <a:sym typeface="Helvetica Neue"/>
                        </a:rPr>
                        <a:t>30
60 ( 30 m )</a:t>
                      </a:r>
                    </a:p>
                  </a:txBody>
                  <a:tcPr marL="50800" marR="50800" marT="50800" marB="50800" anchor="ctr" horzOverflow="overflow"/>
                </a:tc>
                <a:extLst>
                  <a:ext uri="{0D108BD9-81ED-4DB2-BD59-A6C34878D82A}">
                    <a16:rowId xmlns:a16="http://schemas.microsoft.com/office/drawing/2014/main" val="10003"/>
                  </a:ext>
                </a:extLst>
              </a:tr>
              <a:tr h="780188">
                <a:tc>
                  <a:txBody>
                    <a:bodyPr/>
                    <a:lstStyle/>
                    <a:p>
                      <a:pPr defTabSz="914400">
                        <a:defRPr sz="1800" b="0">
                          <a:solidFill>
                            <a:srgbClr val="000000"/>
                          </a:solidFill>
                        </a:defRPr>
                      </a:pPr>
                      <a:r>
                        <a:rPr sz="1400" b="1">
                          <a:solidFill>
                            <a:srgbClr val="FFFFFF"/>
                          </a:solidFill>
                          <a:sym typeface="Helvetica Neue"/>
                        </a:rPr>
                        <a:t>Ozone
PPM</a:t>
                      </a:r>
                    </a:p>
                  </a:txBody>
                  <a:tcPr marL="50800" marR="50800" marT="50800" marB="50800" anchor="ctr" horzOverflow="overflow"/>
                </a:tc>
                <a:tc>
                  <a:txBody>
                    <a:bodyPr/>
                    <a:lstStyle/>
                    <a:p>
                      <a:pPr defTabSz="914400">
                        <a:defRPr sz="1800"/>
                      </a:pPr>
                      <a:r>
                        <a:rPr sz="1400">
                          <a:sym typeface="Helvetica Neue"/>
                        </a:rPr>
                        <a:t>0.12 ( 1 h )</a:t>
                      </a:r>
                    </a:p>
                  </a:txBody>
                  <a:tcPr marL="50800" marR="50800" marT="50800" marB="50800" anchor="ctr" horzOverflow="overflow"/>
                </a:tc>
                <a:tc>
                  <a:txBody>
                    <a:bodyPr/>
                    <a:lstStyle/>
                    <a:p>
                      <a:pPr defTabSz="914400">
                        <a:defRPr sz="1800"/>
                      </a:pPr>
                      <a:r>
                        <a:rPr sz="1400">
                          <a:sym typeface="Helvetica Neue"/>
                        </a:rPr>
                        <a:t>0.08 - 0.1 ( 1 h )</a:t>
                      </a:r>
                    </a:p>
                  </a:txBody>
                  <a:tcPr marL="50800" marR="50800" marT="50800" marB="50800" anchor="ctr" horzOverflow="overflow"/>
                </a:tc>
                <a:tc>
                  <a:txBody>
                    <a:bodyPr/>
                    <a:lstStyle/>
                    <a:p>
                      <a:pPr defTabSz="914400">
                        <a:defRPr sz="1800"/>
                      </a:pPr>
                      <a:r>
                        <a:rPr sz="1400">
                          <a:sym typeface="Helvetica Neue"/>
                        </a:rPr>
                        <a:t>0.12 ( 1 h )</a:t>
                      </a:r>
                    </a:p>
                  </a:txBody>
                  <a:tcPr marL="50800" marR="50800" marT="50800" marB="50800" anchor="ctr" horzOverflow="overflow"/>
                </a:tc>
                <a:tc>
                  <a:txBody>
                    <a:bodyPr/>
                    <a:lstStyle/>
                    <a:p>
                      <a:pPr defTabSz="914400">
                        <a:defRPr sz="1800"/>
                      </a:pPr>
                      <a:r>
                        <a:rPr sz="1400">
                          <a:sym typeface="Helvetica Neue"/>
                        </a:rPr>
                        <a:t>0.1 ( c )</a:t>
                      </a:r>
                    </a:p>
                  </a:txBody>
                  <a:tcPr marL="50800" marR="50800" marT="50800" marB="50800" anchor="ctr" horzOverflow="overflow"/>
                </a:tc>
                <a:tc>
                  <a:txBody>
                    <a:bodyPr/>
                    <a:lstStyle/>
                    <a:p>
                      <a:pPr defTabSz="914400">
                        <a:defRPr sz="1800"/>
                      </a:pPr>
                      <a:r>
                        <a:rPr sz="1400">
                          <a:sym typeface="Helvetica Neue"/>
                        </a:rPr>
                        <a:t>0.01
0.3 ( 15 m )</a:t>
                      </a:r>
                    </a:p>
                  </a:txBody>
                  <a:tcPr marL="50800" marR="50800" marT="50800" marB="50800" anchor="ctr" horzOverflow="overflow"/>
                </a:tc>
                <a:tc>
                  <a:txBody>
                    <a:bodyPr/>
                    <a:lstStyle/>
                    <a:p>
                      <a:pPr defTabSz="914400">
                        <a:defRPr sz="1800"/>
                      </a:pPr>
                      <a:r>
                        <a:rPr sz="1400">
                          <a:sym typeface="Helvetica Neue"/>
                        </a:rPr>
                        <a:t>0.05
0.2 ( 15 m )</a:t>
                      </a:r>
                    </a:p>
                  </a:txBody>
                  <a:tcPr marL="50800" marR="50800" marT="50800" marB="50800" anchor="ctr" horzOverflow="overflow"/>
                </a:tc>
                <a:tc>
                  <a:txBody>
                    <a:bodyPr/>
                    <a:lstStyle/>
                    <a:p>
                      <a:pPr defTabSz="914400">
                        <a:defRPr sz="1800"/>
                      </a:pPr>
                      <a:r>
                        <a:rPr sz="1400">
                          <a:sym typeface="Helvetica Neue"/>
                        </a:rPr>
                        <a:t>0.1
0.2 ( 5 m )</a:t>
                      </a:r>
                    </a:p>
                  </a:txBody>
                  <a:tcPr marL="50800" marR="50800" marT="50800" marB="50800" anchor="ctr" horzOverflow="overflow"/>
                </a:tc>
                <a:extLst>
                  <a:ext uri="{0D108BD9-81ED-4DB2-BD59-A6C34878D82A}">
                    <a16:rowId xmlns:a16="http://schemas.microsoft.com/office/drawing/2014/main" val="10004"/>
                  </a:ext>
                </a:extLst>
              </a:tr>
              <a:tr h="780188">
                <a:tc>
                  <a:txBody>
                    <a:bodyPr/>
                    <a:lstStyle/>
                    <a:p>
                      <a:pPr defTabSz="914400">
                        <a:defRPr sz="1400">
                          <a:sym typeface="Helvetica Neue"/>
                        </a:defRPr>
                      </a:pPr>
                      <a:r>
                        <a:rPr sz="1400"/>
                        <a:t>Particulate</a:t>
                      </a:r>
                    </a:p>
                    <a:p>
                      <a:pPr defTabSz="914400">
                        <a:defRPr sz="1400">
                          <a:sym typeface="Helvetica Neue"/>
                        </a:defRPr>
                      </a:pPr>
                      <a:r>
                        <a:rPr sz="1400"/>
                        <a:t>&lt; 2.5 MMAD</a:t>
                      </a:r>
                    </a:p>
                    <a:p>
                      <a:pPr defTabSz="914400">
                        <a:defRPr sz="1400">
                          <a:sym typeface="Helvetica Neue"/>
                        </a:defRPr>
                      </a:pPr>
                      <a:r>
                        <a:rPr sz="1400"/>
                        <a:t>𝛍 g/m</a:t>
                      </a:r>
                      <a:r>
                        <a:rPr sz="1400" baseline="31999"/>
                        <a:t>3</a:t>
                      </a:r>
                    </a:p>
                  </a:txBody>
                  <a:tcPr marL="50800" marR="50800" marT="50800" marB="50800" anchor="ctr" horzOverflow="overflow"/>
                </a:tc>
                <a:tc>
                  <a:txBody>
                    <a:bodyPr/>
                    <a:lstStyle/>
                    <a:p>
                      <a:pPr defTabSz="914400">
                        <a:defRPr sz="1800"/>
                      </a:pPr>
                      <a:r>
                        <a:rPr sz="1400">
                          <a:sym typeface="Helvetica Neue"/>
                        </a:rPr>
                        <a:t>0.1 ( 1 h )
0.04 ( I )</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5</a:t>
                      </a:r>
                    </a:p>
                  </a:txBody>
                  <a:tcPr marL="50800" marR="50800" marT="50800" marB="50800" anchor="ctr" horzOverflow="overflow"/>
                </a:tc>
                <a:tc>
                  <a:txBody>
                    <a:bodyPr/>
                    <a:lstStyle/>
                    <a:p>
                      <a:pPr defTabSz="914400">
                        <a:defRPr sz="1800"/>
                      </a:pPr>
                      <a:r>
                        <a:rPr sz="1400">
                          <a:sym typeface="Helvetica Neue"/>
                        </a:rPr>
                        <a:t>3</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extLst>
                  <a:ext uri="{0D108BD9-81ED-4DB2-BD59-A6C34878D82A}">
                    <a16:rowId xmlns:a16="http://schemas.microsoft.com/office/drawing/2014/main" val="10005"/>
                  </a:ext>
                </a:extLst>
              </a:tr>
              <a:tr h="780188">
                <a:tc>
                  <a:txBody>
                    <a:bodyPr/>
                    <a:lstStyle/>
                    <a:p>
                      <a:pPr defTabSz="914400">
                        <a:defRPr sz="1400">
                          <a:sym typeface="Helvetica Neue"/>
                        </a:defRPr>
                      </a:pPr>
                      <a:r>
                        <a:rPr sz="1400"/>
                        <a:t>Particulate</a:t>
                      </a:r>
                    </a:p>
                    <a:p>
                      <a:pPr defTabSz="914400">
                        <a:defRPr sz="1400">
                          <a:sym typeface="Helvetica Neue"/>
                        </a:defRPr>
                      </a:pPr>
                      <a:r>
                        <a:rPr sz="1400"/>
                        <a:t>&lt; 10 MMAD</a:t>
                      </a:r>
                    </a:p>
                    <a:p>
                      <a:pPr defTabSz="914400">
                        <a:defRPr sz="1400">
                          <a:sym typeface="Helvetica Neue"/>
                        </a:defRPr>
                      </a:pPr>
                      <a:r>
                        <a:rPr sz="1400"/>
                        <a:t>𝛍 g/m</a:t>
                      </a:r>
                      <a:r>
                        <a:rPr sz="1400" baseline="31999"/>
                        <a:t>3</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0.05 ( 1 year)
0.15 ( 24 h )</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10</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extLst>
                  <a:ext uri="{0D108BD9-81ED-4DB2-BD59-A6C34878D82A}">
                    <a16:rowId xmlns:a16="http://schemas.microsoft.com/office/drawing/2014/main" val="10006"/>
                  </a:ext>
                </a:extLst>
              </a:tr>
              <a:tr h="780188">
                <a:tc>
                  <a:txBody>
                    <a:bodyPr/>
                    <a:lstStyle/>
                    <a:p>
                      <a:pPr defTabSz="914400">
                        <a:defRPr sz="1400">
                          <a:sym typeface="Helvetica Neue"/>
                        </a:defRPr>
                      </a:pPr>
                      <a:r>
                        <a:rPr sz="1400"/>
                        <a:t>Particulate</a:t>
                      </a:r>
                    </a:p>
                    <a:p>
                      <a:pPr defTabSz="914400">
                        <a:defRPr sz="1400">
                          <a:sym typeface="Helvetica Neue"/>
                        </a:defRPr>
                      </a:pPr>
                      <a:r>
                        <a:rPr sz="1400"/>
                        <a:t>Total</a:t>
                      </a:r>
                    </a:p>
                    <a:p>
                      <a:pPr defTabSz="914400">
                        <a:defRPr sz="1400">
                          <a:sym typeface="Helvetica Neue"/>
                        </a:defRPr>
                      </a:pPr>
                      <a:r>
                        <a:rPr sz="1400"/>
                        <a:t>𝛍 g/m</a:t>
                      </a:r>
                      <a:r>
                        <a:rPr sz="1400" baseline="31999"/>
                        <a:t>3</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a:sym typeface="Helvetica Neue"/>
                        </a:rPr>
                        <a:t>15</a:t>
                      </a:r>
                    </a:p>
                  </a:txBody>
                  <a:tcPr marL="50800" marR="50800" marT="50800" marB="50800" anchor="ctr" horzOverflow="overflow"/>
                </a:tc>
                <a:tc>
                  <a:txBody>
                    <a:bodyPr/>
                    <a:lstStyle/>
                    <a:p>
                      <a:pPr defTabSz="914400">
                        <a:defRPr sz="1800"/>
                      </a:pPr>
                      <a:r>
                        <a:rPr sz="1400">
                          <a:sym typeface="Helvetica Neue"/>
                        </a:rPr>
                        <a:t>/</a:t>
                      </a:r>
                    </a:p>
                  </a:txBody>
                  <a:tcPr marL="50800" marR="50800" marT="50800" marB="50800" anchor="ctr" horzOverflow="overflow"/>
                </a:tc>
                <a:tc>
                  <a:txBody>
                    <a:bodyPr/>
                    <a:lstStyle/>
                    <a:p>
                      <a:pPr defTabSz="914400">
                        <a:defRPr sz="1800"/>
                      </a:pPr>
                      <a:r>
                        <a:rPr sz="1400" dirty="0">
                          <a:sym typeface="Helvetica Neue"/>
                        </a:rPr>
                        <a:t>/</a:t>
                      </a:r>
                    </a:p>
                  </a:txBody>
                  <a:tcPr marL="50800" marR="50800" marT="50800" marB="50800" anchor="ctr" horzOverflow="overflow"/>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How WE GENERATE OZONE"/>
          <p:cNvSpPr/>
          <p:nvPr/>
        </p:nvSpPr>
        <p:spPr>
          <a:xfrm>
            <a:off x="13790892" y="356258"/>
            <a:ext cx="10210421" cy="1270000"/>
          </a:xfrm>
          <a:prstGeom prst="roundRect">
            <a:avLst>
              <a:gd name="adj" fmla="val 50000"/>
            </a:avLst>
          </a:prstGeom>
          <a:blipFill>
            <a:blip r:embed="rId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HODNOTY BEZPEČNOSTI PRO OZÓN A DALŠÍ PLYNY </a:t>
            </a:r>
            <a:endParaRPr dirty="0"/>
          </a:p>
        </p:txBody>
      </p:sp>
      <p:pic>
        <p:nvPicPr>
          <p:cNvPr id="286" name="LogoEVTP.ai" descr="LogoEVTP.ai"/>
          <p:cNvPicPr>
            <a:picLocks noChangeAspect="1"/>
          </p:cNvPicPr>
          <p:nvPr/>
        </p:nvPicPr>
        <p:blipFill>
          <a:blip r:embed="rId3" cstate="print"/>
          <a:stretch>
            <a:fillRect/>
          </a:stretch>
        </p:blipFill>
        <p:spPr>
          <a:xfrm>
            <a:off x="475526" y="434667"/>
            <a:ext cx="2520701" cy="1716114"/>
          </a:xfrm>
          <a:prstGeom prst="rect">
            <a:avLst/>
          </a:prstGeom>
          <a:ln w="12700">
            <a:miter lim="400000"/>
          </a:ln>
        </p:spPr>
      </p:pic>
      <p:sp>
        <p:nvSpPr>
          <p:cNvPr id="287" name="Since the mid-'70s, in the United States, the ACGIH (American Conference of Governmental Industrial Hygienists) began to publish for industrial environments…"/>
          <p:cNvSpPr txBox="1"/>
          <p:nvPr/>
        </p:nvSpPr>
        <p:spPr>
          <a:xfrm>
            <a:off x="760715" y="3113729"/>
            <a:ext cx="4601699" cy="8874210"/>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p>
            <a:pPr algn="l">
              <a:defRPr b="0">
                <a:solidFill>
                  <a:srgbClr val="5E5E5E"/>
                </a:solidFill>
                <a:latin typeface="Gill Sans Light"/>
                <a:ea typeface="Gill Sans Light"/>
                <a:cs typeface="Gill Sans Light"/>
                <a:sym typeface="Gill Sans Light"/>
              </a:defRPr>
            </a:pPr>
            <a:r>
              <a:rPr lang="cs-CZ" dirty="0"/>
              <a:t>Již přes 40 let instituce </a:t>
            </a:r>
            <a:r>
              <a:rPr lang="it-IT" dirty="0"/>
              <a:t>ACGIH (American Conference of Governmental Industrial Hygienists)</a:t>
            </a:r>
            <a:r>
              <a:rPr lang="cs-CZ" dirty="0"/>
              <a:t> začala vydávat pro průmyslové prostředí hodnoty</a:t>
            </a:r>
            <a:r>
              <a:rPr lang="it-IT" dirty="0"/>
              <a:t>.</a:t>
            </a:r>
          </a:p>
          <a:p>
            <a:pPr algn="l">
              <a:defRPr b="0">
                <a:solidFill>
                  <a:srgbClr val="5E5E5E"/>
                </a:solidFill>
                <a:latin typeface="Gill Sans Light"/>
                <a:ea typeface="Gill Sans Light"/>
                <a:cs typeface="Gill Sans Light"/>
                <a:sym typeface="Gill Sans Light"/>
              </a:defRPr>
            </a:pPr>
            <a:r>
              <a:rPr lang="cs-CZ" dirty="0"/>
              <a:t>Prahové limitní hodnoty</a:t>
            </a:r>
            <a:r>
              <a:rPr lang="it-IT" dirty="0"/>
              <a:t> - TLV  pr</a:t>
            </a:r>
            <a:r>
              <a:rPr lang="cs-CZ" dirty="0"/>
              <a:t>o</a:t>
            </a:r>
            <a:r>
              <a:rPr lang="it-IT" dirty="0"/>
              <a:t> </a:t>
            </a:r>
            <a:r>
              <a:rPr lang="cs-CZ" dirty="0"/>
              <a:t>chemické látky, fyzikální činidla a </a:t>
            </a:r>
            <a:r>
              <a:rPr lang="it-IT" dirty="0"/>
              <a:t>IBE (indi</a:t>
            </a:r>
            <a:r>
              <a:rPr lang="cs-CZ" dirty="0" err="1"/>
              <a:t>kátory</a:t>
            </a:r>
            <a:r>
              <a:rPr lang="cs-CZ" dirty="0"/>
              <a:t> biologické expozice</a:t>
            </a:r>
            <a:r>
              <a:rPr lang="it-IT" dirty="0"/>
              <a:t>)</a:t>
            </a:r>
          </a:p>
          <a:p>
            <a:pPr algn="l">
              <a:defRPr b="0">
                <a:solidFill>
                  <a:srgbClr val="5E5E5E"/>
                </a:solidFill>
                <a:latin typeface="Gill Sans Light"/>
                <a:ea typeface="Gill Sans Light"/>
                <a:cs typeface="Gill Sans Light"/>
                <a:sym typeface="Gill Sans Light"/>
              </a:defRPr>
            </a:pPr>
            <a:r>
              <a:rPr lang="it-IT" dirty="0"/>
              <a:t>ACGIH, </a:t>
            </a:r>
            <a:r>
              <a:rPr lang="cs-CZ" dirty="0"/>
              <a:t>jejíž hodnoty jsou zahrnuty např. v institucích jako jsou sdružení průmyslových hygieniků</a:t>
            </a:r>
            <a:r>
              <a:rPr lang="it-IT" dirty="0"/>
              <a:t> </a:t>
            </a:r>
            <a:r>
              <a:rPr lang="cs-CZ" dirty="0"/>
              <a:t>jsou rozděleny do několika kategorií prahových limitních hodnot </a:t>
            </a:r>
            <a:r>
              <a:rPr lang="it-IT" dirty="0"/>
              <a:t>- TLV (</a:t>
            </a:r>
            <a:r>
              <a:rPr lang="cs-CZ" dirty="0"/>
              <a:t>např. </a:t>
            </a:r>
            <a:r>
              <a:rPr lang="it-IT" dirty="0"/>
              <a:t>AIDII, 1997; ACGIH, 2002),</a:t>
            </a:r>
            <a:r>
              <a:rPr lang="cs-CZ" dirty="0"/>
              <a:t> v přiložené tabulce</a:t>
            </a:r>
            <a:endParaRPr dirty="0"/>
          </a:p>
        </p:txBody>
      </p:sp>
      <p:graphicFrame>
        <p:nvGraphicFramePr>
          <p:cNvPr id="288" name="Table"/>
          <p:cNvGraphicFramePr/>
          <p:nvPr>
            <p:extLst>
              <p:ext uri="{D42A27DB-BD31-4B8C-83A1-F6EECF244321}">
                <p14:modId xmlns:p14="http://schemas.microsoft.com/office/powerpoint/2010/main" val="1917551989"/>
              </p:ext>
            </p:extLst>
          </p:nvPr>
        </p:nvGraphicFramePr>
        <p:xfrm>
          <a:off x="6960126" y="3805580"/>
          <a:ext cx="16114315" cy="8847162"/>
        </p:xfrm>
        <a:graphic>
          <a:graphicData uri="http://schemas.openxmlformats.org/drawingml/2006/table">
            <a:tbl>
              <a:tblPr firstCol="1" bandRow="1">
                <a:tableStyleId>{C7B018BB-80A7-4F77-B60F-C8B233D01FF8}</a:tableStyleId>
              </a:tblPr>
              <a:tblGrid>
                <a:gridCol w="4028578">
                  <a:extLst>
                    <a:ext uri="{9D8B030D-6E8A-4147-A177-3AD203B41FA5}">
                      <a16:colId xmlns:a16="http://schemas.microsoft.com/office/drawing/2014/main" val="20000"/>
                    </a:ext>
                  </a:extLst>
                </a:gridCol>
                <a:gridCol w="12085737">
                  <a:extLst>
                    <a:ext uri="{9D8B030D-6E8A-4147-A177-3AD203B41FA5}">
                      <a16:colId xmlns:a16="http://schemas.microsoft.com/office/drawing/2014/main" val="20001"/>
                    </a:ext>
                  </a:extLst>
                </a:gridCol>
              </a:tblGrid>
              <a:tr h="2799188">
                <a:tc>
                  <a:txBody>
                    <a:bodyPr/>
                    <a:lstStyle/>
                    <a:p>
                      <a:pPr>
                        <a:defRPr sz="1800">
                          <a:solidFill>
                            <a:srgbClr val="000000"/>
                          </a:solidFill>
                        </a:defRPr>
                      </a:pPr>
                      <a:r>
                        <a:rPr lang="it-IT" sz="3000" b="1" dirty="0">
                          <a:latin typeface="Helvetica Neue"/>
                          <a:ea typeface="Helvetica Neue"/>
                          <a:cs typeface="Helvetica Neue"/>
                          <a:sym typeface="Helvetica Neue"/>
                        </a:rPr>
                        <a:t>TLV-TWA</a:t>
                      </a:r>
                      <a:endParaRPr lang="cs-CZ" sz="3000" b="1" dirty="0">
                        <a:latin typeface="Helvetica Neue"/>
                        <a:ea typeface="Helvetica Neue"/>
                        <a:cs typeface="Helvetica Neue"/>
                        <a:sym typeface="Helvetica Neue"/>
                      </a:endParaRPr>
                    </a:p>
                    <a:p>
                      <a:pPr>
                        <a:defRPr sz="1800">
                          <a:solidFill>
                            <a:srgbClr val="000000"/>
                          </a:solidFill>
                        </a:defRPr>
                      </a:pPr>
                      <a:r>
                        <a:rPr lang="it-IT" sz="3000" b="1" dirty="0">
                          <a:latin typeface="Helvetica Neue"/>
                          <a:ea typeface="Helvetica Neue"/>
                          <a:cs typeface="Helvetica Neue"/>
                          <a:sym typeface="Helvetica Neue"/>
                        </a:rPr>
                        <a:t>Prahové limitní hodnoty </a:t>
                      </a:r>
                    </a:p>
                    <a:p>
                      <a:pPr>
                        <a:defRPr sz="1800">
                          <a:solidFill>
                            <a:srgbClr val="000000"/>
                          </a:solidFill>
                        </a:defRPr>
                      </a:pPr>
                      <a:r>
                        <a:rPr lang="it-IT" sz="3000" b="1" dirty="0">
                          <a:latin typeface="Helvetica Neue"/>
                          <a:ea typeface="Helvetica Neue"/>
                          <a:cs typeface="Helvetica Neue"/>
                          <a:sym typeface="Helvetica Neue"/>
                        </a:rPr>
                        <a:t>- </a:t>
                      </a:r>
                      <a:r>
                        <a:rPr lang="cs-CZ" sz="3000" b="1" dirty="0">
                          <a:latin typeface="Helvetica Neue"/>
                          <a:ea typeface="Helvetica Neue"/>
                          <a:cs typeface="Helvetica Neue"/>
                          <a:sym typeface="Helvetica Neue"/>
                        </a:rPr>
                        <a:t>Průměrná vážená hodnota v čase</a:t>
                      </a:r>
                      <a:endParaRPr sz="3000" b="1" dirty="0">
                        <a:latin typeface="Helvetica Neue"/>
                        <a:ea typeface="Helvetica Neue"/>
                        <a:cs typeface="Helvetica Neue"/>
                        <a:sym typeface="Helvetica Neue"/>
                      </a:endParaRPr>
                    </a:p>
                  </a:txBody>
                  <a:tcPr marL="50800" marR="50800" marT="50800" marB="50800" anchor="ctr" horzOverflow="overflow"/>
                </a:tc>
                <a:tc>
                  <a:txBody>
                    <a:bodyPr/>
                    <a:lstStyle/>
                    <a:p>
                      <a:pPr marL="190500" marR="190500" algn="l">
                        <a:defRPr sz="1800"/>
                      </a:pPr>
                      <a:r>
                        <a:rPr lang="cs-CZ" sz="3000" dirty="0">
                          <a:latin typeface="Gill Sans Light"/>
                          <a:ea typeface="Gill Sans Light"/>
                          <a:cs typeface="Gill Sans Light"/>
                          <a:sym typeface="Gill Sans Light"/>
                        </a:rPr>
                        <a:t>Koncentrace pro běžný 8 h pracovní den a pracovní týden o 40 h ve kterém mohou být všichni pracovníci opakovaně vystaveni, den za dnem, pro pracovní „život“ bez negativních vlivů.</a:t>
                      </a:r>
                      <a:endParaRPr lang="en-US" sz="3000" dirty="0">
                        <a:latin typeface="Gill Sans Light"/>
                        <a:ea typeface="Gill Sans Light"/>
                        <a:cs typeface="Gill Sans Light"/>
                        <a:sym typeface="Gill Sans Light"/>
                      </a:endParaRPr>
                    </a:p>
                  </a:txBody>
                  <a:tcPr marL="50800" marR="50800" marT="50800" marB="50800" anchor="ctr" horzOverflow="overflow">
                    <a:lnR w="12700">
                      <a:solidFill>
                        <a:srgbClr val="606060"/>
                      </a:solidFill>
                      <a:miter lim="400000"/>
                    </a:lnR>
                    <a:lnT w="12700">
                      <a:solidFill>
                        <a:srgbClr val="606060"/>
                      </a:solidFill>
                      <a:miter lim="400000"/>
                    </a:lnT>
                  </a:tcPr>
                </a:tc>
                <a:extLst>
                  <a:ext uri="{0D108BD9-81ED-4DB2-BD59-A6C34878D82A}">
                    <a16:rowId xmlns:a16="http://schemas.microsoft.com/office/drawing/2014/main" val="10000"/>
                  </a:ext>
                </a:extLst>
              </a:tr>
              <a:tr h="3248786">
                <a:tc>
                  <a:txBody>
                    <a:bodyPr/>
                    <a:lstStyle/>
                    <a:p>
                      <a:pPr>
                        <a:defRPr sz="1800">
                          <a:solidFill>
                            <a:srgbClr val="000000"/>
                          </a:solidFill>
                        </a:defRPr>
                      </a:pPr>
                      <a:r>
                        <a:rPr lang="it-IT" sz="3000" b="1" dirty="0">
                          <a:latin typeface="Helvetica Neue"/>
                          <a:ea typeface="Helvetica Neue"/>
                          <a:cs typeface="Helvetica Neue"/>
                          <a:sym typeface="Helvetica Neue"/>
                        </a:rPr>
                        <a:t>TLV-STEL</a:t>
                      </a:r>
                    </a:p>
                    <a:p>
                      <a:pPr>
                        <a:defRPr sz="1800">
                          <a:solidFill>
                            <a:srgbClr val="000000"/>
                          </a:solidFill>
                        </a:defRPr>
                      </a:pPr>
                      <a:r>
                        <a:rPr lang="it-IT" sz="3000" b="1" dirty="0">
                          <a:latin typeface="Helvetica Neue"/>
                          <a:ea typeface="Helvetica Neue"/>
                          <a:cs typeface="Helvetica Neue"/>
                          <a:sym typeface="Helvetica Neue"/>
                        </a:rPr>
                        <a:t>Prahové limitní hodnoty – Limi</a:t>
                      </a:r>
                      <a:r>
                        <a:rPr lang="cs-CZ" sz="3000" b="1" dirty="0" err="1">
                          <a:latin typeface="Helvetica Neue"/>
                          <a:ea typeface="Helvetica Neue"/>
                          <a:cs typeface="Helvetica Neue"/>
                          <a:sym typeface="Helvetica Neue"/>
                        </a:rPr>
                        <a:t>tní</a:t>
                      </a:r>
                      <a:r>
                        <a:rPr lang="cs-CZ" sz="3000" b="1" dirty="0">
                          <a:latin typeface="Helvetica Neue"/>
                          <a:ea typeface="Helvetica Neue"/>
                          <a:cs typeface="Helvetica Neue"/>
                          <a:sym typeface="Helvetica Neue"/>
                        </a:rPr>
                        <a:t> pro čas krátkému vystavení </a:t>
                      </a:r>
                      <a:r>
                        <a:rPr lang="it-IT" sz="3000" b="1" dirty="0">
                          <a:latin typeface="Helvetica Neue"/>
                          <a:ea typeface="Helvetica Neue"/>
                          <a:cs typeface="Helvetica Neue"/>
                          <a:sym typeface="Helvetica Neue"/>
                        </a:rPr>
                        <a:t> </a:t>
                      </a:r>
                      <a:r>
                        <a:rPr sz="3000" b="1" dirty="0">
                          <a:latin typeface="Helvetica Neue"/>
                          <a:ea typeface="Helvetica Neue"/>
                          <a:cs typeface="Helvetica Neue"/>
                          <a:sym typeface="Helvetica Neue"/>
                        </a:rPr>
                        <a:t>
</a:t>
                      </a:r>
                    </a:p>
                  </a:txBody>
                  <a:tcPr marL="50800" marR="50800" marT="50800" marB="50800" anchor="ctr" horzOverflow="overflow"/>
                </a:tc>
                <a:tc>
                  <a:txBody>
                    <a:bodyPr/>
                    <a:lstStyle/>
                    <a:p>
                      <a:pPr marL="190500" marR="190500" algn="l">
                        <a:defRPr sz="1800"/>
                      </a:pPr>
                      <a:r>
                        <a:rPr lang="cs-CZ" sz="3000" dirty="0">
                          <a:latin typeface="Gill Sans Light"/>
                          <a:ea typeface="Gill Sans Light"/>
                          <a:cs typeface="Gill Sans Light"/>
                          <a:sym typeface="Gill Sans Light"/>
                        </a:rPr>
                        <a:t>Koncentrace které mohou být pracovníci nepřetržitě vystaveni na krátký čas </a:t>
                      </a:r>
                      <a:r>
                        <a:rPr lang="cs-CZ" sz="3000" dirty="0" err="1">
                          <a:latin typeface="Gill Sans Light"/>
                          <a:ea typeface="Gill Sans Light"/>
                          <a:cs typeface="Gill Sans Light"/>
                          <a:sym typeface="Gill Sans Light"/>
                        </a:rPr>
                        <a:t>aníž</a:t>
                      </a:r>
                      <a:r>
                        <a:rPr lang="cs-CZ" sz="3000" dirty="0">
                          <a:latin typeface="Gill Sans Light"/>
                          <a:ea typeface="Gill Sans Light"/>
                          <a:cs typeface="Gill Sans Light"/>
                          <a:sym typeface="Gill Sans Light"/>
                        </a:rPr>
                        <a:t> by zdravotní obtíže v rámci </a:t>
                      </a:r>
                      <a:r>
                        <a:rPr lang="it-IT" sz="3000" dirty="0">
                          <a:latin typeface="Gill Sans Light"/>
                          <a:ea typeface="Gill Sans Light"/>
                          <a:cs typeface="Gill Sans Light"/>
                          <a:sym typeface="Gill Sans Light"/>
                        </a:rPr>
                        <a:t>TLV-TWA, </a:t>
                      </a:r>
                      <a:r>
                        <a:rPr lang="cs-CZ" sz="3000" dirty="0">
                          <a:latin typeface="Gill Sans Light"/>
                          <a:ea typeface="Gill Sans Light"/>
                          <a:cs typeface="Gill Sans Light"/>
                          <a:sym typeface="Gill Sans Light"/>
                        </a:rPr>
                        <a:t>vystavení</a:t>
                      </a:r>
                      <a:r>
                        <a:rPr lang="it-IT" sz="3000" dirty="0">
                          <a:latin typeface="Gill Sans Light"/>
                          <a:ea typeface="Gill Sans Light"/>
                          <a:cs typeface="Gill Sans Light"/>
                          <a:sym typeface="Gill Sans Light"/>
                        </a:rPr>
                        <a:t> TLV-TWA f</a:t>
                      </a:r>
                      <a:r>
                        <a:rPr lang="cs-CZ" sz="3000" dirty="0">
                          <a:latin typeface="Gill Sans Light"/>
                          <a:ea typeface="Gill Sans Light"/>
                          <a:cs typeface="Gill Sans Light"/>
                          <a:sym typeface="Gill Sans Light"/>
                        </a:rPr>
                        <a:t>až po </a:t>
                      </a:r>
                      <a:r>
                        <a:rPr lang="it-IT" sz="3000" dirty="0">
                          <a:latin typeface="Gill Sans Light"/>
                          <a:ea typeface="Gill Sans Light"/>
                          <a:cs typeface="Gill Sans Light"/>
                          <a:sym typeface="Gill Sans Light"/>
                        </a:rPr>
                        <a:t> S</a:t>
                      </a:r>
                      <a:r>
                        <a:rPr lang="cs-CZ" sz="3000" dirty="0">
                          <a:latin typeface="Gill Sans Light"/>
                          <a:ea typeface="Gill Sans Light"/>
                          <a:cs typeface="Gill Sans Light"/>
                          <a:sym typeface="Gill Sans Light"/>
                        </a:rPr>
                        <a:t>TEL by nemělo být vyšší jak 1</a:t>
                      </a:r>
                      <a:r>
                        <a:rPr lang="it-IT" sz="3000" dirty="0">
                          <a:latin typeface="Gill Sans Light"/>
                          <a:ea typeface="Gill Sans Light"/>
                          <a:cs typeface="Gill Sans Light"/>
                          <a:sym typeface="Gill Sans Light"/>
                        </a:rPr>
                        <a:t>5 minut</a:t>
                      </a:r>
                      <a:r>
                        <a:rPr lang="cs-CZ" sz="3000" dirty="0">
                          <a:latin typeface="Gill Sans Light"/>
                          <a:ea typeface="Gill Sans Light"/>
                          <a:cs typeface="Gill Sans Light"/>
                          <a:sym typeface="Gill Sans Light"/>
                        </a:rPr>
                        <a:t> a nemělo by se opakovat více jak 4x za den.</a:t>
                      </a:r>
                      <a:r>
                        <a:rPr lang="it-IT" sz="3000" dirty="0">
                          <a:latin typeface="Gill Sans Light"/>
                          <a:ea typeface="Gill Sans Light"/>
                          <a:cs typeface="Gill Sans Light"/>
                          <a:sym typeface="Gill Sans Light"/>
                        </a:rPr>
                        <a:t> </a:t>
                      </a:r>
                      <a:endParaRPr sz="3000" dirty="0">
                        <a:latin typeface="Gill Sans Light"/>
                        <a:ea typeface="Gill Sans Light"/>
                        <a:cs typeface="Gill Sans Light"/>
                        <a:sym typeface="Gill Sans Light"/>
                      </a:endParaRP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1"/>
                  </a:ext>
                </a:extLst>
              </a:tr>
              <a:tr h="2799188">
                <a:tc>
                  <a:txBody>
                    <a:bodyPr/>
                    <a:lstStyle/>
                    <a:p>
                      <a:pPr>
                        <a:defRPr sz="1800">
                          <a:solidFill>
                            <a:srgbClr val="000000"/>
                          </a:solidFill>
                        </a:defRPr>
                      </a:pPr>
                      <a:r>
                        <a:rPr lang="it-IT" sz="3000" b="1" dirty="0">
                          <a:latin typeface="Helvetica Neue"/>
                          <a:ea typeface="Helvetica Neue"/>
                          <a:cs typeface="Helvetica Neue"/>
                          <a:sym typeface="Helvetica Neue"/>
                        </a:rPr>
                        <a:t>TLV-C Prahové limitní hodnoty </a:t>
                      </a:r>
                      <a:endParaRPr sz="3000" b="1" dirty="0">
                        <a:latin typeface="Helvetica Neue"/>
                        <a:ea typeface="Helvetica Neue"/>
                        <a:cs typeface="Helvetica Neue"/>
                        <a:sym typeface="Helvetica Neue"/>
                      </a:endParaRPr>
                    </a:p>
                  </a:txBody>
                  <a:tcPr marL="50800" marR="50800" marT="50800" marB="50800" anchor="ctr" horzOverflow="overflow"/>
                </a:tc>
                <a:tc>
                  <a:txBody>
                    <a:bodyPr/>
                    <a:lstStyle/>
                    <a:p>
                      <a:pPr marL="190500" marR="190500" algn="l">
                        <a:defRPr sz="1800"/>
                      </a:pPr>
                      <a:r>
                        <a:rPr lang="cs-CZ" sz="3000" dirty="0">
                          <a:latin typeface="Gill Sans Light"/>
                          <a:ea typeface="Gill Sans Light"/>
                          <a:cs typeface="Gill Sans Light"/>
                          <a:sym typeface="Gill Sans Light"/>
                        </a:rPr>
                        <a:t>Je maximální míra vystavení chemické </a:t>
                      </a:r>
                      <a:r>
                        <a:rPr lang="cs-CZ" sz="3000" dirty="0" err="1">
                          <a:latin typeface="Gill Sans Light"/>
                          <a:ea typeface="Gill Sans Light"/>
                          <a:cs typeface="Gill Sans Light"/>
                          <a:sym typeface="Gill Sans Light"/>
                        </a:rPr>
                        <a:t>latce</a:t>
                      </a:r>
                      <a:r>
                        <a:rPr lang="cs-CZ" sz="3000" dirty="0">
                          <a:latin typeface="Gill Sans Light"/>
                          <a:ea typeface="Gill Sans Light"/>
                          <a:cs typeface="Gill Sans Light"/>
                          <a:sym typeface="Gill Sans Light"/>
                        </a:rPr>
                        <a:t>, den za dnem bez negativních vlivů na zdraví. Tato hodnota nesmí být nikdy překročena. Limitní hodnoty jsou vydávány institucí </a:t>
                      </a:r>
                      <a:r>
                        <a:rPr lang="it-IT" sz="3000" dirty="0">
                          <a:latin typeface="Gill Sans Light"/>
                          <a:ea typeface="Gill Sans Light"/>
                          <a:cs typeface="Gill Sans Light"/>
                          <a:sym typeface="Gill Sans Light"/>
                        </a:rPr>
                        <a:t>American Conference of Government Industrial Hygienists (ACGIH).</a:t>
                      </a:r>
                      <a:endParaRPr sz="3000" dirty="0">
                        <a:latin typeface="Gill Sans Light"/>
                        <a:ea typeface="Gill Sans Light"/>
                        <a:cs typeface="Gill Sans Light"/>
                        <a:sym typeface="Gill Sans Light"/>
                      </a:endParaRPr>
                    </a:p>
                  </a:txBody>
                  <a:tcPr marL="50800" marR="50800" marT="50800" marB="50800"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02"/>
                  </a:ext>
                </a:extLst>
              </a:tr>
            </a:tbl>
          </a:graphicData>
        </a:graphic>
      </p:graphicFrame>
      <p:pic>
        <p:nvPicPr>
          <p:cNvPr id="29699" name="Picture 3"/>
          <p:cNvPicPr>
            <a:picLocks noChangeAspect="1" noChangeArrowheads="1"/>
          </p:cNvPicPr>
          <p:nvPr/>
        </p:nvPicPr>
        <p:blipFill>
          <a:blip r:embed="rId4" cstate="print"/>
          <a:srcRect/>
          <a:stretch>
            <a:fillRect/>
          </a:stretch>
        </p:blipFill>
        <p:spPr bwMode="auto">
          <a:xfrm>
            <a:off x="6935417" y="2355810"/>
            <a:ext cx="4032448" cy="1402052"/>
          </a:xfrm>
          <a:prstGeom prst="rect">
            <a:avLst/>
          </a:prstGeom>
          <a:noFill/>
          <a:ln w="9525">
            <a:noFill/>
            <a:miter lim="800000"/>
            <a:headEnd/>
            <a:tailEnd/>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21625048" y="3401616"/>
            <a:ext cx="2758952" cy="9945998"/>
            <a:chOff x="-203642" y="0"/>
            <a:chExt cx="3225449" cy="9516052"/>
          </a:xfrm>
        </p:grpSpPr>
        <p:pic>
          <p:nvPicPr>
            <p:cNvPr id="162" name="Image" descr="Image"/>
            <p:cNvPicPr>
              <a:picLocks noChangeAspect="1"/>
            </p:cNvPicPr>
            <p:nvPr/>
          </p:nvPicPr>
          <p:blipFill>
            <a:blip r:embed="rId2" cstate="print"/>
            <a:srcRect l="35557" r="41852"/>
            <a:stretch>
              <a:fillRect/>
            </a:stretch>
          </p:blipFill>
          <p:spPr>
            <a:xfrm>
              <a:off x="-203642" y="0"/>
              <a:ext cx="3225449" cy="9516052"/>
            </a:xfrm>
            <a:prstGeom prst="rect">
              <a:avLst/>
            </a:prstGeom>
            <a:ln>
              <a:noFill/>
            </a:ln>
            <a:effectLst>
              <a:softEdge rad="112500"/>
            </a:effectLst>
          </p:spPr>
        </p:pic>
        <p:sp>
          <p:nvSpPr>
            <p:cNvPr id="163" name="ambient air quality"/>
            <p:cNvSpPr txBox="1"/>
            <p:nvPr/>
          </p:nvSpPr>
          <p:spPr>
            <a:xfrm rot="16200000">
              <a:off x="-1113689" y="5774217"/>
              <a:ext cx="6477001" cy="9913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Autofit/>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cs-CZ" sz="5400" dirty="0"/>
                <a:t>NEMOCNICE A</a:t>
              </a:r>
              <a:r>
                <a:rPr lang="it-IT" sz="5400" dirty="0"/>
                <a:t> AM</a:t>
              </a:r>
              <a:r>
                <a:rPr lang="cs-CZ" sz="5400" dirty="0"/>
                <a:t>BULANCE</a:t>
              </a:r>
              <a:endParaRPr sz="5400" dirty="0"/>
            </a:p>
          </p:txBody>
        </p:sp>
      </p:grpSp>
      <p:sp>
        <p:nvSpPr>
          <p:cNvPr id="173" name="EVG offers a complete range of both integrated and portable ozone sanitizing equipment and systems.…"/>
          <p:cNvSpPr txBox="1"/>
          <p:nvPr/>
        </p:nvSpPr>
        <p:spPr>
          <a:xfrm>
            <a:off x="3335016" y="2192288"/>
            <a:ext cx="18074008" cy="1025908"/>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p>
            <a:pPr algn="l"/>
            <a:r>
              <a:rPr lang="cs-CZ" b="0" dirty="0">
                <a:solidFill>
                  <a:srgbClr val="4F4F4F"/>
                </a:solidFill>
                <a:latin typeface="Gill Sans Light"/>
                <a:ea typeface="Gill Sans Light"/>
                <a:cs typeface="Gill Sans Light"/>
                <a:sym typeface="Gill Sans Light"/>
              </a:rPr>
              <a:t>Od roku</a:t>
            </a:r>
            <a:r>
              <a:rPr lang="it-IT" b="0" dirty="0">
                <a:solidFill>
                  <a:srgbClr val="4F4F4F"/>
                </a:solidFill>
                <a:latin typeface="Gill Sans Light"/>
                <a:ea typeface="Gill Sans Light"/>
                <a:cs typeface="Gill Sans Light"/>
                <a:sym typeface="Gill Sans Light"/>
              </a:rPr>
              <a:t> 1996 </a:t>
            </a:r>
            <a:r>
              <a:rPr lang="cs-CZ" b="0" dirty="0">
                <a:solidFill>
                  <a:srgbClr val="4F4F4F"/>
                </a:solidFill>
                <a:latin typeface="Gill Sans Light"/>
                <a:ea typeface="Gill Sans Light"/>
                <a:cs typeface="Gill Sans Light"/>
                <a:sym typeface="Gill Sans Light"/>
              </a:rPr>
              <a:t>tým </a:t>
            </a:r>
            <a:r>
              <a:rPr lang="it-IT" b="0" dirty="0">
                <a:solidFill>
                  <a:srgbClr val="4F4F4F"/>
                </a:solidFill>
                <a:latin typeface="Gill Sans Light"/>
                <a:ea typeface="Gill Sans Light"/>
                <a:cs typeface="Gill Sans Light"/>
                <a:sym typeface="Gill Sans Light"/>
              </a:rPr>
              <a:t>ETP </a:t>
            </a:r>
            <a:r>
              <a:rPr lang="cs-CZ" b="0" dirty="0">
                <a:solidFill>
                  <a:srgbClr val="4F4F4F"/>
                </a:solidFill>
                <a:latin typeface="Gill Sans Light"/>
                <a:ea typeface="Gill Sans Light"/>
                <a:cs typeface="Gill Sans Light"/>
                <a:sym typeface="Gill Sans Light"/>
              </a:rPr>
              <a:t>vynalezl a aplikoval řadu řešení pro různé obory pro </a:t>
            </a:r>
            <a:r>
              <a:rPr lang="cs-CZ" b="0" dirty="0" err="1">
                <a:solidFill>
                  <a:srgbClr val="4F4F4F"/>
                </a:solidFill>
                <a:latin typeface="Gill Sans Light"/>
                <a:ea typeface="Gill Sans Light"/>
                <a:cs typeface="Gill Sans Light"/>
                <a:sym typeface="Gill Sans Light"/>
              </a:rPr>
              <a:t>sanifikaci</a:t>
            </a:r>
            <a:r>
              <a:rPr lang="cs-CZ" b="0" dirty="0">
                <a:solidFill>
                  <a:srgbClr val="4F4F4F"/>
                </a:solidFill>
                <a:latin typeface="Gill Sans Light"/>
                <a:ea typeface="Gill Sans Light"/>
                <a:cs typeface="Gill Sans Light"/>
                <a:sym typeface="Gill Sans Light"/>
              </a:rPr>
              <a:t> vzduchu a vody.</a:t>
            </a:r>
            <a:endParaRPr lang="it-IT" b="0" dirty="0">
              <a:solidFill>
                <a:srgbClr val="4F4F4F"/>
              </a:solidFill>
              <a:latin typeface="Gill Sans Light"/>
              <a:ea typeface="Gill Sans Light"/>
              <a:cs typeface="Gill Sans Light"/>
              <a:sym typeface="Gill Sans Light"/>
            </a:endParaRPr>
          </a:p>
          <a:p>
            <a:pPr algn="l"/>
            <a:endParaRPr lang="it-IT" b="0" dirty="0">
              <a:solidFill>
                <a:srgbClr val="4F4F4F"/>
              </a:solidFill>
              <a:latin typeface="Gill Sans Light"/>
              <a:ea typeface="Gill Sans Light"/>
              <a:cs typeface="Gill Sans Light"/>
              <a:sym typeface="Gill Sans Light"/>
            </a:endParaRPr>
          </a:p>
        </p:txBody>
      </p:sp>
      <p:sp>
        <p:nvSpPr>
          <p:cNvPr id="174" name="healthcare applications"/>
          <p:cNvSpPr/>
          <p:nvPr/>
        </p:nvSpPr>
        <p:spPr>
          <a:xfrm>
            <a:off x="13848183" y="305273"/>
            <a:ext cx="10037510" cy="1270000"/>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HLAVNÍ VYUŽITÍ V OBORECH </a:t>
            </a:r>
            <a:endParaRPr dirty="0"/>
          </a:p>
        </p:txBody>
      </p:sp>
      <p:pic>
        <p:nvPicPr>
          <p:cNvPr id="51206" name="Picture 6" descr="http://www.fondazionenordest.net/wp-content/uploads/2017/02/distribuzione-701x336.jpg"/>
          <p:cNvPicPr>
            <a:picLocks noChangeAspect="1" noChangeArrowheads="1"/>
          </p:cNvPicPr>
          <p:nvPr/>
        </p:nvPicPr>
        <p:blipFill>
          <a:blip r:embed="rId4" cstate="print"/>
          <a:srcRect l="38406" t="21845" r="46591"/>
          <a:stretch>
            <a:fillRect/>
          </a:stretch>
        </p:blipFill>
        <p:spPr bwMode="auto">
          <a:xfrm>
            <a:off x="7799512" y="5993904"/>
            <a:ext cx="2448272" cy="7208250"/>
          </a:xfrm>
          <a:prstGeom prst="rect">
            <a:avLst/>
          </a:prstGeom>
          <a:ln>
            <a:noFill/>
          </a:ln>
          <a:effectLst>
            <a:softEdge rad="112500"/>
          </a:effectLst>
        </p:spPr>
      </p:pic>
      <p:pic>
        <p:nvPicPr>
          <p:cNvPr id="51210" name="Picture 10" descr="Image result for MEZZI DI TRASPORTO"/>
          <p:cNvPicPr>
            <a:picLocks noChangeAspect="1" noChangeArrowheads="1"/>
          </p:cNvPicPr>
          <p:nvPr/>
        </p:nvPicPr>
        <p:blipFill>
          <a:blip r:embed="rId5" cstate="print"/>
          <a:srcRect l="19883" r="40571"/>
          <a:stretch>
            <a:fillRect/>
          </a:stretch>
        </p:blipFill>
        <p:spPr bwMode="auto">
          <a:xfrm>
            <a:off x="13344128" y="4913784"/>
            <a:ext cx="2520280" cy="8318359"/>
          </a:xfrm>
          <a:prstGeom prst="rect">
            <a:avLst/>
          </a:prstGeom>
          <a:ln>
            <a:noFill/>
          </a:ln>
          <a:effectLst>
            <a:softEdge rad="112500"/>
          </a:effectLst>
        </p:spPr>
      </p:pic>
      <p:pic>
        <p:nvPicPr>
          <p:cNvPr id="51212" name="Picture 12" descr="Image result for HORECA"/>
          <p:cNvPicPr>
            <a:picLocks noChangeAspect="1" noChangeArrowheads="1"/>
          </p:cNvPicPr>
          <p:nvPr/>
        </p:nvPicPr>
        <p:blipFill>
          <a:blip r:embed="rId6" cstate="print"/>
          <a:srcRect l="40676" r="33334" b="10256"/>
          <a:stretch>
            <a:fillRect/>
          </a:stretch>
        </p:blipFill>
        <p:spPr bwMode="auto">
          <a:xfrm>
            <a:off x="10463808" y="5489848"/>
            <a:ext cx="2664296" cy="7732677"/>
          </a:xfrm>
          <a:prstGeom prst="rect">
            <a:avLst/>
          </a:prstGeom>
          <a:ln>
            <a:noFill/>
          </a:ln>
          <a:effectLst>
            <a:softEdge rad="112500"/>
          </a:effectLst>
        </p:spPr>
      </p:pic>
      <p:pic>
        <p:nvPicPr>
          <p:cNvPr id="51214" name="Picture 14" descr="Image result for PISCINE MONDIALI DI NUOTO"/>
          <p:cNvPicPr>
            <a:picLocks noChangeAspect="1" noChangeArrowheads="1"/>
          </p:cNvPicPr>
          <p:nvPr/>
        </p:nvPicPr>
        <p:blipFill>
          <a:blip r:embed="rId7" cstate="print"/>
          <a:srcRect l="17426" r="66557"/>
          <a:stretch>
            <a:fillRect/>
          </a:stretch>
        </p:blipFill>
        <p:spPr bwMode="auto">
          <a:xfrm>
            <a:off x="18744728" y="3761656"/>
            <a:ext cx="2736304" cy="9532634"/>
          </a:xfrm>
          <a:prstGeom prst="rect">
            <a:avLst/>
          </a:prstGeom>
          <a:ln>
            <a:noFill/>
          </a:ln>
          <a:effectLst>
            <a:softEdge rad="112500"/>
          </a:effectLst>
        </p:spPr>
      </p:pic>
      <p:pic>
        <p:nvPicPr>
          <p:cNvPr id="1026" name="Picture 2" descr="C:\Users\ANTONIO\Desktop\foto sito 2018\l'ozono in lavanderia 1.jpg"/>
          <p:cNvPicPr>
            <a:picLocks noChangeAspect="1" noChangeArrowheads="1"/>
          </p:cNvPicPr>
          <p:nvPr/>
        </p:nvPicPr>
        <p:blipFill>
          <a:blip r:embed="rId8" cstate="print"/>
          <a:srcRect l="8537" t="9878" r="50000"/>
          <a:stretch>
            <a:fillRect/>
          </a:stretch>
        </p:blipFill>
        <p:spPr bwMode="auto">
          <a:xfrm>
            <a:off x="238672" y="7218040"/>
            <a:ext cx="2448271" cy="5912693"/>
          </a:xfrm>
          <a:prstGeom prst="rect">
            <a:avLst/>
          </a:prstGeom>
          <a:ln>
            <a:noFill/>
          </a:ln>
          <a:effectLst>
            <a:softEdge rad="112500"/>
          </a:effectLst>
        </p:spPr>
      </p:pic>
      <p:pic>
        <p:nvPicPr>
          <p:cNvPr id="1027" name="Picture 3" descr="C:\Users\ANTONIO\Desktop\foto sito 2018\nuove foto\enologia\enologia10.jpg"/>
          <p:cNvPicPr>
            <a:picLocks noChangeAspect="1" noChangeArrowheads="1"/>
          </p:cNvPicPr>
          <p:nvPr/>
        </p:nvPicPr>
        <p:blipFill>
          <a:blip r:embed="rId9" cstate="print"/>
          <a:srcRect b="45367"/>
          <a:stretch>
            <a:fillRect/>
          </a:stretch>
        </p:blipFill>
        <p:spPr bwMode="auto">
          <a:xfrm rot="16200000">
            <a:off x="12758628" y="7443501"/>
            <a:ext cx="9091882" cy="2592287"/>
          </a:xfrm>
          <a:prstGeom prst="rect">
            <a:avLst/>
          </a:prstGeom>
          <a:ln>
            <a:noFill/>
          </a:ln>
          <a:effectLst>
            <a:softEdge rad="112500"/>
          </a:effectLst>
        </p:spPr>
      </p:pic>
      <p:sp>
        <p:nvSpPr>
          <p:cNvPr id="18" name="ambient air quality"/>
          <p:cNvSpPr txBox="1"/>
          <p:nvPr/>
        </p:nvSpPr>
        <p:spPr>
          <a:xfrm rot="16200000">
            <a:off x="17528454" y="9248712"/>
            <a:ext cx="6818450"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77500" lnSpcReduction="2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cs-CZ" dirty="0"/>
              <a:t>BAZÉNY A SPORTOVNÍ CENTRA</a:t>
            </a:r>
            <a:endParaRPr dirty="0"/>
          </a:p>
        </p:txBody>
      </p:sp>
      <p:sp>
        <p:nvSpPr>
          <p:cNvPr id="15" name="ambient air quality"/>
          <p:cNvSpPr txBox="1"/>
          <p:nvPr/>
        </p:nvSpPr>
        <p:spPr>
          <a:xfrm rot="16200000">
            <a:off x="14576126" y="9226402"/>
            <a:ext cx="6818450"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92500" lnSpcReduction="1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cs-CZ" dirty="0"/>
              <a:t>VINAŘSTVÍ</a:t>
            </a:r>
            <a:endParaRPr dirty="0"/>
          </a:p>
        </p:txBody>
      </p:sp>
      <p:sp>
        <p:nvSpPr>
          <p:cNvPr id="16" name="ambient air quality"/>
          <p:cNvSpPr txBox="1"/>
          <p:nvPr/>
        </p:nvSpPr>
        <p:spPr>
          <a:xfrm rot="16200000">
            <a:off x="11911831" y="9298410"/>
            <a:ext cx="6818450"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92500" lnSpcReduction="1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it-IT" dirty="0"/>
              <a:t>AUTOMOTIVE</a:t>
            </a:r>
            <a:endParaRPr dirty="0"/>
          </a:p>
        </p:txBody>
      </p:sp>
      <p:sp>
        <p:nvSpPr>
          <p:cNvPr id="17" name="ambient air quality"/>
          <p:cNvSpPr txBox="1"/>
          <p:nvPr/>
        </p:nvSpPr>
        <p:spPr>
          <a:xfrm rot="16200000">
            <a:off x="9247535" y="9226402"/>
            <a:ext cx="6818450"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92500" lnSpcReduction="1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it-IT" dirty="0"/>
              <a:t>HO RE CA</a:t>
            </a:r>
            <a:endParaRPr dirty="0"/>
          </a:p>
        </p:txBody>
      </p:sp>
      <p:sp>
        <p:nvSpPr>
          <p:cNvPr id="19" name="ambient air quality"/>
          <p:cNvSpPr txBox="1"/>
          <p:nvPr/>
        </p:nvSpPr>
        <p:spPr>
          <a:xfrm rot="16200000">
            <a:off x="6223198" y="9226403"/>
            <a:ext cx="6818450"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85000" lnSpcReduction="1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cs-CZ" dirty="0"/>
              <a:t>POTRAVINÁŘSKÝ PRŮMYSL</a:t>
            </a:r>
            <a:endParaRPr dirty="0"/>
          </a:p>
        </p:txBody>
      </p:sp>
      <p:sp>
        <p:nvSpPr>
          <p:cNvPr id="20" name="ambient air quality"/>
          <p:cNvSpPr txBox="1"/>
          <p:nvPr/>
        </p:nvSpPr>
        <p:spPr>
          <a:xfrm rot="16200000">
            <a:off x="138523" y="10774575"/>
            <a:ext cx="3866122"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92500" lnSpcReduction="1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cs-CZ" dirty="0"/>
              <a:t>ČISTÍRNY</a:t>
            </a:r>
            <a:endParaRPr dirty="0"/>
          </a:p>
        </p:txBody>
      </p:sp>
      <p:pic>
        <p:nvPicPr>
          <p:cNvPr id="4" name="Picture 3"/>
          <p:cNvPicPr>
            <a:picLocks noChangeAspect="1" noChangeArrowheads="1"/>
          </p:cNvPicPr>
          <p:nvPr/>
        </p:nvPicPr>
        <p:blipFill>
          <a:blip r:embed="rId10" cstate="print"/>
          <a:srcRect l="7082" t="16557" r="61025"/>
          <a:stretch>
            <a:fillRect/>
          </a:stretch>
        </p:blipFill>
        <p:spPr bwMode="auto">
          <a:xfrm>
            <a:off x="2686944" y="6713984"/>
            <a:ext cx="2520280" cy="6494818"/>
          </a:xfrm>
          <a:prstGeom prst="rect">
            <a:avLst/>
          </a:prstGeom>
          <a:ln>
            <a:noFill/>
          </a:ln>
          <a:effectLst>
            <a:softEdge rad="112500"/>
          </a:effectLst>
        </p:spPr>
      </p:pic>
      <p:pic>
        <p:nvPicPr>
          <p:cNvPr id="1028" name="Picture 4" descr="C:\Users\ANTONIO\Desktop\foto sito 2018\nuove foto\yacht e nautica\nautica e yacht 5.jpg"/>
          <p:cNvPicPr>
            <a:picLocks noChangeAspect="1" noChangeArrowheads="1"/>
          </p:cNvPicPr>
          <p:nvPr/>
        </p:nvPicPr>
        <p:blipFill>
          <a:blip r:embed="rId11" cstate="print"/>
          <a:srcRect l="55535" r="16698"/>
          <a:stretch>
            <a:fillRect/>
          </a:stretch>
        </p:blipFill>
        <p:spPr bwMode="auto">
          <a:xfrm>
            <a:off x="5207224" y="6425952"/>
            <a:ext cx="2448272" cy="6768752"/>
          </a:xfrm>
          <a:prstGeom prst="rect">
            <a:avLst/>
          </a:prstGeom>
          <a:ln>
            <a:noFill/>
          </a:ln>
          <a:effectLst>
            <a:softEdge rad="112500"/>
          </a:effectLst>
        </p:spPr>
      </p:pic>
      <p:sp>
        <p:nvSpPr>
          <p:cNvPr id="23" name="ambient air quality"/>
          <p:cNvSpPr txBox="1"/>
          <p:nvPr/>
        </p:nvSpPr>
        <p:spPr>
          <a:xfrm rot="16200000">
            <a:off x="1074628" y="9190397"/>
            <a:ext cx="7034472"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it-IT" sz="6000" dirty="0"/>
              <a:t>VET</a:t>
            </a:r>
            <a:r>
              <a:rPr lang="cs-CZ" sz="6000" dirty="0"/>
              <a:t>ERINA</a:t>
            </a:r>
            <a:r>
              <a:rPr lang="it-IT" sz="6000" dirty="0"/>
              <a:t> </a:t>
            </a:r>
            <a:r>
              <a:rPr lang="cs-CZ" sz="6000" dirty="0"/>
              <a:t>A</a:t>
            </a:r>
            <a:r>
              <a:rPr lang="it-IT" sz="4000" dirty="0"/>
              <a:t> </a:t>
            </a:r>
            <a:r>
              <a:rPr lang="it-IT" sz="6000" dirty="0"/>
              <a:t>ZOOTEC</a:t>
            </a:r>
            <a:r>
              <a:rPr lang="cs-CZ" sz="6000" dirty="0"/>
              <a:t>HNIKA</a:t>
            </a:r>
            <a:endParaRPr sz="6000" dirty="0"/>
          </a:p>
        </p:txBody>
      </p:sp>
      <p:sp>
        <p:nvSpPr>
          <p:cNvPr id="24" name="ambient air quality"/>
          <p:cNvSpPr txBox="1"/>
          <p:nvPr/>
        </p:nvSpPr>
        <p:spPr>
          <a:xfrm rot="16200000">
            <a:off x="3702918" y="9176704"/>
            <a:ext cx="6818450" cy="10735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fontScale="92500" lnSpcReduction="10000"/>
          </a:bodyPr>
          <a:lstStyle>
            <a:lvl1pPr marL="194310" marR="194310" algn="l" defTabSz="698301">
              <a:defRPr sz="6715" b="0">
                <a:solidFill>
                  <a:srgbClr val="FFFFFF"/>
                </a:solidFill>
                <a:latin typeface="Haettenschweiler"/>
                <a:ea typeface="Haettenschweiler"/>
                <a:cs typeface="Haettenschweiler"/>
                <a:sym typeface="Haettenschweiler"/>
              </a:defRPr>
            </a:lvl1pPr>
          </a:lstStyle>
          <a:p>
            <a:r>
              <a:rPr lang="cs-CZ" dirty="0"/>
              <a:t>LODNÍ DOPRAVA</a:t>
            </a:r>
            <a:endParaRPr dirty="0"/>
          </a:p>
        </p:txBody>
      </p:sp>
      <p:pic>
        <p:nvPicPr>
          <p:cNvPr id="25" name="LogoEVTP.ai" descr="LogoEVTP.ai"/>
          <p:cNvPicPr>
            <a:picLocks noChangeAspect="1"/>
          </p:cNvPicPr>
          <p:nvPr/>
        </p:nvPicPr>
        <p:blipFill>
          <a:blip r:embed="rId12" cstate="print"/>
          <a:stretch>
            <a:fillRect/>
          </a:stretch>
        </p:blipFill>
        <p:spPr>
          <a:xfrm>
            <a:off x="475527" y="434666"/>
            <a:ext cx="2520700" cy="1716113"/>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cstate="print">
            <a:alphaModFix amt="7836"/>
          </a:blip>
          <a:stretch>
            <a:fillRect/>
          </a:stretch>
        </p:blipFill>
        <p:spPr>
          <a:xfrm>
            <a:off x="4080431" y="2358234"/>
            <a:ext cx="20320001" cy="11430001"/>
          </a:xfrm>
          <a:prstGeom prst="rect">
            <a:avLst/>
          </a:prstGeom>
          <a:ln w="12700">
            <a:miter lim="400000"/>
          </a:ln>
        </p:spPr>
      </p:pic>
      <p:sp>
        <p:nvSpPr>
          <p:cNvPr id="178" name="Promote innovative systems to improve the quality of our everyday lives by integrating a technology, which is widely applied in other fields,  into the Healthcare Industry and Sector.…"/>
          <p:cNvSpPr txBox="1"/>
          <p:nvPr/>
        </p:nvSpPr>
        <p:spPr>
          <a:xfrm>
            <a:off x="6431360" y="2321496"/>
            <a:ext cx="13465496" cy="10729191"/>
          </a:xfrm>
          <a:prstGeom prst="rect">
            <a:avLst/>
          </a:prstGeom>
          <a:ln w="12700">
            <a:miter lim="400000"/>
          </a:ln>
          <a:extLst>
            <a:ext uri="{C572A759-6A51-4108-AA02-DFA0A04FC94B}">
              <ma14:wrappingTextBoxFlag xmlns="" xmlns:ma14="http://schemas.microsoft.com/office/mac/drawingml/2011/main" val="1"/>
            </a:ext>
          </a:extLst>
        </p:spPr>
        <p:txBody>
          <a:bodyPr lIns="27093" tIns="27093" rIns="27093" bIns="27093" anchor="ctr"/>
          <a:lstStyle/>
          <a:p>
            <a:pPr marL="863600" indent="-863600" algn="l" defTabSz="584200">
              <a:lnSpc>
                <a:spcPct val="120000"/>
              </a:lnSpc>
              <a:buSzPct val="50000"/>
              <a:buBlip>
                <a:blip r:embed="rId3"/>
              </a:buBlip>
              <a:defRPr b="0">
                <a:solidFill>
                  <a:srgbClr val="4F4F4F"/>
                </a:solidFill>
                <a:latin typeface="Gill Sans Light"/>
                <a:ea typeface="Gill Sans Light"/>
                <a:cs typeface="Gill Sans Light"/>
                <a:sym typeface="Gill Sans Light"/>
              </a:defRPr>
            </a:pPr>
            <a:r>
              <a:rPr lang="cs-CZ" sz="2400" b="0" dirty="0">
                <a:solidFill>
                  <a:srgbClr val="4F4F4F"/>
                </a:solidFill>
                <a:latin typeface="Gill Sans Light"/>
                <a:ea typeface="Gill Sans Light"/>
                <a:cs typeface="Gill Sans Light"/>
                <a:sym typeface="Gill Sans Light"/>
              </a:rPr>
              <a:t>Je garantovat snížení mikrobiologického rizika v našem životě co možná nejpřirozenějším způsobem, jednoduše a bezpečně při snížení nebo zamezení potřeby chemie. Dodávat zákazníků vždy plně funkční a bezpečná zařízení, která splňují všechny platné normy a nařízení včetně těch bezpečnostních</a:t>
            </a:r>
            <a:r>
              <a:rPr lang="it-IT" sz="2400" b="0" dirty="0">
                <a:solidFill>
                  <a:srgbClr val="4F4F4F"/>
                </a:solidFill>
                <a:latin typeface="Gill Sans Light"/>
                <a:ea typeface="Gill Sans Light"/>
                <a:cs typeface="Gill Sans Light"/>
                <a:sym typeface="Gill Sans Light"/>
              </a:rPr>
              <a:t>.</a:t>
            </a:r>
            <a:endParaRPr sz="2400" dirty="0"/>
          </a:p>
          <a:p>
            <a:pPr marL="863600" indent="-863600" algn="l" defTabSz="584200">
              <a:lnSpc>
                <a:spcPct val="120000"/>
              </a:lnSpc>
              <a:buSzPct val="50000"/>
              <a:buBlip>
                <a:blip r:embed="rId3"/>
              </a:buBlip>
              <a:defRPr b="0">
                <a:solidFill>
                  <a:srgbClr val="4F4F4F"/>
                </a:solidFill>
                <a:latin typeface="Gill Sans Light"/>
                <a:ea typeface="Gill Sans Light"/>
                <a:cs typeface="Gill Sans Light"/>
                <a:sym typeface="Gill Sans Light"/>
              </a:defRPr>
            </a:pPr>
            <a:r>
              <a:rPr lang="cs-CZ" sz="2400" dirty="0"/>
              <a:t>Nabízet </a:t>
            </a:r>
            <a:r>
              <a:rPr lang="it-IT" sz="2400" dirty="0"/>
              <a:t>mobil</a:t>
            </a:r>
            <a:r>
              <a:rPr lang="cs-CZ" sz="2400" dirty="0"/>
              <a:t>ní a integrovaná řešení pro zlepšení mikrobiologické bezpečnosti ve vnitřních prostorech jak veřejných, tak i soukromých, výrobních prostorech, zařízení vhodná pro úpravu vzduchu a vody především těmito způsoby :</a:t>
            </a:r>
            <a:endParaRPr lang="it-IT" sz="2400" dirty="0"/>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sz="2400" dirty="0">
                <a:solidFill>
                  <a:srgbClr val="4F4F4F"/>
                </a:solidFill>
                <a:latin typeface="Gill Sans Light"/>
                <a:ea typeface="Gill Sans Light"/>
                <a:cs typeface="Gill Sans Light"/>
                <a:sym typeface="Gill Sans Light"/>
              </a:rPr>
              <a:t> -</a:t>
            </a:r>
            <a:r>
              <a:rPr lang="cs-CZ" sz="2200" dirty="0">
                <a:solidFill>
                  <a:srgbClr val="4F4F4F"/>
                </a:solidFill>
                <a:latin typeface="Gill Sans Light"/>
                <a:ea typeface="Gill Sans Light"/>
                <a:cs typeface="Gill Sans Light"/>
                <a:sym typeface="Gill Sans Light"/>
              </a:rPr>
              <a:t>Likvidace pachů včetně kouře </a:t>
            </a:r>
            <a:r>
              <a:rPr lang="it-IT" sz="2200" dirty="0">
                <a:solidFill>
                  <a:srgbClr val="4F4F4F"/>
                </a:solidFill>
                <a:latin typeface="Gill Sans Light"/>
                <a:ea typeface="Gill Sans Light"/>
                <a:cs typeface="Gill Sans Light"/>
                <a:sym typeface="Gill Sans Light"/>
              </a:rPr>
              <a:t>(</a:t>
            </a:r>
            <a:r>
              <a:rPr lang="cs-CZ" sz="2200" dirty="0">
                <a:solidFill>
                  <a:srgbClr val="4F4F4F"/>
                </a:solidFill>
                <a:latin typeface="Gill Sans Light"/>
                <a:ea typeface="Gill Sans Light"/>
                <a:cs typeface="Gill Sans Light"/>
                <a:sym typeface="Gill Sans Light"/>
              </a:rPr>
              <a:t>pokojů</a:t>
            </a:r>
            <a:r>
              <a:rPr lang="it-IT" sz="2200" dirty="0">
                <a:solidFill>
                  <a:srgbClr val="4F4F4F"/>
                </a:solidFill>
                <a:latin typeface="Gill Sans Light"/>
                <a:ea typeface="Gill Sans Light"/>
                <a:cs typeface="Gill Sans Light"/>
                <a:sym typeface="Gill Sans Light"/>
              </a:rPr>
              <a:t>, </a:t>
            </a:r>
            <a:r>
              <a:rPr lang="cs-CZ" sz="2200" dirty="0">
                <a:solidFill>
                  <a:srgbClr val="4F4F4F"/>
                </a:solidFill>
                <a:latin typeface="Gill Sans Light"/>
                <a:ea typeface="Gill Sans Light"/>
                <a:cs typeface="Gill Sans Light"/>
                <a:sym typeface="Gill Sans Light"/>
              </a:rPr>
              <a:t>kuchyní, koupelen, koberců atd…)</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endParaRPr lang="it-IT"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sz="2200" dirty="0">
                <a:solidFill>
                  <a:srgbClr val="4F4F4F"/>
                </a:solidFill>
                <a:latin typeface="Gill Sans Light"/>
                <a:ea typeface="Gill Sans Light"/>
                <a:cs typeface="Gill Sans Light"/>
                <a:sym typeface="Gill Sans Light"/>
              </a:rPr>
              <a:t>-</a:t>
            </a:r>
            <a:r>
              <a:rPr lang="cs-CZ" sz="2200" dirty="0">
                <a:solidFill>
                  <a:srgbClr val="4F4F4F"/>
                </a:solidFill>
                <a:latin typeface="Gill Sans Light"/>
                <a:ea typeface="Gill Sans Light"/>
                <a:cs typeface="Gill Sans Light"/>
                <a:sym typeface="Gill Sans Light"/>
              </a:rPr>
              <a:t>Čištění vody bazénů a masážních van a vířivek </a:t>
            </a:r>
            <a:r>
              <a:rPr lang="it-IT" sz="2200" dirty="0">
                <a:solidFill>
                  <a:srgbClr val="4F4F4F"/>
                </a:solidFill>
                <a:latin typeface="Gill Sans Light"/>
                <a:ea typeface="Gill Sans Light"/>
                <a:cs typeface="Gill Sans Light"/>
                <a:sym typeface="Gill Sans Light"/>
              </a:rPr>
              <a:t>(</a:t>
            </a:r>
            <a:r>
              <a:rPr lang="cs-CZ" sz="2200" dirty="0">
                <a:solidFill>
                  <a:srgbClr val="4F4F4F"/>
                </a:solidFill>
                <a:latin typeface="Gill Sans Light"/>
                <a:ea typeface="Gill Sans Light"/>
                <a:cs typeface="Gill Sans Light"/>
                <a:sym typeface="Gill Sans Light"/>
              </a:rPr>
              <a:t>snížení chemických produktů</a:t>
            </a:r>
            <a:r>
              <a:rPr lang="it-IT" sz="2200" dirty="0">
                <a:solidFill>
                  <a:srgbClr val="4F4F4F"/>
                </a:solidFill>
                <a:latin typeface="Gill Sans Light"/>
                <a:ea typeface="Gill Sans Light"/>
                <a:cs typeface="Gill Sans Light"/>
                <a:sym typeface="Gill Sans Light"/>
              </a:rPr>
              <a:t>);</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endParaRPr lang="cs-CZ"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sz="2200" dirty="0">
                <a:solidFill>
                  <a:srgbClr val="4F4F4F"/>
                </a:solidFill>
                <a:latin typeface="Gill Sans Light"/>
                <a:ea typeface="Gill Sans Light"/>
                <a:cs typeface="Gill Sans Light"/>
                <a:sym typeface="Gill Sans Light"/>
              </a:rPr>
              <a:t>-</a:t>
            </a:r>
            <a:r>
              <a:rPr lang="cs-CZ" sz="2200" dirty="0">
                <a:solidFill>
                  <a:srgbClr val="4F4F4F"/>
                </a:solidFill>
                <a:latin typeface="Gill Sans Light"/>
                <a:ea typeface="Gill Sans Light"/>
                <a:cs typeface="Gill Sans Light"/>
                <a:sym typeface="Gill Sans Light"/>
              </a:rPr>
              <a:t>Úprava </a:t>
            </a:r>
            <a:r>
              <a:rPr lang="it-IT" sz="2200" dirty="0">
                <a:solidFill>
                  <a:srgbClr val="4F4F4F"/>
                </a:solidFill>
                <a:latin typeface="Gill Sans Light"/>
                <a:ea typeface="Gill Sans Light"/>
                <a:cs typeface="Gill Sans Light"/>
                <a:sym typeface="Gill Sans Light"/>
              </a:rPr>
              <a:t>cister</a:t>
            </a:r>
            <a:r>
              <a:rPr lang="cs-CZ" sz="2200" dirty="0">
                <a:solidFill>
                  <a:srgbClr val="4F4F4F"/>
                </a:solidFill>
                <a:latin typeface="Gill Sans Light"/>
                <a:ea typeface="Gill Sans Light"/>
                <a:cs typeface="Gill Sans Light"/>
                <a:sym typeface="Gill Sans Light"/>
              </a:rPr>
              <a:t>e</a:t>
            </a:r>
            <a:r>
              <a:rPr lang="it-IT" sz="2200" dirty="0">
                <a:solidFill>
                  <a:srgbClr val="4F4F4F"/>
                </a:solidFill>
                <a:latin typeface="Gill Sans Light"/>
                <a:ea typeface="Gill Sans Light"/>
                <a:cs typeface="Gill Sans Light"/>
                <a:sym typeface="Gill Sans Light"/>
              </a:rPr>
              <a:t>n</a:t>
            </a:r>
            <a:r>
              <a:rPr lang="cs-CZ" sz="2200" dirty="0">
                <a:solidFill>
                  <a:srgbClr val="4F4F4F"/>
                </a:solidFill>
                <a:latin typeface="Gill Sans Light"/>
                <a:ea typeface="Gill Sans Light"/>
                <a:cs typeface="Gill Sans Light"/>
                <a:sym typeface="Gill Sans Light"/>
              </a:rPr>
              <a:t> pitné vody</a:t>
            </a:r>
            <a:r>
              <a:rPr lang="it-IT" sz="2200" dirty="0">
                <a:solidFill>
                  <a:srgbClr val="4F4F4F"/>
                </a:solidFill>
                <a:latin typeface="Gill Sans Light"/>
                <a:ea typeface="Gill Sans Light"/>
                <a:cs typeface="Gill Sans Light"/>
                <a:sym typeface="Gill Sans Light"/>
              </a:rPr>
              <a:t> (</a:t>
            </a:r>
            <a:r>
              <a:rPr lang="cs-CZ" sz="2200" dirty="0">
                <a:solidFill>
                  <a:srgbClr val="4F4F4F"/>
                </a:solidFill>
                <a:latin typeface="Gill Sans Light"/>
                <a:ea typeface="Gill Sans Light"/>
                <a:cs typeface="Gill Sans Light"/>
                <a:sym typeface="Gill Sans Light"/>
              </a:rPr>
              <a:t>likvidace bakteriologického bujení a snížení spotřeby chemických produktů</a:t>
            </a:r>
            <a:r>
              <a:rPr lang="it-IT" sz="2200" dirty="0">
                <a:solidFill>
                  <a:srgbClr val="4F4F4F"/>
                </a:solidFill>
                <a:latin typeface="Gill Sans Light"/>
                <a:ea typeface="Gill Sans Light"/>
                <a:cs typeface="Gill Sans Light"/>
                <a:sym typeface="Gill Sans Light"/>
              </a:rPr>
              <a:t>);</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endParaRPr lang="cs-CZ"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sz="2200" dirty="0">
                <a:solidFill>
                  <a:srgbClr val="4F4F4F"/>
                </a:solidFill>
                <a:latin typeface="Gill Sans Light"/>
                <a:ea typeface="Gill Sans Light"/>
                <a:cs typeface="Gill Sans Light"/>
                <a:sym typeface="Gill Sans Light"/>
              </a:rPr>
              <a:t>-</a:t>
            </a:r>
            <a:r>
              <a:rPr lang="cs-CZ" sz="2200" dirty="0">
                <a:solidFill>
                  <a:srgbClr val="4F4F4F"/>
                </a:solidFill>
                <a:latin typeface="Gill Sans Light"/>
                <a:ea typeface="Gill Sans Light"/>
                <a:cs typeface="Gill Sans Light"/>
                <a:sym typeface="Gill Sans Light"/>
              </a:rPr>
              <a:t>Dezinfekce</a:t>
            </a:r>
            <a:r>
              <a:rPr lang="it-IT" sz="2200" dirty="0">
                <a:solidFill>
                  <a:srgbClr val="4F4F4F"/>
                </a:solidFill>
                <a:latin typeface="Gill Sans Light"/>
                <a:ea typeface="Gill Sans Light"/>
                <a:cs typeface="Gill Sans Light"/>
                <a:sym typeface="Gill Sans Light"/>
              </a:rPr>
              <a:t> </a:t>
            </a:r>
            <a:r>
              <a:rPr lang="cs-CZ" sz="2200" dirty="0">
                <a:solidFill>
                  <a:srgbClr val="4F4F4F"/>
                </a:solidFill>
                <a:latin typeface="Gill Sans Light"/>
                <a:ea typeface="Gill Sans Light"/>
                <a:cs typeface="Gill Sans Light"/>
                <a:sym typeface="Gill Sans Light"/>
              </a:rPr>
              <a:t>klimatizačních jednotek</a:t>
            </a:r>
            <a:r>
              <a:rPr lang="it-IT" sz="2200" dirty="0">
                <a:solidFill>
                  <a:srgbClr val="4F4F4F"/>
                </a:solidFill>
                <a:latin typeface="Gill Sans Light"/>
                <a:ea typeface="Gill Sans Light"/>
                <a:cs typeface="Gill Sans Light"/>
                <a:sym typeface="Gill Sans Light"/>
              </a:rPr>
              <a:t> (Fan coil, split, cta)</a:t>
            </a:r>
            <a:r>
              <a:rPr lang="cs-CZ" sz="2200" dirty="0">
                <a:solidFill>
                  <a:srgbClr val="4F4F4F"/>
                </a:solidFill>
                <a:latin typeface="Gill Sans Light"/>
                <a:ea typeface="Gill Sans Light"/>
                <a:cs typeface="Gill Sans Light"/>
                <a:sym typeface="Gill Sans Light"/>
              </a:rPr>
              <a:t> </a:t>
            </a:r>
            <a:r>
              <a:rPr lang="cs-CZ" sz="2200" dirty="0" err="1">
                <a:solidFill>
                  <a:srgbClr val="4F4F4F"/>
                </a:solidFill>
                <a:latin typeface="Gill Sans Light"/>
                <a:ea typeface="Gill Sans Light"/>
                <a:cs typeface="Gill Sans Light"/>
                <a:sym typeface="Gill Sans Light"/>
              </a:rPr>
              <a:t>snižení</a:t>
            </a:r>
            <a:r>
              <a:rPr lang="cs-CZ" sz="2200" dirty="0">
                <a:solidFill>
                  <a:srgbClr val="4F4F4F"/>
                </a:solidFill>
                <a:latin typeface="Gill Sans Light"/>
                <a:ea typeface="Gill Sans Light"/>
                <a:cs typeface="Gill Sans Light"/>
                <a:sym typeface="Gill Sans Light"/>
              </a:rPr>
              <a:t> hodnot baktérií, plísní (např. </a:t>
            </a:r>
            <a:r>
              <a:rPr lang="cs-CZ" sz="2200" dirty="0" err="1">
                <a:solidFill>
                  <a:srgbClr val="4F4F4F"/>
                </a:solidFill>
                <a:latin typeface="Gill Sans Light"/>
                <a:ea typeface="Gill Sans Light"/>
                <a:cs typeface="Gill Sans Light"/>
                <a:sym typeface="Gill Sans Light"/>
              </a:rPr>
              <a:t>legionela</a:t>
            </a:r>
            <a:r>
              <a:rPr lang="cs-CZ" sz="2200" dirty="0">
                <a:solidFill>
                  <a:srgbClr val="4F4F4F"/>
                </a:solidFill>
                <a:latin typeface="Gill Sans Light"/>
                <a:ea typeface="Gill Sans Light"/>
                <a:cs typeface="Gill Sans Light"/>
                <a:sym typeface="Gill Sans Light"/>
              </a:rPr>
              <a:t>)</a:t>
            </a:r>
            <a:r>
              <a:rPr lang="it-IT" sz="2200" dirty="0">
                <a:solidFill>
                  <a:srgbClr val="4F4F4F"/>
                </a:solidFill>
                <a:latin typeface="Gill Sans Light"/>
                <a:ea typeface="Gill Sans Light"/>
                <a:cs typeface="Gill Sans Light"/>
                <a:sym typeface="Gill Sans Light"/>
              </a:rPr>
              <a:t>,</a:t>
            </a:r>
            <a:r>
              <a:rPr lang="cs-CZ" sz="2200" dirty="0">
                <a:solidFill>
                  <a:srgbClr val="4F4F4F"/>
                </a:solidFill>
                <a:latin typeface="Gill Sans Light"/>
                <a:ea typeface="Gill Sans Light"/>
                <a:cs typeface="Gill Sans Light"/>
                <a:sym typeface="Gill Sans Light"/>
              </a:rPr>
              <a:t>  atd.</a:t>
            </a:r>
            <a:r>
              <a:rPr lang="it-IT" sz="2200" dirty="0">
                <a:solidFill>
                  <a:srgbClr val="4F4F4F"/>
                </a:solidFill>
                <a:latin typeface="Gill Sans Light"/>
                <a:ea typeface="Gill Sans Light"/>
                <a:cs typeface="Gill Sans Light"/>
                <a:sym typeface="Gill Sans Light"/>
              </a:rPr>
              <a:t>…</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endParaRPr lang="cs-CZ"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sz="2200" dirty="0">
                <a:solidFill>
                  <a:srgbClr val="4F4F4F"/>
                </a:solidFill>
                <a:latin typeface="Gill Sans Light"/>
                <a:ea typeface="Gill Sans Light"/>
                <a:cs typeface="Gill Sans Light"/>
                <a:sym typeface="Gill Sans Light"/>
              </a:rPr>
              <a:t> -Auto</a:t>
            </a:r>
            <a:r>
              <a:rPr lang="cs-CZ" sz="2200" dirty="0" err="1">
                <a:solidFill>
                  <a:srgbClr val="4F4F4F"/>
                </a:solidFill>
                <a:latin typeface="Gill Sans Light"/>
                <a:ea typeface="Gill Sans Light"/>
                <a:cs typeface="Gill Sans Light"/>
                <a:sym typeface="Gill Sans Light"/>
              </a:rPr>
              <a:t>matická</a:t>
            </a:r>
            <a:r>
              <a:rPr lang="cs-CZ" sz="2200" dirty="0">
                <a:solidFill>
                  <a:srgbClr val="4F4F4F"/>
                </a:solidFill>
                <a:latin typeface="Gill Sans Light"/>
                <a:ea typeface="Gill Sans Light"/>
                <a:cs typeface="Gill Sans Light"/>
                <a:sym typeface="Gill Sans Light"/>
              </a:rPr>
              <a:t> dezinfekce</a:t>
            </a:r>
            <a:r>
              <a:rPr lang="it-IT" sz="2200" dirty="0">
                <a:solidFill>
                  <a:srgbClr val="4F4F4F"/>
                </a:solidFill>
                <a:latin typeface="Gill Sans Light"/>
                <a:ea typeface="Gill Sans Light"/>
                <a:cs typeface="Gill Sans Light"/>
                <a:sym typeface="Gill Sans Light"/>
              </a:rPr>
              <a:t> </a:t>
            </a:r>
            <a:r>
              <a:rPr lang="cs-CZ" sz="2200" dirty="0">
                <a:solidFill>
                  <a:srgbClr val="4F4F4F"/>
                </a:solidFill>
                <a:latin typeface="Gill Sans Light"/>
                <a:ea typeface="Gill Sans Light"/>
                <a:cs typeface="Gill Sans Light"/>
                <a:sym typeface="Gill Sans Light"/>
              </a:rPr>
              <a:t>prostředí, zařízení, vedení (možnost i dodatečného namontování do již existujících</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cs-CZ" sz="2200" dirty="0">
                <a:solidFill>
                  <a:srgbClr val="4F4F4F"/>
                </a:solidFill>
                <a:latin typeface="Gill Sans Light"/>
                <a:ea typeface="Gill Sans Light"/>
                <a:cs typeface="Gill Sans Light"/>
                <a:sym typeface="Gill Sans Light"/>
              </a:rPr>
              <a:t> klimatizačních okruhů, tzv. </a:t>
            </a:r>
            <a:r>
              <a:rPr lang="it-IT" sz="2200" dirty="0">
                <a:solidFill>
                  <a:srgbClr val="4F4F4F"/>
                </a:solidFill>
                <a:latin typeface="Gill Sans Light"/>
                <a:ea typeface="Gill Sans Light"/>
                <a:cs typeface="Gill Sans Light"/>
                <a:sym typeface="Gill Sans Light"/>
              </a:rPr>
              <a:t>retrofit).</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endParaRPr lang="cs-CZ" altLang="en-US"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altLang="en-US" sz="2200" dirty="0">
                <a:solidFill>
                  <a:srgbClr val="4F4F4F"/>
                </a:solidFill>
                <a:latin typeface="Gill Sans Light"/>
                <a:ea typeface="Gill Sans Light"/>
                <a:cs typeface="Gill Sans Light"/>
                <a:sym typeface="Gill Sans Light"/>
              </a:rPr>
              <a:t> - </a:t>
            </a:r>
            <a:r>
              <a:rPr lang="cs-CZ" altLang="en-US" sz="2200" dirty="0">
                <a:solidFill>
                  <a:srgbClr val="4F4F4F"/>
                </a:solidFill>
                <a:latin typeface="Gill Sans Light"/>
                <a:ea typeface="Gill Sans Light"/>
                <a:cs typeface="Gill Sans Light"/>
                <a:sym typeface="Gill Sans Light"/>
              </a:rPr>
              <a:t>Úprava vod včetně těch odpadních </a:t>
            </a:r>
            <a:r>
              <a:rPr lang="it-IT" altLang="en-US" sz="2200" dirty="0">
                <a:solidFill>
                  <a:srgbClr val="4F4F4F"/>
                </a:solidFill>
                <a:latin typeface="Gill Sans Light"/>
                <a:ea typeface="Gill Sans Light"/>
                <a:cs typeface="Gill Sans Light"/>
                <a:sym typeface="Gill Sans Light"/>
              </a:rPr>
              <a:t>(</a:t>
            </a:r>
            <a:r>
              <a:rPr lang="cs-CZ" altLang="en-US" sz="2200" dirty="0">
                <a:solidFill>
                  <a:srgbClr val="4F4F4F"/>
                </a:solidFill>
                <a:latin typeface="Gill Sans Light"/>
                <a:ea typeface="Gill Sans Light"/>
                <a:cs typeface="Gill Sans Light"/>
                <a:sym typeface="Gill Sans Light"/>
              </a:rPr>
              <a:t>zbavení zápachu</a:t>
            </a:r>
            <a:r>
              <a:rPr lang="it-IT" altLang="en-US" sz="2200" dirty="0">
                <a:solidFill>
                  <a:srgbClr val="4F4F4F"/>
                </a:solidFill>
                <a:latin typeface="Gill Sans Light"/>
                <a:ea typeface="Gill Sans Light"/>
                <a:cs typeface="Gill Sans Light"/>
                <a:sym typeface="Gill Sans Light"/>
              </a:rPr>
              <a:t> </a:t>
            </a:r>
            <a:r>
              <a:rPr lang="cs-CZ" altLang="en-US" sz="2200" dirty="0">
                <a:solidFill>
                  <a:srgbClr val="4F4F4F"/>
                </a:solidFill>
                <a:latin typeface="Gill Sans Light"/>
                <a:ea typeface="Gill Sans Light"/>
                <a:cs typeface="Gill Sans Light"/>
                <a:sym typeface="Gill Sans Light"/>
              </a:rPr>
              <a:t>a docílení bakteriologických hodnot dle norem)</a:t>
            </a:r>
            <a:r>
              <a:rPr lang="it-IT" altLang="en-US" sz="2200" dirty="0">
                <a:solidFill>
                  <a:srgbClr val="4F4F4F"/>
                </a:solidFill>
                <a:latin typeface="Gill Sans Light"/>
                <a:ea typeface="Gill Sans Light"/>
                <a:cs typeface="Gill Sans Light"/>
                <a:sym typeface="Gill Sans Light"/>
              </a:rPr>
              <a:t>;</a:t>
            </a: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endParaRPr lang="cs-CZ" altLang="en-US"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altLang="en-US" sz="2200" dirty="0">
                <a:solidFill>
                  <a:srgbClr val="4F4F4F"/>
                </a:solidFill>
                <a:latin typeface="Gill Sans Light"/>
                <a:ea typeface="Gill Sans Light"/>
                <a:cs typeface="Gill Sans Light"/>
                <a:sym typeface="Gill Sans Light"/>
              </a:rPr>
              <a:t>- </a:t>
            </a:r>
            <a:r>
              <a:rPr lang="cs-CZ" altLang="en-US" sz="2200" dirty="0">
                <a:solidFill>
                  <a:srgbClr val="4F4F4F"/>
                </a:solidFill>
                <a:latin typeface="Gill Sans Light"/>
                <a:ea typeface="Gill Sans Light"/>
                <a:cs typeface="Gill Sans Light"/>
                <a:sym typeface="Gill Sans Light"/>
              </a:rPr>
              <a:t>Úpravy pro odpařovací věže</a:t>
            </a:r>
            <a:r>
              <a:rPr lang="it-IT" altLang="en-US" sz="2200" dirty="0">
                <a:solidFill>
                  <a:srgbClr val="4F4F4F"/>
                </a:solidFill>
                <a:latin typeface="Gill Sans Light"/>
                <a:ea typeface="Gill Sans Light"/>
                <a:cs typeface="Gill Sans Light"/>
                <a:sym typeface="Gill Sans Light"/>
              </a:rPr>
              <a:t>;</a:t>
            </a:r>
          </a:p>
          <a:p>
            <a:pPr algn="l" defTabSz="584200">
              <a:lnSpc>
                <a:spcPct val="120000"/>
              </a:lnSpc>
              <a:buSzPct val="50000"/>
              <a:defRPr b="0">
                <a:solidFill>
                  <a:srgbClr val="4F4F4F"/>
                </a:solidFill>
                <a:latin typeface="Gill Sans Light"/>
                <a:ea typeface="Gill Sans Light"/>
                <a:cs typeface="Gill Sans Light"/>
                <a:sym typeface="Gill Sans Light"/>
              </a:defRPr>
            </a:pPr>
            <a:endParaRPr lang="cs-CZ" altLang="en-US" sz="2200" dirty="0">
              <a:solidFill>
                <a:srgbClr val="4F4F4F"/>
              </a:solidFill>
              <a:latin typeface="Gill Sans Light"/>
              <a:ea typeface="Gill Sans Light"/>
              <a:cs typeface="Gill Sans Light"/>
              <a:sym typeface="Gill Sans Light"/>
            </a:endParaRPr>
          </a:p>
          <a:p>
            <a:pPr algn="l" defTabSz="584200">
              <a:lnSpc>
                <a:spcPct val="120000"/>
              </a:lnSpc>
              <a:buSzPct val="50000"/>
              <a:defRPr b="0">
                <a:solidFill>
                  <a:srgbClr val="4F4F4F"/>
                </a:solidFill>
                <a:latin typeface="Gill Sans Light"/>
                <a:ea typeface="Gill Sans Light"/>
                <a:cs typeface="Gill Sans Light"/>
                <a:sym typeface="Gill Sans Light"/>
              </a:defRPr>
            </a:pPr>
            <a:r>
              <a:rPr lang="cs-CZ" altLang="en-US" sz="2200" dirty="0">
                <a:solidFill>
                  <a:srgbClr val="4F4F4F"/>
                </a:solidFill>
                <a:latin typeface="Gill Sans Light"/>
                <a:ea typeface="Gill Sans Light"/>
                <a:cs typeface="Gill Sans Light"/>
                <a:sym typeface="Gill Sans Light"/>
              </a:rPr>
              <a:t>- </a:t>
            </a:r>
            <a:r>
              <a:rPr lang="it-IT" altLang="en-US" sz="2200" dirty="0">
                <a:solidFill>
                  <a:srgbClr val="4F4F4F"/>
                </a:solidFill>
                <a:latin typeface="Gill Sans Light"/>
                <a:ea typeface="Gill Sans Light"/>
                <a:cs typeface="Gill Sans Light"/>
                <a:sym typeface="Gill Sans Light"/>
              </a:rPr>
              <a:t>Box</a:t>
            </a:r>
            <a:r>
              <a:rPr lang="cs-CZ" altLang="en-US" sz="2200" dirty="0">
                <a:solidFill>
                  <a:srgbClr val="4F4F4F"/>
                </a:solidFill>
                <a:latin typeface="Gill Sans Light"/>
                <a:ea typeface="Gill Sans Light"/>
                <a:cs typeface="Gill Sans Light"/>
                <a:sym typeface="Gill Sans Light"/>
              </a:rPr>
              <a:t>y</a:t>
            </a:r>
            <a:r>
              <a:rPr lang="it-IT" altLang="en-US" sz="2200" dirty="0">
                <a:solidFill>
                  <a:srgbClr val="4F4F4F"/>
                </a:solidFill>
                <a:latin typeface="Gill Sans Light"/>
                <a:ea typeface="Gill Sans Light"/>
                <a:cs typeface="Gill Sans Light"/>
                <a:sym typeface="Gill Sans Light"/>
              </a:rPr>
              <a:t> e </a:t>
            </a:r>
            <a:r>
              <a:rPr lang="cs-CZ" altLang="en-US" sz="2200" dirty="0">
                <a:solidFill>
                  <a:srgbClr val="4F4F4F"/>
                </a:solidFill>
                <a:latin typeface="Gill Sans Light"/>
                <a:ea typeface="Gill Sans Light"/>
                <a:cs typeface="Gill Sans Light"/>
                <a:sym typeface="Gill Sans Light"/>
              </a:rPr>
              <a:t>skříně</a:t>
            </a:r>
            <a:r>
              <a:rPr lang="it-IT" altLang="en-US" sz="2200" dirty="0">
                <a:solidFill>
                  <a:srgbClr val="4F4F4F"/>
                </a:solidFill>
                <a:latin typeface="Gill Sans Light"/>
                <a:ea typeface="Gill Sans Light"/>
                <a:cs typeface="Gill Sans Light"/>
                <a:sym typeface="Gill Sans Light"/>
              </a:rPr>
              <a:t> pr</a:t>
            </a:r>
            <a:r>
              <a:rPr lang="cs-CZ" altLang="en-US" sz="2200" dirty="0">
                <a:solidFill>
                  <a:srgbClr val="4F4F4F"/>
                </a:solidFill>
                <a:latin typeface="Gill Sans Light"/>
                <a:ea typeface="Gill Sans Light"/>
                <a:cs typeface="Gill Sans Light"/>
                <a:sym typeface="Gill Sans Light"/>
              </a:rPr>
              <a:t>o</a:t>
            </a:r>
            <a:r>
              <a:rPr lang="it-IT" altLang="en-US" sz="2200" dirty="0">
                <a:solidFill>
                  <a:srgbClr val="4F4F4F"/>
                </a:solidFill>
                <a:latin typeface="Gill Sans Light"/>
                <a:ea typeface="Gill Sans Light"/>
                <a:cs typeface="Gill Sans Light"/>
                <a:sym typeface="Gill Sans Light"/>
              </a:rPr>
              <a:t> </a:t>
            </a:r>
            <a:r>
              <a:rPr lang="cs-CZ" altLang="en-US" sz="2200" dirty="0">
                <a:solidFill>
                  <a:srgbClr val="4F4F4F"/>
                </a:solidFill>
                <a:latin typeface="Gill Sans Light"/>
                <a:ea typeface="Gill Sans Light"/>
                <a:cs typeface="Gill Sans Light"/>
                <a:sym typeface="Gill Sans Light"/>
              </a:rPr>
              <a:t>dezinfekci oděvů, prádla i polštářů</a:t>
            </a:r>
            <a:r>
              <a:rPr lang="it-IT" altLang="en-US" sz="2200" dirty="0">
                <a:solidFill>
                  <a:srgbClr val="4F4F4F"/>
                </a:solidFill>
                <a:latin typeface="Gill Sans Light"/>
                <a:ea typeface="Gill Sans Light"/>
                <a:cs typeface="Gill Sans Light"/>
                <a:sym typeface="Gill Sans Light"/>
              </a:rPr>
              <a:t>;  </a:t>
            </a:r>
            <a:endParaRPr lang="cs-CZ" altLang="en-US"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buFontTx/>
              <a:buChar char="-"/>
              <a:defRPr b="0">
                <a:solidFill>
                  <a:srgbClr val="4F4F4F"/>
                </a:solidFill>
                <a:latin typeface="Gill Sans Light"/>
                <a:ea typeface="Gill Sans Light"/>
                <a:cs typeface="Gill Sans Light"/>
                <a:sym typeface="Gill Sans Light"/>
              </a:defRPr>
            </a:pPr>
            <a:endParaRPr lang="it-IT" altLang="en-US" sz="2200" dirty="0">
              <a:solidFill>
                <a:srgbClr val="4F4F4F"/>
              </a:solidFill>
              <a:latin typeface="Gill Sans Light"/>
              <a:ea typeface="Gill Sans Light"/>
              <a:cs typeface="Gill Sans Light"/>
              <a:sym typeface="Gill Sans Light"/>
            </a:endParaRPr>
          </a:p>
          <a:p>
            <a:pPr marL="863600" indent="-863600" algn="l" defTabSz="584200">
              <a:lnSpc>
                <a:spcPct val="120000"/>
              </a:lnSpc>
              <a:buSzPct val="50000"/>
              <a:defRPr b="0">
                <a:solidFill>
                  <a:srgbClr val="4F4F4F"/>
                </a:solidFill>
                <a:latin typeface="Gill Sans Light"/>
                <a:ea typeface="Gill Sans Light"/>
                <a:cs typeface="Gill Sans Light"/>
                <a:sym typeface="Gill Sans Light"/>
              </a:defRPr>
            </a:pPr>
            <a:r>
              <a:rPr lang="it-IT" altLang="en-US" sz="2200" dirty="0">
                <a:solidFill>
                  <a:srgbClr val="4F4F4F"/>
                </a:solidFill>
                <a:latin typeface="Gill Sans Light"/>
                <a:ea typeface="Gill Sans Light"/>
                <a:cs typeface="Gill Sans Light"/>
                <a:sym typeface="Gill Sans Light"/>
              </a:rPr>
              <a:t>Ap</a:t>
            </a:r>
            <a:r>
              <a:rPr lang="cs-CZ" altLang="en-US" sz="2200" dirty="0" err="1">
                <a:solidFill>
                  <a:srgbClr val="4F4F4F"/>
                </a:solidFill>
                <a:latin typeface="Gill Sans Light"/>
                <a:ea typeface="Gill Sans Light"/>
                <a:cs typeface="Gill Sans Light"/>
                <a:sym typeface="Gill Sans Light"/>
              </a:rPr>
              <a:t>likace</a:t>
            </a:r>
            <a:r>
              <a:rPr lang="cs-CZ" altLang="en-US" sz="2200" dirty="0">
                <a:solidFill>
                  <a:srgbClr val="4F4F4F"/>
                </a:solidFill>
                <a:latin typeface="Gill Sans Light"/>
                <a:ea typeface="Gill Sans Light"/>
                <a:cs typeface="Gill Sans Light"/>
                <a:sym typeface="Gill Sans Light"/>
              </a:rPr>
              <a:t> které betou v úvahu stoupající nezbytnost vývoje „</a:t>
            </a:r>
            <a:r>
              <a:rPr lang="cs-CZ" altLang="en-US" sz="2200" dirty="0" err="1">
                <a:solidFill>
                  <a:srgbClr val="4F4F4F"/>
                </a:solidFill>
                <a:latin typeface="Gill Sans Light"/>
                <a:ea typeface="Gill Sans Light"/>
                <a:cs typeface="Gill Sans Light"/>
                <a:sym typeface="Gill Sans Light"/>
              </a:rPr>
              <a:t>ekoudržitelných</a:t>
            </a:r>
            <a:r>
              <a:rPr lang="cs-CZ" altLang="en-US" sz="2200" dirty="0">
                <a:solidFill>
                  <a:srgbClr val="4F4F4F"/>
                </a:solidFill>
                <a:latin typeface="Gill Sans Light"/>
                <a:ea typeface="Gill Sans Light"/>
                <a:cs typeface="Gill Sans Light"/>
                <a:sym typeface="Gill Sans Light"/>
              </a:rPr>
              <a:t>“ modelů za účelem zlepšení prostředí a bezpečnosti lidí ve veřejném nebo soukromém prostoru</a:t>
            </a:r>
            <a:r>
              <a:rPr lang="it-IT" altLang="en-US" sz="2200" dirty="0">
                <a:solidFill>
                  <a:srgbClr val="4F4F4F"/>
                </a:solidFill>
                <a:latin typeface="Gill Sans Light"/>
                <a:ea typeface="Gill Sans Light"/>
                <a:cs typeface="Gill Sans Light"/>
                <a:sym typeface="Gill Sans Light"/>
              </a:rPr>
              <a:t>.</a:t>
            </a:r>
          </a:p>
        </p:txBody>
      </p:sp>
      <p:pic>
        <p:nvPicPr>
          <p:cNvPr id="179" name="A-Schiavonia-l-ospedale-incontra-la-cultura-e-lo-sport_articleimage.jpg" descr="A-Schiavonia-l-ospedale-incontra-la-cultura-e-lo-sport_articleimage.jpg"/>
          <p:cNvPicPr>
            <a:picLocks/>
          </p:cNvPicPr>
          <p:nvPr/>
        </p:nvPicPr>
        <p:blipFill>
          <a:blip r:embed="rId4" cstate="print"/>
          <a:srcRect l="33010" r="39584"/>
          <a:stretch>
            <a:fillRect/>
          </a:stretch>
        </p:blipFill>
        <p:spPr>
          <a:xfrm>
            <a:off x="133209" y="120650"/>
            <a:ext cx="4881223" cy="13474700"/>
          </a:xfrm>
          <a:prstGeom prst="rect">
            <a:avLst/>
          </a:prstGeom>
          <a:ln w="12700">
            <a:miter lim="400000"/>
          </a:ln>
          <a:effectLst>
            <a:outerShdw blurRad="495300" dist="342900" dir="5400000" rotWithShape="0">
              <a:srgbClr val="000000">
                <a:alpha val="28000"/>
              </a:srgbClr>
            </a:outerShdw>
          </a:effectLst>
        </p:spPr>
      </p:pic>
      <p:sp>
        <p:nvSpPr>
          <p:cNvPr id="180" name="our mission"/>
          <p:cNvSpPr/>
          <p:nvPr/>
        </p:nvSpPr>
        <p:spPr>
          <a:xfrm>
            <a:off x="15727219" y="356257"/>
            <a:ext cx="8202086" cy="1270001"/>
          </a:xfrm>
          <a:prstGeom prst="roundRect">
            <a:avLst>
              <a:gd name="adj" fmla="val 50000"/>
            </a:avLst>
          </a:prstGeom>
          <a:blipFill>
            <a:blip r:embed="rId5"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NÁŠ CÍL</a:t>
            </a:r>
            <a:endParaRPr dirty="0"/>
          </a:p>
        </p:txBody>
      </p:sp>
      <p:pic>
        <p:nvPicPr>
          <p:cNvPr id="181" name="Image" descr="Image"/>
          <p:cNvPicPr>
            <a:picLocks noChangeAspect="1"/>
          </p:cNvPicPr>
          <p:nvPr/>
        </p:nvPicPr>
        <p:blipFill>
          <a:blip r:embed="rId6" cstate="print"/>
          <a:stretch>
            <a:fillRect/>
          </a:stretch>
        </p:blipFill>
        <p:spPr>
          <a:xfrm>
            <a:off x="21553040" y="2753544"/>
            <a:ext cx="2496766" cy="1934994"/>
          </a:xfrm>
          <a:prstGeom prst="rect">
            <a:avLst/>
          </a:prstGeom>
          <a:ln w="12700">
            <a:miter lim="400000"/>
          </a:ln>
        </p:spPr>
      </p:pic>
      <p:pic>
        <p:nvPicPr>
          <p:cNvPr id="182" name="Image" descr="Image"/>
          <p:cNvPicPr>
            <a:picLocks noChangeAspect="1"/>
          </p:cNvPicPr>
          <p:nvPr/>
        </p:nvPicPr>
        <p:blipFill>
          <a:blip r:embed="rId7" cstate="print"/>
          <a:stretch>
            <a:fillRect/>
          </a:stretch>
        </p:blipFill>
        <p:spPr>
          <a:xfrm>
            <a:off x="22057096" y="9810328"/>
            <a:ext cx="1930401" cy="1930401"/>
          </a:xfrm>
          <a:prstGeom prst="rect">
            <a:avLst/>
          </a:prstGeom>
          <a:ln w="12700">
            <a:miter lim="400000"/>
          </a:ln>
        </p:spPr>
      </p:pic>
      <p:pic>
        <p:nvPicPr>
          <p:cNvPr id="183" name="Image" descr="Image"/>
          <p:cNvPicPr>
            <a:picLocks noChangeAspect="1"/>
          </p:cNvPicPr>
          <p:nvPr/>
        </p:nvPicPr>
        <p:blipFill>
          <a:blip r:embed="rId8" cstate="print"/>
          <a:stretch>
            <a:fillRect/>
          </a:stretch>
        </p:blipFill>
        <p:spPr>
          <a:xfrm>
            <a:off x="18096656" y="4841776"/>
            <a:ext cx="3620897" cy="2436865"/>
          </a:xfrm>
          <a:prstGeom prst="rect">
            <a:avLst/>
          </a:prstGeom>
          <a:ln w="12700">
            <a:miter lim="400000"/>
          </a:ln>
        </p:spPr>
      </p:pic>
      <p:pic>
        <p:nvPicPr>
          <p:cNvPr id="184" name="Image" descr="Image"/>
          <p:cNvPicPr>
            <a:picLocks noChangeAspect="1"/>
          </p:cNvPicPr>
          <p:nvPr/>
        </p:nvPicPr>
        <p:blipFill>
          <a:blip r:embed="rId9" cstate="print"/>
          <a:stretch>
            <a:fillRect/>
          </a:stretch>
        </p:blipFill>
        <p:spPr>
          <a:xfrm>
            <a:off x="21841072" y="7218040"/>
            <a:ext cx="2143025" cy="1930401"/>
          </a:xfrm>
          <a:prstGeom prst="rect">
            <a:avLst/>
          </a:prstGeom>
          <a:ln w="12700">
            <a:miter lim="400000"/>
          </a:ln>
        </p:spPr>
      </p:pic>
      <p:pic>
        <p:nvPicPr>
          <p:cNvPr id="185" name="Image" descr="Image"/>
          <p:cNvPicPr>
            <a:picLocks noChangeAspect="1"/>
          </p:cNvPicPr>
          <p:nvPr/>
        </p:nvPicPr>
        <p:blipFill>
          <a:blip r:embed="rId10" cstate="print"/>
          <a:srcRect l="32986" t="30216" r="28932" b="37291"/>
          <a:stretch>
            <a:fillRect/>
          </a:stretch>
        </p:blipFill>
        <p:spPr>
          <a:xfrm>
            <a:off x="5682007" y="356316"/>
            <a:ext cx="1329653"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7"/>
                  <a:pt x="420" y="7356"/>
                </a:cubicBezTo>
                <a:cubicBezTo>
                  <a:pt x="-322" y="9719"/>
                  <a:pt x="-59" y="13354"/>
                  <a:pt x="1028" y="15743"/>
                </a:cubicBezTo>
                <a:cubicBezTo>
                  <a:pt x="1486" y="16748"/>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35" y="21243"/>
                  <a:pt x="14570" y="20378"/>
                </a:cubicBezTo>
                <a:cubicBezTo>
                  <a:pt x="18743"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6" y="1839"/>
                  <a:pt x="14238"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grpSp>
        <p:nvGrpSpPr>
          <p:cNvPr id="11" name="Group"/>
          <p:cNvGrpSpPr/>
          <p:nvPr/>
        </p:nvGrpSpPr>
        <p:grpSpPr>
          <a:xfrm>
            <a:off x="19824848" y="11826552"/>
            <a:ext cx="3973555" cy="1640812"/>
            <a:chOff x="-114299" y="0"/>
            <a:chExt cx="3973554" cy="1640810"/>
          </a:xfrm>
        </p:grpSpPr>
        <p:pic>
          <p:nvPicPr>
            <p:cNvPr id="12" name="Image" descr="Image">
              <a:hlinkClick r:id="rId11"/>
            </p:cNvPr>
            <p:cNvPicPr>
              <a:picLocks noChangeAspect="1"/>
            </p:cNvPicPr>
            <p:nvPr/>
          </p:nvPicPr>
          <p:blipFill>
            <a:blip r:embed="rId12" cstate="print"/>
            <a:stretch>
              <a:fillRect/>
            </a:stretch>
          </p:blipFill>
          <p:spPr>
            <a:xfrm>
              <a:off x="79127" y="0"/>
              <a:ext cx="3780128" cy="1035335"/>
            </a:xfrm>
            <a:prstGeom prst="rect">
              <a:avLst/>
            </a:prstGeom>
            <a:ln w="12700" cap="flat">
              <a:noFill/>
              <a:miter lim="400000"/>
            </a:ln>
            <a:effectLst/>
          </p:spPr>
        </p:pic>
        <p:sp>
          <p:nvSpPr>
            <p:cNvPr id="13" name="superbugs"/>
            <p:cNvSpPr txBox="1"/>
            <p:nvPr/>
          </p:nvSpPr>
          <p:spPr>
            <a:xfrm>
              <a:off x="-114300" y="940220"/>
              <a:ext cx="2228140" cy="700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marL="228600" marR="228600" defTabSz="821531">
                <a:defRPr sz="2300" b="0">
                  <a:solidFill>
                    <a:schemeClr val="accent1">
                      <a:hueOff val="114395"/>
                      <a:lumOff val="-24975"/>
                    </a:schemeClr>
                  </a:solidFill>
                  <a:latin typeface="Avenir Book"/>
                  <a:ea typeface="Avenir Book"/>
                  <a:cs typeface="Avenir Book"/>
                  <a:sym typeface="Avenir Book"/>
                </a:defRPr>
              </a:lvl1pPr>
            </a:lstStyle>
            <a:p>
              <a:r>
                <a:t>superbugs</a:t>
              </a:r>
            </a:p>
          </p:txBody>
        </p:sp>
      </p:grpSp>
      <p:grpSp>
        <p:nvGrpSpPr>
          <p:cNvPr id="14" name="Group">
            <a:hlinkClick r:id="rId13"/>
          </p:cNvPr>
          <p:cNvGrpSpPr/>
          <p:nvPr/>
        </p:nvGrpSpPr>
        <p:grpSpPr>
          <a:xfrm>
            <a:off x="8951640" y="449288"/>
            <a:ext cx="4053409" cy="1447127"/>
            <a:chOff x="0" y="0"/>
            <a:chExt cx="4053408" cy="1447126"/>
          </a:xfrm>
        </p:grpSpPr>
        <p:pic>
          <p:nvPicPr>
            <p:cNvPr id="15" name="Image" descr="Image"/>
            <p:cNvPicPr>
              <a:picLocks noChangeAspect="1"/>
            </p:cNvPicPr>
            <p:nvPr/>
          </p:nvPicPr>
          <p:blipFill>
            <a:blip r:embed="rId14" cstate="print"/>
            <a:stretch>
              <a:fillRect/>
            </a:stretch>
          </p:blipFill>
          <p:spPr>
            <a:xfrm>
              <a:off x="266168" y="0"/>
              <a:ext cx="3787241" cy="1037283"/>
            </a:xfrm>
            <a:prstGeom prst="rect">
              <a:avLst/>
            </a:prstGeom>
            <a:ln w="12700" cap="flat">
              <a:noFill/>
              <a:miter lim="400000"/>
            </a:ln>
            <a:effectLst/>
          </p:spPr>
        </p:pic>
        <p:sp>
          <p:nvSpPr>
            <p:cNvPr id="16" name="legionella"/>
            <p:cNvSpPr txBox="1"/>
            <p:nvPr/>
          </p:nvSpPr>
          <p:spPr>
            <a:xfrm>
              <a:off x="0" y="939266"/>
              <a:ext cx="2297902" cy="5078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marL="228600" marR="228600" defTabSz="821531">
                <a:defRPr sz="2300" b="0">
                  <a:solidFill>
                    <a:schemeClr val="accent1">
                      <a:hueOff val="114395"/>
                      <a:lumOff val="-24975"/>
                    </a:schemeClr>
                  </a:solidFill>
                  <a:latin typeface="Avenir Book"/>
                  <a:ea typeface="Avenir Book"/>
                  <a:cs typeface="Avenir Book"/>
                  <a:sym typeface="Avenir Book"/>
                </a:defRPr>
              </a:lvl1pPr>
            </a:lstStyle>
            <a:p>
              <a:r>
                <a:rPr dirty="0" err="1"/>
                <a:t>legionella</a:t>
              </a:r>
              <a:endParaRPr dirty="0"/>
            </a:p>
          </p:txBody>
        </p:sp>
      </p:grpSp>
      <p:pic>
        <p:nvPicPr>
          <p:cNvPr id="17" name="Image" descr="Image"/>
          <p:cNvPicPr>
            <a:picLocks noChangeAspect="1"/>
          </p:cNvPicPr>
          <p:nvPr/>
        </p:nvPicPr>
        <p:blipFill>
          <a:blip r:embed="rId15" cstate="print"/>
          <a:srcRect l="4264" t="5676" r="3436" b="3672"/>
          <a:stretch>
            <a:fillRect/>
          </a:stretch>
        </p:blipFill>
        <p:spPr>
          <a:xfrm>
            <a:off x="20112880" y="2393504"/>
            <a:ext cx="1274108" cy="1250157"/>
          </a:xfrm>
          <a:custGeom>
            <a:avLst/>
            <a:gdLst/>
            <a:ahLst/>
            <a:cxnLst>
              <a:cxn ang="0">
                <a:pos x="wd2" y="hd2"/>
              </a:cxn>
              <a:cxn ang="5400000">
                <a:pos x="wd2" y="hd2"/>
              </a:cxn>
              <a:cxn ang="10800000">
                <a:pos x="wd2" y="hd2"/>
              </a:cxn>
              <a:cxn ang="16200000">
                <a:pos x="wd2" y="hd2"/>
              </a:cxn>
            </a:cxnLst>
            <a:rect l="0" t="0" r="r" b="b"/>
            <a:pathLst>
              <a:path w="21538" h="21599" extrusionOk="0">
                <a:moveTo>
                  <a:pt x="10945" y="0"/>
                </a:moveTo>
                <a:cubicBezTo>
                  <a:pt x="10388" y="1"/>
                  <a:pt x="9829" y="91"/>
                  <a:pt x="9448" y="267"/>
                </a:cubicBezTo>
                <a:cubicBezTo>
                  <a:pt x="7954" y="959"/>
                  <a:pt x="7155" y="2344"/>
                  <a:pt x="7355" y="3901"/>
                </a:cubicBezTo>
                <a:cubicBezTo>
                  <a:pt x="7424" y="4436"/>
                  <a:pt x="7389" y="4611"/>
                  <a:pt x="6966" y="5732"/>
                </a:cubicBezTo>
                <a:cubicBezTo>
                  <a:pt x="6709" y="6414"/>
                  <a:pt x="6497" y="7041"/>
                  <a:pt x="6497" y="7124"/>
                </a:cubicBezTo>
                <a:cubicBezTo>
                  <a:pt x="6497" y="7207"/>
                  <a:pt x="6630" y="7309"/>
                  <a:pt x="6792" y="7344"/>
                </a:cubicBezTo>
                <a:cubicBezTo>
                  <a:pt x="7361" y="7466"/>
                  <a:pt x="7406" y="7533"/>
                  <a:pt x="7463" y="8406"/>
                </a:cubicBezTo>
                <a:cubicBezTo>
                  <a:pt x="7524" y="9362"/>
                  <a:pt x="7750" y="9710"/>
                  <a:pt x="8409" y="9874"/>
                </a:cubicBezTo>
                <a:cubicBezTo>
                  <a:pt x="8792" y="9969"/>
                  <a:pt x="8802" y="9980"/>
                  <a:pt x="8771" y="10457"/>
                </a:cubicBezTo>
                <a:cubicBezTo>
                  <a:pt x="8754" y="10723"/>
                  <a:pt x="8681" y="10998"/>
                  <a:pt x="8610" y="11067"/>
                </a:cubicBezTo>
                <a:cubicBezTo>
                  <a:pt x="8539" y="11136"/>
                  <a:pt x="7336" y="11568"/>
                  <a:pt x="5940" y="12027"/>
                </a:cubicBezTo>
                <a:cubicBezTo>
                  <a:pt x="3156" y="12941"/>
                  <a:pt x="2915" y="13079"/>
                  <a:pt x="2424" y="14056"/>
                </a:cubicBezTo>
                <a:cubicBezTo>
                  <a:pt x="2162" y="14579"/>
                  <a:pt x="2189" y="14245"/>
                  <a:pt x="1948" y="19823"/>
                </a:cubicBezTo>
                <a:cubicBezTo>
                  <a:pt x="1911" y="20680"/>
                  <a:pt x="1912" y="21430"/>
                  <a:pt x="1948" y="21489"/>
                </a:cubicBezTo>
                <a:cubicBezTo>
                  <a:pt x="1984" y="21549"/>
                  <a:pt x="2102" y="21599"/>
                  <a:pt x="2210" y="21599"/>
                </a:cubicBezTo>
                <a:cubicBezTo>
                  <a:pt x="2453" y="21599"/>
                  <a:pt x="2506" y="21047"/>
                  <a:pt x="2599" y="17553"/>
                </a:cubicBezTo>
                <a:cubicBezTo>
                  <a:pt x="2634" y="16201"/>
                  <a:pt x="2710" y="14909"/>
                  <a:pt x="2766" y="14680"/>
                </a:cubicBezTo>
                <a:cubicBezTo>
                  <a:pt x="2823" y="14452"/>
                  <a:pt x="3039" y="14068"/>
                  <a:pt x="3249" y="13830"/>
                </a:cubicBezTo>
                <a:cubicBezTo>
                  <a:pt x="3612" y="13420"/>
                  <a:pt x="3780" y="13349"/>
                  <a:pt x="6443" y="12466"/>
                </a:cubicBezTo>
                <a:lnTo>
                  <a:pt x="9247" y="11540"/>
                </a:lnTo>
                <a:lnTo>
                  <a:pt x="9348" y="10697"/>
                </a:lnTo>
                <a:cubicBezTo>
                  <a:pt x="9436" y="9926"/>
                  <a:pt x="9465" y="9850"/>
                  <a:pt x="9710" y="9791"/>
                </a:cubicBezTo>
                <a:cubicBezTo>
                  <a:pt x="9883" y="9750"/>
                  <a:pt x="9978" y="9655"/>
                  <a:pt x="9978" y="9517"/>
                </a:cubicBezTo>
                <a:cubicBezTo>
                  <a:pt x="9978" y="9325"/>
                  <a:pt x="9895" y="9305"/>
                  <a:pt x="9147" y="9291"/>
                </a:cubicBezTo>
                <a:cubicBezTo>
                  <a:pt x="8679" y="9282"/>
                  <a:pt x="8247" y="9214"/>
                  <a:pt x="8160" y="9140"/>
                </a:cubicBezTo>
                <a:cubicBezTo>
                  <a:pt x="8051" y="9047"/>
                  <a:pt x="7994" y="8718"/>
                  <a:pt x="7973" y="8009"/>
                </a:cubicBezTo>
                <a:lnTo>
                  <a:pt x="7946" y="7008"/>
                </a:lnTo>
                <a:lnTo>
                  <a:pt x="7644" y="6973"/>
                </a:lnTo>
                <a:cubicBezTo>
                  <a:pt x="7478" y="6954"/>
                  <a:pt x="7318" y="6874"/>
                  <a:pt x="7288" y="6795"/>
                </a:cubicBezTo>
                <a:cubicBezTo>
                  <a:pt x="7259" y="6716"/>
                  <a:pt x="7400" y="6209"/>
                  <a:pt x="7604" y="5670"/>
                </a:cubicBezTo>
                <a:cubicBezTo>
                  <a:pt x="7949" y="4756"/>
                  <a:pt x="7971" y="4633"/>
                  <a:pt x="7919" y="3771"/>
                </a:cubicBezTo>
                <a:cubicBezTo>
                  <a:pt x="7868" y="2935"/>
                  <a:pt x="7887" y="2795"/>
                  <a:pt x="8134" y="2304"/>
                </a:cubicBezTo>
                <a:cubicBezTo>
                  <a:pt x="8457" y="1657"/>
                  <a:pt x="8945" y="1167"/>
                  <a:pt x="9603" y="823"/>
                </a:cubicBezTo>
                <a:cubicBezTo>
                  <a:pt x="10270" y="473"/>
                  <a:pt x="11577" y="462"/>
                  <a:pt x="12286" y="795"/>
                </a:cubicBezTo>
                <a:cubicBezTo>
                  <a:pt x="12913" y="1090"/>
                  <a:pt x="13526" y="1711"/>
                  <a:pt x="13816" y="2352"/>
                </a:cubicBezTo>
                <a:cubicBezTo>
                  <a:pt x="14012" y="2785"/>
                  <a:pt x="14044" y="3060"/>
                  <a:pt x="14044" y="4333"/>
                </a:cubicBezTo>
                <a:cubicBezTo>
                  <a:pt x="14044" y="5719"/>
                  <a:pt x="14029" y="5840"/>
                  <a:pt x="13762" y="6356"/>
                </a:cubicBezTo>
                <a:cubicBezTo>
                  <a:pt x="13606" y="6659"/>
                  <a:pt x="13442" y="7142"/>
                  <a:pt x="13400" y="7426"/>
                </a:cubicBezTo>
                <a:cubicBezTo>
                  <a:pt x="13307" y="8061"/>
                  <a:pt x="12820" y="8829"/>
                  <a:pt x="12327" y="9126"/>
                </a:cubicBezTo>
                <a:cubicBezTo>
                  <a:pt x="11880" y="9395"/>
                  <a:pt x="11866" y="9520"/>
                  <a:pt x="12253" y="9709"/>
                </a:cubicBezTo>
                <a:cubicBezTo>
                  <a:pt x="12523" y="9841"/>
                  <a:pt x="12551" y="9916"/>
                  <a:pt x="12615" y="10649"/>
                </a:cubicBezTo>
                <a:cubicBezTo>
                  <a:pt x="12654" y="11088"/>
                  <a:pt x="12718" y="11480"/>
                  <a:pt x="12756" y="11519"/>
                </a:cubicBezTo>
                <a:cubicBezTo>
                  <a:pt x="12794" y="11558"/>
                  <a:pt x="13984" y="11975"/>
                  <a:pt x="15399" y="12438"/>
                </a:cubicBezTo>
                <a:cubicBezTo>
                  <a:pt x="16815" y="12902"/>
                  <a:pt x="18155" y="13398"/>
                  <a:pt x="18378" y="13549"/>
                </a:cubicBezTo>
                <a:cubicBezTo>
                  <a:pt x="19165" y="14081"/>
                  <a:pt x="19214" y="14329"/>
                  <a:pt x="19297" y="18102"/>
                </a:cubicBezTo>
                <a:cubicBezTo>
                  <a:pt x="19338" y="19935"/>
                  <a:pt x="19392" y="21472"/>
                  <a:pt x="19418" y="21517"/>
                </a:cubicBezTo>
                <a:cubicBezTo>
                  <a:pt x="19443" y="21562"/>
                  <a:pt x="19563" y="21599"/>
                  <a:pt x="19686" y="21599"/>
                </a:cubicBezTo>
                <a:cubicBezTo>
                  <a:pt x="19910" y="21599"/>
                  <a:pt x="19911" y="21592"/>
                  <a:pt x="19854" y="18171"/>
                </a:cubicBezTo>
                <a:cubicBezTo>
                  <a:pt x="19800" y="14965"/>
                  <a:pt x="19783" y="14715"/>
                  <a:pt x="19566" y="14214"/>
                </a:cubicBezTo>
                <a:cubicBezTo>
                  <a:pt x="19290" y="13579"/>
                  <a:pt x="18892" y="13128"/>
                  <a:pt x="18378" y="12863"/>
                </a:cubicBezTo>
                <a:cubicBezTo>
                  <a:pt x="18172" y="12757"/>
                  <a:pt x="16967" y="12337"/>
                  <a:pt x="15701" y="11931"/>
                </a:cubicBezTo>
                <a:cubicBezTo>
                  <a:pt x="14435" y="11524"/>
                  <a:pt x="13356" y="11148"/>
                  <a:pt x="13299" y="11094"/>
                </a:cubicBezTo>
                <a:cubicBezTo>
                  <a:pt x="13243" y="11041"/>
                  <a:pt x="13164" y="10642"/>
                  <a:pt x="13125" y="10210"/>
                </a:cubicBezTo>
                <a:cubicBezTo>
                  <a:pt x="13057" y="9447"/>
                  <a:pt x="13067" y="9407"/>
                  <a:pt x="13413" y="8873"/>
                </a:cubicBezTo>
                <a:cubicBezTo>
                  <a:pt x="13610" y="8570"/>
                  <a:pt x="13838" y="8014"/>
                  <a:pt x="13923" y="7638"/>
                </a:cubicBezTo>
                <a:cubicBezTo>
                  <a:pt x="14009" y="7263"/>
                  <a:pt x="14188" y="6717"/>
                  <a:pt x="14326" y="6432"/>
                </a:cubicBezTo>
                <a:cubicBezTo>
                  <a:pt x="14555" y="5957"/>
                  <a:pt x="14581" y="5776"/>
                  <a:pt x="14581" y="4278"/>
                </a:cubicBezTo>
                <a:lnTo>
                  <a:pt x="14581" y="2640"/>
                </a:lnTo>
                <a:lnTo>
                  <a:pt x="14212" y="1947"/>
                </a:lnTo>
                <a:cubicBezTo>
                  <a:pt x="13807" y="1184"/>
                  <a:pt x="13231" y="639"/>
                  <a:pt x="12427" y="260"/>
                </a:cubicBezTo>
                <a:cubicBezTo>
                  <a:pt x="12055" y="85"/>
                  <a:pt x="11502" y="-1"/>
                  <a:pt x="10945" y="0"/>
                </a:cubicBezTo>
                <a:close/>
                <a:moveTo>
                  <a:pt x="2116" y="727"/>
                </a:moveTo>
                <a:cubicBezTo>
                  <a:pt x="1800" y="727"/>
                  <a:pt x="1636" y="1100"/>
                  <a:pt x="1854" y="1323"/>
                </a:cubicBezTo>
                <a:cubicBezTo>
                  <a:pt x="2049" y="1523"/>
                  <a:pt x="2204" y="1503"/>
                  <a:pt x="2357" y="1255"/>
                </a:cubicBezTo>
                <a:cubicBezTo>
                  <a:pt x="2504" y="1018"/>
                  <a:pt x="2371" y="727"/>
                  <a:pt x="2116" y="727"/>
                </a:cubicBezTo>
                <a:close/>
                <a:moveTo>
                  <a:pt x="19472" y="747"/>
                </a:moveTo>
                <a:cubicBezTo>
                  <a:pt x="19445" y="748"/>
                  <a:pt x="19422" y="752"/>
                  <a:pt x="19398" y="761"/>
                </a:cubicBezTo>
                <a:cubicBezTo>
                  <a:pt x="19133" y="865"/>
                  <a:pt x="19069" y="1176"/>
                  <a:pt x="19284" y="1337"/>
                </a:cubicBezTo>
                <a:cubicBezTo>
                  <a:pt x="19504" y="1501"/>
                  <a:pt x="19874" y="1364"/>
                  <a:pt x="19874" y="1117"/>
                </a:cubicBezTo>
                <a:cubicBezTo>
                  <a:pt x="19874" y="930"/>
                  <a:pt x="19655" y="741"/>
                  <a:pt x="19472" y="747"/>
                </a:cubicBezTo>
                <a:close/>
                <a:moveTo>
                  <a:pt x="5759" y="1049"/>
                </a:moveTo>
                <a:cubicBezTo>
                  <a:pt x="5486" y="1049"/>
                  <a:pt x="5430" y="1098"/>
                  <a:pt x="5430" y="1309"/>
                </a:cubicBezTo>
                <a:cubicBezTo>
                  <a:pt x="5430" y="1450"/>
                  <a:pt x="5462" y="1596"/>
                  <a:pt x="5504" y="1639"/>
                </a:cubicBezTo>
                <a:cubicBezTo>
                  <a:pt x="5683" y="1822"/>
                  <a:pt x="6014" y="1645"/>
                  <a:pt x="6047" y="1351"/>
                </a:cubicBezTo>
                <a:cubicBezTo>
                  <a:pt x="6077" y="1081"/>
                  <a:pt x="6054" y="1049"/>
                  <a:pt x="5759" y="1049"/>
                </a:cubicBezTo>
                <a:close/>
                <a:moveTo>
                  <a:pt x="15849" y="1049"/>
                </a:moveTo>
                <a:cubicBezTo>
                  <a:pt x="15572" y="1049"/>
                  <a:pt x="15426" y="1274"/>
                  <a:pt x="15527" y="1543"/>
                </a:cubicBezTo>
                <a:cubicBezTo>
                  <a:pt x="15604" y="1748"/>
                  <a:pt x="15955" y="1756"/>
                  <a:pt x="16117" y="1556"/>
                </a:cubicBezTo>
                <a:cubicBezTo>
                  <a:pt x="16297" y="1335"/>
                  <a:pt x="16147" y="1049"/>
                  <a:pt x="15849" y="1049"/>
                </a:cubicBezTo>
                <a:close/>
                <a:moveTo>
                  <a:pt x="620" y="3017"/>
                </a:moveTo>
                <a:cubicBezTo>
                  <a:pt x="347" y="3017"/>
                  <a:pt x="291" y="3066"/>
                  <a:pt x="291" y="3277"/>
                </a:cubicBezTo>
                <a:cubicBezTo>
                  <a:pt x="291" y="3418"/>
                  <a:pt x="323" y="3564"/>
                  <a:pt x="365" y="3606"/>
                </a:cubicBezTo>
                <a:cubicBezTo>
                  <a:pt x="544" y="3790"/>
                  <a:pt x="882" y="3613"/>
                  <a:pt x="915" y="3319"/>
                </a:cubicBezTo>
                <a:cubicBezTo>
                  <a:pt x="945" y="3048"/>
                  <a:pt x="914" y="3017"/>
                  <a:pt x="620" y="3017"/>
                </a:cubicBezTo>
                <a:close/>
                <a:moveTo>
                  <a:pt x="3766" y="3017"/>
                </a:moveTo>
                <a:cubicBezTo>
                  <a:pt x="3460" y="3017"/>
                  <a:pt x="3353" y="3162"/>
                  <a:pt x="3444" y="3456"/>
                </a:cubicBezTo>
                <a:cubicBezTo>
                  <a:pt x="3486" y="3592"/>
                  <a:pt x="3607" y="3675"/>
                  <a:pt x="3766" y="3675"/>
                </a:cubicBezTo>
                <a:cubicBezTo>
                  <a:pt x="3925" y="3675"/>
                  <a:pt x="4046" y="3592"/>
                  <a:pt x="4088" y="3456"/>
                </a:cubicBezTo>
                <a:cubicBezTo>
                  <a:pt x="4179" y="3162"/>
                  <a:pt x="4072" y="3017"/>
                  <a:pt x="3766" y="3017"/>
                </a:cubicBezTo>
                <a:close/>
                <a:moveTo>
                  <a:pt x="20988" y="3017"/>
                </a:moveTo>
                <a:cubicBezTo>
                  <a:pt x="20709" y="3017"/>
                  <a:pt x="20564" y="3241"/>
                  <a:pt x="20666" y="3510"/>
                </a:cubicBezTo>
                <a:cubicBezTo>
                  <a:pt x="20750" y="3735"/>
                  <a:pt x="21132" y="3717"/>
                  <a:pt x="21250" y="3483"/>
                </a:cubicBezTo>
                <a:cubicBezTo>
                  <a:pt x="21390" y="3203"/>
                  <a:pt x="21286" y="3017"/>
                  <a:pt x="20988" y="3017"/>
                </a:cubicBezTo>
                <a:close/>
                <a:moveTo>
                  <a:pt x="17714" y="3037"/>
                </a:moveTo>
                <a:cubicBezTo>
                  <a:pt x="17467" y="3069"/>
                  <a:pt x="17365" y="3316"/>
                  <a:pt x="17539" y="3531"/>
                </a:cubicBezTo>
                <a:cubicBezTo>
                  <a:pt x="17745" y="3784"/>
                  <a:pt x="18110" y="3664"/>
                  <a:pt x="18110" y="3346"/>
                </a:cubicBezTo>
                <a:cubicBezTo>
                  <a:pt x="18110" y="3132"/>
                  <a:pt x="18047" y="3063"/>
                  <a:pt x="17828" y="3037"/>
                </a:cubicBezTo>
                <a:cubicBezTo>
                  <a:pt x="17787" y="3033"/>
                  <a:pt x="17749" y="3033"/>
                  <a:pt x="17714" y="3037"/>
                </a:cubicBezTo>
                <a:close/>
                <a:moveTo>
                  <a:pt x="19894" y="5273"/>
                </a:moveTo>
                <a:cubicBezTo>
                  <a:pt x="19689" y="5292"/>
                  <a:pt x="19533" y="5497"/>
                  <a:pt x="19606" y="5732"/>
                </a:cubicBezTo>
                <a:cubicBezTo>
                  <a:pt x="19738" y="6158"/>
                  <a:pt x="20304" y="5991"/>
                  <a:pt x="20304" y="5526"/>
                </a:cubicBezTo>
                <a:cubicBezTo>
                  <a:pt x="20304" y="5473"/>
                  <a:pt x="20219" y="5381"/>
                  <a:pt x="20109" y="5321"/>
                </a:cubicBezTo>
                <a:cubicBezTo>
                  <a:pt x="20037" y="5281"/>
                  <a:pt x="19963" y="5266"/>
                  <a:pt x="19894" y="5273"/>
                </a:cubicBezTo>
                <a:close/>
                <a:moveTo>
                  <a:pt x="4947" y="5314"/>
                </a:moveTo>
                <a:cubicBezTo>
                  <a:pt x="4651" y="5314"/>
                  <a:pt x="4505" y="5532"/>
                  <a:pt x="4611" y="5814"/>
                </a:cubicBezTo>
                <a:cubicBezTo>
                  <a:pt x="4722" y="6110"/>
                  <a:pt x="5156" y="5962"/>
                  <a:pt x="5195" y="5616"/>
                </a:cubicBezTo>
                <a:cubicBezTo>
                  <a:pt x="5224" y="5356"/>
                  <a:pt x="5187" y="5314"/>
                  <a:pt x="4947" y="5314"/>
                </a:cubicBezTo>
                <a:close/>
                <a:moveTo>
                  <a:pt x="16721" y="5314"/>
                </a:moveTo>
                <a:cubicBezTo>
                  <a:pt x="16425" y="5314"/>
                  <a:pt x="16280" y="5532"/>
                  <a:pt x="16386" y="5814"/>
                </a:cubicBezTo>
                <a:cubicBezTo>
                  <a:pt x="16496" y="6110"/>
                  <a:pt x="16930" y="5962"/>
                  <a:pt x="16969" y="5616"/>
                </a:cubicBezTo>
                <a:cubicBezTo>
                  <a:pt x="16998" y="5356"/>
                  <a:pt x="16961" y="5314"/>
                  <a:pt x="16721" y="5314"/>
                </a:cubicBezTo>
                <a:close/>
                <a:moveTo>
                  <a:pt x="1552" y="5334"/>
                </a:moveTo>
                <a:cubicBezTo>
                  <a:pt x="1306" y="5366"/>
                  <a:pt x="1203" y="5613"/>
                  <a:pt x="1378" y="5828"/>
                </a:cubicBezTo>
                <a:cubicBezTo>
                  <a:pt x="1583" y="6081"/>
                  <a:pt x="1948" y="5961"/>
                  <a:pt x="1948" y="5643"/>
                </a:cubicBezTo>
                <a:cubicBezTo>
                  <a:pt x="1948" y="5429"/>
                  <a:pt x="1885" y="5360"/>
                  <a:pt x="1666" y="5334"/>
                </a:cubicBezTo>
                <a:cubicBezTo>
                  <a:pt x="1626" y="5330"/>
                  <a:pt x="1587" y="5330"/>
                  <a:pt x="1552" y="5334"/>
                </a:cubicBezTo>
                <a:close/>
                <a:moveTo>
                  <a:pt x="9610" y="6205"/>
                </a:moveTo>
                <a:cubicBezTo>
                  <a:pt x="9511" y="6203"/>
                  <a:pt x="9411" y="6207"/>
                  <a:pt x="9301" y="6212"/>
                </a:cubicBezTo>
                <a:cubicBezTo>
                  <a:pt x="8652" y="6241"/>
                  <a:pt x="8581" y="6263"/>
                  <a:pt x="8549" y="6486"/>
                </a:cubicBezTo>
                <a:cubicBezTo>
                  <a:pt x="8517" y="6720"/>
                  <a:pt x="8554" y="6733"/>
                  <a:pt x="9227" y="6733"/>
                </a:cubicBezTo>
                <a:cubicBezTo>
                  <a:pt x="10032" y="6733"/>
                  <a:pt x="10505" y="6929"/>
                  <a:pt x="10602" y="7302"/>
                </a:cubicBezTo>
                <a:cubicBezTo>
                  <a:pt x="10639" y="7440"/>
                  <a:pt x="10669" y="9305"/>
                  <a:pt x="10670" y="11444"/>
                </a:cubicBezTo>
                <a:lnTo>
                  <a:pt x="10670" y="15332"/>
                </a:lnTo>
                <a:lnTo>
                  <a:pt x="10421" y="15572"/>
                </a:lnTo>
                <a:cubicBezTo>
                  <a:pt x="10110" y="15871"/>
                  <a:pt x="10032" y="15787"/>
                  <a:pt x="10032" y="15181"/>
                </a:cubicBezTo>
                <a:cubicBezTo>
                  <a:pt x="10032" y="14140"/>
                  <a:pt x="9539" y="13734"/>
                  <a:pt x="8288" y="13734"/>
                </a:cubicBezTo>
                <a:cubicBezTo>
                  <a:pt x="7021" y="13734"/>
                  <a:pt x="6278" y="14104"/>
                  <a:pt x="5826" y="14968"/>
                </a:cubicBezTo>
                <a:cubicBezTo>
                  <a:pt x="5600" y="15399"/>
                  <a:pt x="5591" y="15553"/>
                  <a:pt x="5591" y="17608"/>
                </a:cubicBezTo>
                <a:cubicBezTo>
                  <a:pt x="5591" y="19438"/>
                  <a:pt x="5617" y="19848"/>
                  <a:pt x="5765" y="20125"/>
                </a:cubicBezTo>
                <a:cubicBezTo>
                  <a:pt x="6001" y="20563"/>
                  <a:pt x="6421" y="20987"/>
                  <a:pt x="6845" y="21208"/>
                </a:cubicBezTo>
                <a:cubicBezTo>
                  <a:pt x="7089" y="21335"/>
                  <a:pt x="7400" y="21376"/>
                  <a:pt x="7899" y="21352"/>
                </a:cubicBezTo>
                <a:cubicBezTo>
                  <a:pt x="8825" y="21308"/>
                  <a:pt x="9357" y="20971"/>
                  <a:pt x="9750" y="20166"/>
                </a:cubicBezTo>
                <a:cubicBezTo>
                  <a:pt x="10009" y="19637"/>
                  <a:pt x="10032" y="19478"/>
                  <a:pt x="10032" y="18212"/>
                </a:cubicBezTo>
                <a:lnTo>
                  <a:pt x="10032" y="16833"/>
                </a:lnTo>
                <a:lnTo>
                  <a:pt x="10488" y="16374"/>
                </a:lnTo>
                <a:lnTo>
                  <a:pt x="10951" y="15915"/>
                </a:lnTo>
                <a:lnTo>
                  <a:pt x="11454" y="16436"/>
                </a:lnTo>
                <a:lnTo>
                  <a:pt x="11958" y="16964"/>
                </a:lnTo>
                <a:lnTo>
                  <a:pt x="11958" y="18301"/>
                </a:lnTo>
                <a:cubicBezTo>
                  <a:pt x="11958" y="19262"/>
                  <a:pt x="12006" y="19752"/>
                  <a:pt x="12125" y="20042"/>
                </a:cubicBezTo>
                <a:cubicBezTo>
                  <a:pt x="12476" y="20900"/>
                  <a:pt x="13200" y="21380"/>
                  <a:pt x="14151" y="21380"/>
                </a:cubicBezTo>
                <a:cubicBezTo>
                  <a:pt x="15058" y="21380"/>
                  <a:pt x="15740" y="20957"/>
                  <a:pt x="16151" y="20138"/>
                </a:cubicBezTo>
                <a:cubicBezTo>
                  <a:pt x="16339" y="19763"/>
                  <a:pt x="16363" y="19495"/>
                  <a:pt x="16365" y="17622"/>
                </a:cubicBezTo>
                <a:cubicBezTo>
                  <a:pt x="16368" y="15306"/>
                  <a:pt x="16311" y="15022"/>
                  <a:pt x="15721" y="14420"/>
                </a:cubicBezTo>
                <a:cubicBezTo>
                  <a:pt x="15197" y="13884"/>
                  <a:pt x="14592" y="13702"/>
                  <a:pt x="13507" y="13748"/>
                </a:cubicBezTo>
                <a:cubicBezTo>
                  <a:pt x="12616" y="13785"/>
                  <a:pt x="12567" y="13802"/>
                  <a:pt x="12266" y="14146"/>
                </a:cubicBezTo>
                <a:cubicBezTo>
                  <a:pt x="11997" y="14453"/>
                  <a:pt x="11958" y="14585"/>
                  <a:pt x="11958" y="15133"/>
                </a:cubicBezTo>
                <a:cubicBezTo>
                  <a:pt x="11958" y="15483"/>
                  <a:pt x="11924" y="15805"/>
                  <a:pt x="11884" y="15846"/>
                </a:cubicBezTo>
                <a:cubicBezTo>
                  <a:pt x="11844" y="15887"/>
                  <a:pt x="11674" y="15789"/>
                  <a:pt x="11508" y="15627"/>
                </a:cubicBezTo>
                <a:lnTo>
                  <a:pt x="11206" y="15332"/>
                </a:lnTo>
                <a:lnTo>
                  <a:pt x="11206" y="11279"/>
                </a:lnTo>
                <a:cubicBezTo>
                  <a:pt x="11206" y="7409"/>
                  <a:pt x="11198" y="7209"/>
                  <a:pt x="10992" y="6864"/>
                </a:cubicBezTo>
                <a:cubicBezTo>
                  <a:pt x="10733" y="6431"/>
                  <a:pt x="10302" y="6224"/>
                  <a:pt x="9610" y="6205"/>
                </a:cubicBezTo>
                <a:close/>
                <a:moveTo>
                  <a:pt x="3276" y="7522"/>
                </a:moveTo>
                <a:cubicBezTo>
                  <a:pt x="3046" y="7543"/>
                  <a:pt x="2937" y="7735"/>
                  <a:pt x="3035" y="7995"/>
                </a:cubicBezTo>
                <a:cubicBezTo>
                  <a:pt x="3075" y="8103"/>
                  <a:pt x="3199" y="8153"/>
                  <a:pt x="3377" y="8132"/>
                </a:cubicBezTo>
                <a:cubicBezTo>
                  <a:pt x="3596" y="8106"/>
                  <a:pt x="3659" y="8044"/>
                  <a:pt x="3659" y="7830"/>
                </a:cubicBezTo>
                <a:cubicBezTo>
                  <a:pt x="3659" y="7617"/>
                  <a:pt x="3596" y="7548"/>
                  <a:pt x="3377" y="7522"/>
                </a:cubicBezTo>
                <a:cubicBezTo>
                  <a:pt x="3339" y="7517"/>
                  <a:pt x="3309" y="7519"/>
                  <a:pt x="3276" y="7522"/>
                </a:cubicBezTo>
                <a:close/>
                <a:moveTo>
                  <a:pt x="18157" y="7522"/>
                </a:moveTo>
                <a:cubicBezTo>
                  <a:pt x="17927" y="7543"/>
                  <a:pt x="17817" y="7735"/>
                  <a:pt x="17915" y="7995"/>
                </a:cubicBezTo>
                <a:cubicBezTo>
                  <a:pt x="17956" y="8103"/>
                  <a:pt x="18080" y="8153"/>
                  <a:pt x="18257" y="8132"/>
                </a:cubicBezTo>
                <a:cubicBezTo>
                  <a:pt x="18477" y="8106"/>
                  <a:pt x="18539" y="8044"/>
                  <a:pt x="18539" y="7830"/>
                </a:cubicBezTo>
                <a:cubicBezTo>
                  <a:pt x="18539" y="7617"/>
                  <a:pt x="18477" y="7548"/>
                  <a:pt x="18257" y="7522"/>
                </a:cubicBezTo>
                <a:cubicBezTo>
                  <a:pt x="18220" y="7517"/>
                  <a:pt x="18190" y="7519"/>
                  <a:pt x="18157" y="7522"/>
                </a:cubicBezTo>
                <a:close/>
                <a:moveTo>
                  <a:pt x="277" y="7961"/>
                </a:moveTo>
                <a:cubicBezTo>
                  <a:pt x="47" y="7982"/>
                  <a:pt x="-62" y="8173"/>
                  <a:pt x="36" y="8434"/>
                </a:cubicBezTo>
                <a:cubicBezTo>
                  <a:pt x="76" y="8541"/>
                  <a:pt x="207" y="8592"/>
                  <a:pt x="385" y="8571"/>
                </a:cubicBezTo>
                <a:cubicBezTo>
                  <a:pt x="604" y="8545"/>
                  <a:pt x="666" y="8483"/>
                  <a:pt x="666" y="8269"/>
                </a:cubicBezTo>
                <a:cubicBezTo>
                  <a:pt x="666" y="8056"/>
                  <a:pt x="604" y="7987"/>
                  <a:pt x="385" y="7961"/>
                </a:cubicBezTo>
                <a:cubicBezTo>
                  <a:pt x="347" y="7956"/>
                  <a:pt x="310" y="7958"/>
                  <a:pt x="277" y="7961"/>
                </a:cubicBezTo>
                <a:close/>
                <a:moveTo>
                  <a:pt x="21149" y="7961"/>
                </a:moveTo>
                <a:cubicBezTo>
                  <a:pt x="20919" y="7982"/>
                  <a:pt x="20816" y="8173"/>
                  <a:pt x="20914" y="8434"/>
                </a:cubicBezTo>
                <a:cubicBezTo>
                  <a:pt x="20955" y="8541"/>
                  <a:pt x="21078" y="8592"/>
                  <a:pt x="21256" y="8571"/>
                </a:cubicBezTo>
                <a:cubicBezTo>
                  <a:pt x="21476" y="8545"/>
                  <a:pt x="21538" y="8483"/>
                  <a:pt x="21538" y="8269"/>
                </a:cubicBezTo>
                <a:cubicBezTo>
                  <a:pt x="21538" y="8056"/>
                  <a:pt x="21476" y="7987"/>
                  <a:pt x="21256" y="7961"/>
                </a:cubicBezTo>
                <a:cubicBezTo>
                  <a:pt x="21219" y="7956"/>
                  <a:pt x="21182" y="7958"/>
                  <a:pt x="21149" y="7961"/>
                </a:cubicBezTo>
                <a:close/>
                <a:moveTo>
                  <a:pt x="5356" y="8626"/>
                </a:moveTo>
                <a:cubicBezTo>
                  <a:pt x="5297" y="8622"/>
                  <a:pt x="5233" y="8632"/>
                  <a:pt x="5161" y="8660"/>
                </a:cubicBezTo>
                <a:cubicBezTo>
                  <a:pt x="4997" y="8724"/>
                  <a:pt x="4938" y="9151"/>
                  <a:pt x="5074" y="9291"/>
                </a:cubicBezTo>
                <a:cubicBezTo>
                  <a:pt x="5249" y="9469"/>
                  <a:pt x="5586" y="9298"/>
                  <a:pt x="5618" y="9017"/>
                </a:cubicBezTo>
                <a:cubicBezTo>
                  <a:pt x="5644" y="8788"/>
                  <a:pt x="5534" y="8638"/>
                  <a:pt x="5356" y="8626"/>
                </a:cubicBezTo>
                <a:close/>
                <a:moveTo>
                  <a:pt x="16278" y="8626"/>
                </a:moveTo>
                <a:cubicBezTo>
                  <a:pt x="16219" y="8622"/>
                  <a:pt x="16148" y="8632"/>
                  <a:pt x="16077" y="8660"/>
                </a:cubicBezTo>
                <a:cubicBezTo>
                  <a:pt x="15913" y="8724"/>
                  <a:pt x="15860" y="9151"/>
                  <a:pt x="15996" y="9291"/>
                </a:cubicBezTo>
                <a:cubicBezTo>
                  <a:pt x="16171" y="9469"/>
                  <a:pt x="16508" y="9298"/>
                  <a:pt x="16540" y="9017"/>
                </a:cubicBezTo>
                <a:cubicBezTo>
                  <a:pt x="16566" y="8788"/>
                  <a:pt x="16456" y="8638"/>
                  <a:pt x="16278" y="8626"/>
                </a:cubicBezTo>
                <a:close/>
                <a:moveTo>
                  <a:pt x="2485" y="10059"/>
                </a:moveTo>
                <a:cubicBezTo>
                  <a:pt x="2456" y="10060"/>
                  <a:pt x="2426" y="10061"/>
                  <a:pt x="2397" y="10073"/>
                </a:cubicBezTo>
                <a:cubicBezTo>
                  <a:pt x="2165" y="10164"/>
                  <a:pt x="2080" y="10450"/>
                  <a:pt x="2230" y="10635"/>
                </a:cubicBezTo>
                <a:cubicBezTo>
                  <a:pt x="2411" y="10858"/>
                  <a:pt x="2795" y="10771"/>
                  <a:pt x="2833" y="10498"/>
                </a:cubicBezTo>
                <a:cubicBezTo>
                  <a:pt x="2867" y="10258"/>
                  <a:pt x="2685" y="10048"/>
                  <a:pt x="2485" y="10059"/>
                </a:cubicBezTo>
                <a:close/>
                <a:moveTo>
                  <a:pt x="19036" y="10086"/>
                </a:moveTo>
                <a:cubicBezTo>
                  <a:pt x="18831" y="10106"/>
                  <a:pt x="18674" y="10303"/>
                  <a:pt x="18747" y="10539"/>
                </a:cubicBezTo>
                <a:cubicBezTo>
                  <a:pt x="18880" y="10965"/>
                  <a:pt x="19452" y="10805"/>
                  <a:pt x="19452" y="10340"/>
                </a:cubicBezTo>
                <a:cubicBezTo>
                  <a:pt x="19452" y="10287"/>
                  <a:pt x="19360" y="10194"/>
                  <a:pt x="19250" y="10134"/>
                </a:cubicBezTo>
                <a:cubicBezTo>
                  <a:pt x="19178" y="10095"/>
                  <a:pt x="19104" y="10080"/>
                  <a:pt x="19036" y="10086"/>
                </a:cubicBezTo>
                <a:close/>
                <a:moveTo>
                  <a:pt x="8328" y="14276"/>
                </a:moveTo>
                <a:cubicBezTo>
                  <a:pt x="8779" y="14275"/>
                  <a:pt x="9003" y="14335"/>
                  <a:pt x="9220" y="14509"/>
                </a:cubicBezTo>
                <a:lnTo>
                  <a:pt x="9509" y="14742"/>
                </a:lnTo>
                <a:lnTo>
                  <a:pt x="9475" y="17231"/>
                </a:lnTo>
                <a:cubicBezTo>
                  <a:pt x="9438" y="20001"/>
                  <a:pt x="9426" y="20043"/>
                  <a:pt x="8637" y="20591"/>
                </a:cubicBezTo>
                <a:cubicBezTo>
                  <a:pt x="7924" y="21086"/>
                  <a:pt x="6864" y="20825"/>
                  <a:pt x="6389" y="20042"/>
                </a:cubicBezTo>
                <a:cubicBezTo>
                  <a:pt x="6188" y="19711"/>
                  <a:pt x="6174" y="19532"/>
                  <a:pt x="6201" y="17478"/>
                </a:cubicBezTo>
                <a:lnTo>
                  <a:pt x="6228" y="15270"/>
                </a:lnTo>
                <a:lnTo>
                  <a:pt x="6597" y="14886"/>
                </a:lnTo>
                <a:cubicBezTo>
                  <a:pt x="7021" y="14440"/>
                  <a:pt x="7474" y="14277"/>
                  <a:pt x="8328" y="14276"/>
                </a:cubicBezTo>
                <a:close/>
                <a:moveTo>
                  <a:pt x="13762" y="14338"/>
                </a:moveTo>
                <a:cubicBezTo>
                  <a:pt x="14836" y="14340"/>
                  <a:pt x="15107" y="14463"/>
                  <a:pt x="15567" y="15154"/>
                </a:cubicBezTo>
                <a:cubicBezTo>
                  <a:pt x="15795" y="15496"/>
                  <a:pt x="15809" y="15615"/>
                  <a:pt x="15809" y="17526"/>
                </a:cubicBezTo>
                <a:cubicBezTo>
                  <a:pt x="15809" y="19764"/>
                  <a:pt x="15737" y="20094"/>
                  <a:pt x="15138" y="20529"/>
                </a:cubicBezTo>
                <a:cubicBezTo>
                  <a:pt x="14784" y="20787"/>
                  <a:pt x="13873" y="20901"/>
                  <a:pt x="13507" y="20735"/>
                </a:cubicBezTo>
                <a:cubicBezTo>
                  <a:pt x="13203" y="20597"/>
                  <a:pt x="12742" y="20068"/>
                  <a:pt x="12608" y="19706"/>
                </a:cubicBezTo>
                <a:cubicBezTo>
                  <a:pt x="12541" y="19524"/>
                  <a:pt x="12494" y="18455"/>
                  <a:pt x="12494" y="17080"/>
                </a:cubicBezTo>
                <a:cubicBezTo>
                  <a:pt x="12494" y="15244"/>
                  <a:pt x="12521" y="14711"/>
                  <a:pt x="12642" y="14543"/>
                </a:cubicBezTo>
                <a:cubicBezTo>
                  <a:pt x="12774" y="14360"/>
                  <a:pt x="12927" y="14335"/>
                  <a:pt x="13762" y="14338"/>
                </a:cubicBezTo>
                <a:close/>
              </a:path>
            </a:pathLst>
          </a:custGeom>
          <a:ln w="12700">
            <a:miter lim="400000"/>
          </a:ln>
        </p:spPr>
      </p:pic>
      <p:pic>
        <p:nvPicPr>
          <p:cNvPr id="18" name="Image" descr="Image"/>
          <p:cNvPicPr>
            <a:picLocks noChangeAspect="1"/>
          </p:cNvPicPr>
          <p:nvPr/>
        </p:nvPicPr>
        <p:blipFill>
          <a:blip r:embed="rId16" cstate="print"/>
          <a:srcRect l="2331" t="3752" r="2284" b="3765"/>
          <a:stretch>
            <a:fillRect/>
          </a:stretch>
        </p:blipFill>
        <p:spPr>
          <a:xfrm>
            <a:off x="19896856" y="7794104"/>
            <a:ext cx="1273819" cy="1233282"/>
          </a:xfrm>
          <a:custGeom>
            <a:avLst/>
            <a:gdLst/>
            <a:ahLst/>
            <a:cxnLst>
              <a:cxn ang="0">
                <a:pos x="wd2" y="hd2"/>
              </a:cxn>
              <a:cxn ang="5400000">
                <a:pos x="wd2" y="hd2"/>
              </a:cxn>
              <a:cxn ang="10800000">
                <a:pos x="wd2" y="hd2"/>
              </a:cxn>
              <a:cxn ang="16200000">
                <a:pos x="wd2" y="hd2"/>
              </a:cxn>
            </a:cxnLst>
            <a:rect l="0" t="0" r="r" b="b"/>
            <a:pathLst>
              <a:path w="21333" h="21557" extrusionOk="0">
                <a:moveTo>
                  <a:pt x="8782" y="0"/>
                </a:moveTo>
                <a:cubicBezTo>
                  <a:pt x="8623" y="1"/>
                  <a:pt x="8464" y="3"/>
                  <a:pt x="8303" y="14"/>
                </a:cubicBezTo>
                <a:cubicBezTo>
                  <a:pt x="4725" y="240"/>
                  <a:pt x="1691" y="2541"/>
                  <a:pt x="514" y="5924"/>
                </a:cubicBezTo>
                <a:cubicBezTo>
                  <a:pt x="81" y="7168"/>
                  <a:pt x="-47" y="8102"/>
                  <a:pt x="15" y="9566"/>
                </a:cubicBezTo>
                <a:cubicBezTo>
                  <a:pt x="115" y="11906"/>
                  <a:pt x="935" y="13820"/>
                  <a:pt x="2548" y="15491"/>
                </a:cubicBezTo>
                <a:cubicBezTo>
                  <a:pt x="3804" y="16792"/>
                  <a:pt x="5230" y="17607"/>
                  <a:pt x="6914" y="17981"/>
                </a:cubicBezTo>
                <a:cubicBezTo>
                  <a:pt x="7841" y="18187"/>
                  <a:pt x="9415" y="18201"/>
                  <a:pt x="10370" y="18009"/>
                </a:cubicBezTo>
                <a:cubicBezTo>
                  <a:pt x="14388" y="17202"/>
                  <a:pt x="17242" y="13801"/>
                  <a:pt x="17502" y="9525"/>
                </a:cubicBezTo>
                <a:cubicBezTo>
                  <a:pt x="17816" y="4374"/>
                  <a:pt x="13723" y="-26"/>
                  <a:pt x="8782" y="0"/>
                </a:cubicBezTo>
                <a:close/>
                <a:moveTo>
                  <a:pt x="8622" y="2019"/>
                </a:moveTo>
                <a:cubicBezTo>
                  <a:pt x="9683" y="2004"/>
                  <a:pt x="10768" y="2252"/>
                  <a:pt x="11793" y="2775"/>
                </a:cubicBezTo>
                <a:cubicBezTo>
                  <a:pt x="12508" y="3139"/>
                  <a:pt x="12829" y="3391"/>
                  <a:pt x="13587" y="4190"/>
                </a:cubicBezTo>
                <a:cubicBezTo>
                  <a:pt x="14955" y="5630"/>
                  <a:pt x="15450" y="6788"/>
                  <a:pt x="15548" y="8748"/>
                </a:cubicBezTo>
                <a:cubicBezTo>
                  <a:pt x="15615" y="10084"/>
                  <a:pt x="15454" y="10974"/>
                  <a:pt x="14923" y="12112"/>
                </a:cubicBezTo>
                <a:cubicBezTo>
                  <a:pt x="14042" y="14002"/>
                  <a:pt x="12295" y="15486"/>
                  <a:pt x="10404" y="15955"/>
                </a:cubicBezTo>
                <a:cubicBezTo>
                  <a:pt x="7999" y="16553"/>
                  <a:pt x="5700" y="15868"/>
                  <a:pt x="3930" y="14034"/>
                </a:cubicBezTo>
                <a:cubicBezTo>
                  <a:pt x="3237" y="13316"/>
                  <a:pt x="3014" y="12997"/>
                  <a:pt x="2627" y="12161"/>
                </a:cubicBezTo>
                <a:cubicBezTo>
                  <a:pt x="2043" y="10899"/>
                  <a:pt x="1904" y="10151"/>
                  <a:pt x="1969" y="8671"/>
                </a:cubicBezTo>
                <a:cubicBezTo>
                  <a:pt x="2048" y="6888"/>
                  <a:pt x="2609" y="5533"/>
                  <a:pt x="3837" y="4204"/>
                </a:cubicBezTo>
                <a:cubicBezTo>
                  <a:pt x="5143" y="2790"/>
                  <a:pt x="6855" y="2042"/>
                  <a:pt x="8622" y="2019"/>
                </a:cubicBezTo>
                <a:close/>
                <a:moveTo>
                  <a:pt x="7479" y="3281"/>
                </a:moveTo>
                <a:lnTo>
                  <a:pt x="7147" y="3350"/>
                </a:lnTo>
                <a:cubicBezTo>
                  <a:pt x="6964" y="3392"/>
                  <a:pt x="6599" y="3539"/>
                  <a:pt x="6336" y="3677"/>
                </a:cubicBezTo>
                <a:cubicBezTo>
                  <a:pt x="5950" y="3879"/>
                  <a:pt x="5825" y="4022"/>
                  <a:pt x="5685" y="4405"/>
                </a:cubicBezTo>
                <a:cubicBezTo>
                  <a:pt x="5486" y="4948"/>
                  <a:pt x="5537" y="5246"/>
                  <a:pt x="5864" y="5411"/>
                </a:cubicBezTo>
                <a:cubicBezTo>
                  <a:pt x="6320" y="5640"/>
                  <a:pt x="6681" y="5503"/>
                  <a:pt x="6841" y="5036"/>
                </a:cubicBezTo>
                <a:cubicBezTo>
                  <a:pt x="6897" y="4873"/>
                  <a:pt x="7067" y="4411"/>
                  <a:pt x="7213" y="4010"/>
                </a:cubicBezTo>
                <a:lnTo>
                  <a:pt x="7479" y="3281"/>
                </a:lnTo>
                <a:close/>
                <a:moveTo>
                  <a:pt x="11122" y="3642"/>
                </a:moveTo>
                <a:lnTo>
                  <a:pt x="10005" y="4079"/>
                </a:lnTo>
                <a:cubicBezTo>
                  <a:pt x="8667" y="4609"/>
                  <a:pt x="8464" y="4918"/>
                  <a:pt x="9001" y="5570"/>
                </a:cubicBezTo>
                <a:cubicBezTo>
                  <a:pt x="9086" y="5673"/>
                  <a:pt x="9211" y="5758"/>
                  <a:pt x="9280" y="5758"/>
                </a:cubicBezTo>
                <a:cubicBezTo>
                  <a:pt x="9350" y="5758"/>
                  <a:pt x="10022" y="5512"/>
                  <a:pt x="10776" y="5217"/>
                </a:cubicBezTo>
                <a:cubicBezTo>
                  <a:pt x="11530" y="4921"/>
                  <a:pt x="12213" y="4656"/>
                  <a:pt x="12291" y="4627"/>
                </a:cubicBezTo>
                <a:cubicBezTo>
                  <a:pt x="12499" y="4549"/>
                  <a:pt x="12210" y="4250"/>
                  <a:pt x="11607" y="3912"/>
                </a:cubicBezTo>
                <a:lnTo>
                  <a:pt x="11122" y="3642"/>
                </a:lnTo>
                <a:close/>
                <a:moveTo>
                  <a:pt x="3910" y="5806"/>
                </a:moveTo>
                <a:lnTo>
                  <a:pt x="3591" y="6500"/>
                </a:lnTo>
                <a:cubicBezTo>
                  <a:pt x="3357" y="7015"/>
                  <a:pt x="3311" y="7208"/>
                  <a:pt x="3405" y="7270"/>
                </a:cubicBezTo>
                <a:cubicBezTo>
                  <a:pt x="3617" y="7410"/>
                  <a:pt x="3846" y="7370"/>
                  <a:pt x="4129" y="7138"/>
                </a:cubicBezTo>
                <a:cubicBezTo>
                  <a:pt x="4468" y="6860"/>
                  <a:pt x="4481" y="6497"/>
                  <a:pt x="4156" y="6105"/>
                </a:cubicBezTo>
                <a:lnTo>
                  <a:pt x="3910" y="5806"/>
                </a:lnTo>
                <a:close/>
                <a:moveTo>
                  <a:pt x="7719" y="6285"/>
                </a:moveTo>
                <a:cubicBezTo>
                  <a:pt x="7368" y="6285"/>
                  <a:pt x="7074" y="6651"/>
                  <a:pt x="7074" y="7076"/>
                </a:cubicBezTo>
                <a:cubicBezTo>
                  <a:pt x="7074" y="7413"/>
                  <a:pt x="7159" y="7504"/>
                  <a:pt x="8430" y="8512"/>
                </a:cubicBezTo>
                <a:cubicBezTo>
                  <a:pt x="9207" y="9128"/>
                  <a:pt x="9890" y="9598"/>
                  <a:pt x="10025" y="9601"/>
                </a:cubicBezTo>
                <a:cubicBezTo>
                  <a:pt x="10495" y="9612"/>
                  <a:pt x="10934" y="8854"/>
                  <a:pt x="10683" y="8470"/>
                </a:cubicBezTo>
                <a:cubicBezTo>
                  <a:pt x="10482" y="8163"/>
                  <a:pt x="7934" y="6285"/>
                  <a:pt x="7719" y="6285"/>
                </a:cubicBezTo>
                <a:close/>
                <a:moveTo>
                  <a:pt x="12969" y="6549"/>
                </a:moveTo>
                <a:cubicBezTo>
                  <a:pt x="12666" y="6575"/>
                  <a:pt x="12487" y="6954"/>
                  <a:pt x="12039" y="8144"/>
                </a:cubicBezTo>
                <a:cubicBezTo>
                  <a:pt x="11437" y="9741"/>
                  <a:pt x="11397" y="9965"/>
                  <a:pt x="11660" y="10267"/>
                </a:cubicBezTo>
                <a:cubicBezTo>
                  <a:pt x="11782" y="10407"/>
                  <a:pt x="11937" y="10463"/>
                  <a:pt x="12192" y="10440"/>
                </a:cubicBezTo>
                <a:lnTo>
                  <a:pt x="12557" y="10406"/>
                </a:lnTo>
                <a:lnTo>
                  <a:pt x="13162" y="8838"/>
                </a:lnTo>
                <a:cubicBezTo>
                  <a:pt x="13830" y="7096"/>
                  <a:pt x="13852" y="6815"/>
                  <a:pt x="13328" y="6625"/>
                </a:cubicBezTo>
                <a:cubicBezTo>
                  <a:pt x="13185" y="6573"/>
                  <a:pt x="13070" y="6540"/>
                  <a:pt x="12969" y="6549"/>
                </a:cubicBezTo>
                <a:close/>
                <a:moveTo>
                  <a:pt x="5286" y="7041"/>
                </a:moveTo>
                <a:cubicBezTo>
                  <a:pt x="4946" y="7041"/>
                  <a:pt x="4919" y="7070"/>
                  <a:pt x="4156" y="8484"/>
                </a:cubicBezTo>
                <a:cubicBezTo>
                  <a:pt x="3245" y="10172"/>
                  <a:pt x="3215" y="10340"/>
                  <a:pt x="3737" y="10648"/>
                </a:cubicBezTo>
                <a:cubicBezTo>
                  <a:pt x="4022" y="10817"/>
                  <a:pt x="4258" y="10812"/>
                  <a:pt x="4442" y="10621"/>
                </a:cubicBezTo>
                <a:cubicBezTo>
                  <a:pt x="4641" y="10413"/>
                  <a:pt x="6044" y="7757"/>
                  <a:pt x="6044" y="7589"/>
                </a:cubicBezTo>
                <a:cubicBezTo>
                  <a:pt x="6044" y="7334"/>
                  <a:pt x="5634" y="7041"/>
                  <a:pt x="5286" y="7041"/>
                </a:cubicBezTo>
                <a:close/>
                <a:moveTo>
                  <a:pt x="8616" y="10461"/>
                </a:moveTo>
                <a:cubicBezTo>
                  <a:pt x="8158" y="10461"/>
                  <a:pt x="7665" y="11105"/>
                  <a:pt x="7858" y="11453"/>
                </a:cubicBezTo>
                <a:cubicBezTo>
                  <a:pt x="7955" y="11627"/>
                  <a:pt x="9751" y="13306"/>
                  <a:pt x="10144" y="13590"/>
                </a:cubicBezTo>
                <a:cubicBezTo>
                  <a:pt x="10436" y="13800"/>
                  <a:pt x="10735" y="13744"/>
                  <a:pt x="10995" y="13430"/>
                </a:cubicBezTo>
                <a:cubicBezTo>
                  <a:pt x="11237" y="13139"/>
                  <a:pt x="11219" y="12875"/>
                  <a:pt x="10942" y="12556"/>
                </a:cubicBezTo>
                <a:cubicBezTo>
                  <a:pt x="10568" y="12127"/>
                  <a:pt x="8718" y="10461"/>
                  <a:pt x="8616" y="10461"/>
                </a:cubicBezTo>
                <a:close/>
                <a:moveTo>
                  <a:pt x="6177" y="10746"/>
                </a:moveTo>
                <a:cubicBezTo>
                  <a:pt x="5972" y="10759"/>
                  <a:pt x="5764" y="10815"/>
                  <a:pt x="5671" y="10912"/>
                </a:cubicBezTo>
                <a:cubicBezTo>
                  <a:pt x="5518" y="11072"/>
                  <a:pt x="5525" y="11217"/>
                  <a:pt x="5751" y="12771"/>
                </a:cubicBezTo>
                <a:cubicBezTo>
                  <a:pt x="5886" y="13698"/>
                  <a:pt x="6055" y="14518"/>
                  <a:pt x="6130" y="14596"/>
                </a:cubicBezTo>
                <a:cubicBezTo>
                  <a:pt x="6330" y="14804"/>
                  <a:pt x="6907" y="14771"/>
                  <a:pt x="7107" y="14540"/>
                </a:cubicBezTo>
                <a:cubicBezTo>
                  <a:pt x="7267" y="14356"/>
                  <a:pt x="7258" y="14236"/>
                  <a:pt x="7021" y="12653"/>
                </a:cubicBezTo>
                <a:cubicBezTo>
                  <a:pt x="6881" y="11723"/>
                  <a:pt x="6720" y="10910"/>
                  <a:pt x="6662" y="10850"/>
                </a:cubicBezTo>
                <a:cubicBezTo>
                  <a:pt x="6580" y="10764"/>
                  <a:pt x="6381" y="10733"/>
                  <a:pt x="6177" y="10746"/>
                </a:cubicBezTo>
                <a:close/>
                <a:moveTo>
                  <a:pt x="13016" y="11030"/>
                </a:moveTo>
                <a:cubicBezTo>
                  <a:pt x="12943" y="11040"/>
                  <a:pt x="12864" y="11061"/>
                  <a:pt x="12783" y="11092"/>
                </a:cubicBezTo>
                <a:cubicBezTo>
                  <a:pt x="12571" y="11177"/>
                  <a:pt x="12506" y="11324"/>
                  <a:pt x="12358" y="12029"/>
                </a:cubicBezTo>
                <a:cubicBezTo>
                  <a:pt x="12261" y="12489"/>
                  <a:pt x="12120" y="13140"/>
                  <a:pt x="12045" y="13479"/>
                </a:cubicBezTo>
                <a:lnTo>
                  <a:pt x="11912" y="14096"/>
                </a:lnTo>
                <a:lnTo>
                  <a:pt x="12198" y="13881"/>
                </a:lnTo>
                <a:cubicBezTo>
                  <a:pt x="12728" y="13488"/>
                  <a:pt x="13531" y="12484"/>
                  <a:pt x="13654" y="12057"/>
                </a:cubicBezTo>
                <a:cubicBezTo>
                  <a:pt x="13839" y="11413"/>
                  <a:pt x="13527" y="10962"/>
                  <a:pt x="13016" y="11030"/>
                </a:cubicBezTo>
                <a:close/>
                <a:moveTo>
                  <a:pt x="17216" y="14415"/>
                </a:moveTo>
                <a:cubicBezTo>
                  <a:pt x="17181" y="14415"/>
                  <a:pt x="17026" y="14604"/>
                  <a:pt x="16877" y="14839"/>
                </a:cubicBezTo>
                <a:cubicBezTo>
                  <a:pt x="16500" y="15433"/>
                  <a:pt x="15365" y="16675"/>
                  <a:pt x="14864" y="17038"/>
                </a:cubicBezTo>
                <a:lnTo>
                  <a:pt x="14445" y="17343"/>
                </a:lnTo>
                <a:lnTo>
                  <a:pt x="16219" y="19195"/>
                </a:lnTo>
                <a:cubicBezTo>
                  <a:pt x="17414" y="20443"/>
                  <a:pt x="18167" y="21141"/>
                  <a:pt x="18512" y="21325"/>
                </a:cubicBezTo>
                <a:cubicBezTo>
                  <a:pt x="18840" y="21499"/>
                  <a:pt x="19190" y="21574"/>
                  <a:pt x="19536" y="21554"/>
                </a:cubicBezTo>
                <a:cubicBezTo>
                  <a:pt x="19882" y="21534"/>
                  <a:pt x="20220" y="21418"/>
                  <a:pt x="20526" y="21207"/>
                </a:cubicBezTo>
                <a:cubicBezTo>
                  <a:pt x="21242" y="20714"/>
                  <a:pt x="21553" y="19472"/>
                  <a:pt x="21164" y="18661"/>
                </a:cubicBezTo>
                <a:cubicBezTo>
                  <a:pt x="21012" y="18343"/>
                  <a:pt x="17360" y="14415"/>
                  <a:pt x="17216" y="14415"/>
                </a:cubicBezTo>
                <a:close/>
              </a:path>
            </a:pathLst>
          </a:custGeom>
          <a:ln w="12700">
            <a:miter lim="400000"/>
          </a:ln>
        </p:spPr>
      </p:pic>
      <p:pic>
        <p:nvPicPr>
          <p:cNvPr id="19" name="Image" descr="Image"/>
          <p:cNvPicPr>
            <a:picLocks noChangeAspect="1"/>
          </p:cNvPicPr>
          <p:nvPr/>
        </p:nvPicPr>
        <p:blipFill>
          <a:blip r:embed="rId17" cstate="print"/>
          <a:stretch>
            <a:fillRect/>
          </a:stretch>
        </p:blipFill>
        <p:spPr>
          <a:xfrm>
            <a:off x="20184888" y="9450288"/>
            <a:ext cx="1273892" cy="1581382"/>
          </a:xfrm>
          <a:prstGeom prst="rect">
            <a:avLst/>
          </a:prstGeom>
          <a:ln w="12700">
            <a:miter lim="400000"/>
          </a:ln>
        </p:spPr>
      </p:pic>
      <p:pic>
        <p:nvPicPr>
          <p:cNvPr id="20" name="Image" descr="Image">
            <a:hlinkClick r:id="rId18"/>
          </p:cNvPr>
          <p:cNvPicPr>
            <a:picLocks noChangeAspect="1"/>
          </p:cNvPicPr>
          <p:nvPr/>
        </p:nvPicPr>
        <p:blipFill>
          <a:blip r:embed="rId19" cstate="print"/>
          <a:stretch>
            <a:fillRect/>
          </a:stretch>
        </p:blipFill>
        <p:spPr>
          <a:xfrm>
            <a:off x="21409024" y="4985792"/>
            <a:ext cx="2651144" cy="184079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It has become a priority to guarantee the quality of both ambience breathing air and network water supplies, especially in the healthcare sector, thus to reduce the risk of cross contamination in healthcare facilities which are highly attended."/>
          <p:cNvSpPr txBox="1"/>
          <p:nvPr/>
        </p:nvSpPr>
        <p:spPr>
          <a:xfrm>
            <a:off x="6935416" y="9511844"/>
            <a:ext cx="12984119" cy="1826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cs-CZ" sz="2800" dirty="0"/>
              <a:t>Garantovat kvalitu nejen ovzduší uvnitř budov se stalo </a:t>
            </a:r>
            <a:r>
              <a:rPr lang="it-IT" sz="2800" dirty="0"/>
              <a:t>priori</a:t>
            </a:r>
            <a:r>
              <a:rPr lang="cs-CZ" sz="2800" dirty="0"/>
              <a:t>tou, ale i v oblasti vodních rozvodů je třeba snížit riziko infekcí. Ve frekventovaných místech s fluktuací osob je nezbytné více dbát na hygienickou bezpečnost a pokud možno zamezit šíření nebezpečných virů a nemocí.</a:t>
            </a:r>
            <a:r>
              <a:rPr lang="it-IT" sz="2800" dirty="0"/>
              <a:t>.</a:t>
            </a:r>
            <a:endParaRPr sz="2800" dirty="0"/>
          </a:p>
        </p:txBody>
      </p:sp>
      <p:sp>
        <p:nvSpPr>
          <p:cNvPr id="419" name="Rectangle"/>
          <p:cNvSpPr/>
          <p:nvPr/>
        </p:nvSpPr>
        <p:spPr>
          <a:xfrm>
            <a:off x="133720" y="120650"/>
            <a:ext cx="4876801" cy="13474700"/>
          </a:xfrm>
          <a:prstGeom prst="rect">
            <a:avLst/>
          </a:prstGeom>
          <a:solidFill>
            <a:srgbClr val="FFFFFF"/>
          </a:solidFill>
          <a:ln w="12700">
            <a:miter lim="400000"/>
          </a:ln>
          <a:effectLst>
            <a:outerShdw blurRad="495300" dist="342900" dir="5400000" rotWithShape="0">
              <a:srgbClr val="000000">
                <a:alpha val="28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21" name="IMG_5708.jpg" descr="IMG_5708.jpg"/>
          <p:cNvPicPr>
            <a:picLocks noChangeAspect="1"/>
          </p:cNvPicPr>
          <p:nvPr/>
        </p:nvPicPr>
        <p:blipFill>
          <a:blip r:embed="rId2" cstate="print"/>
          <a:srcRect l="37654" t="39151" r="23996" b="32555"/>
          <a:stretch>
            <a:fillRect/>
          </a:stretch>
        </p:blipFill>
        <p:spPr>
          <a:xfrm>
            <a:off x="209100" y="197289"/>
            <a:ext cx="4726023" cy="2615100"/>
          </a:xfrm>
          <a:prstGeom prst="rect">
            <a:avLst/>
          </a:prstGeom>
          <a:ln w="12700">
            <a:miter lim="400000"/>
          </a:ln>
        </p:spPr>
      </p:pic>
      <p:pic>
        <p:nvPicPr>
          <p:cNvPr id="424" name="Image" descr="Image"/>
          <p:cNvPicPr>
            <a:picLocks noChangeAspect="1"/>
          </p:cNvPicPr>
          <p:nvPr/>
        </p:nvPicPr>
        <p:blipFill>
          <a:blip r:embed="rId3" cstate="print"/>
          <a:srcRect l="35906" t="50731" r="35906" b="20975"/>
          <a:stretch>
            <a:fillRect/>
          </a:stretch>
        </p:blipFill>
        <p:spPr>
          <a:xfrm>
            <a:off x="238672" y="5633864"/>
            <a:ext cx="4726023" cy="2609158"/>
          </a:xfrm>
          <a:prstGeom prst="rect">
            <a:avLst/>
          </a:prstGeom>
          <a:ln w="12700">
            <a:miter lim="400000"/>
          </a:ln>
        </p:spPr>
      </p:pic>
      <p:grpSp>
        <p:nvGrpSpPr>
          <p:cNvPr id="2" name="Group"/>
          <p:cNvGrpSpPr/>
          <p:nvPr/>
        </p:nvGrpSpPr>
        <p:grpSpPr>
          <a:xfrm>
            <a:off x="19752840" y="4265712"/>
            <a:ext cx="3973556" cy="1640812"/>
            <a:chOff x="-114299" y="0"/>
            <a:chExt cx="3973554" cy="1640810"/>
          </a:xfrm>
        </p:grpSpPr>
        <p:pic>
          <p:nvPicPr>
            <p:cNvPr id="425" name="Image" descr="Image">
              <a:hlinkClick r:id="rId4"/>
            </p:cNvPr>
            <p:cNvPicPr>
              <a:picLocks noChangeAspect="1"/>
            </p:cNvPicPr>
            <p:nvPr/>
          </p:nvPicPr>
          <p:blipFill>
            <a:blip r:embed="rId5" cstate="print"/>
            <a:stretch>
              <a:fillRect/>
            </a:stretch>
          </p:blipFill>
          <p:spPr>
            <a:xfrm>
              <a:off x="79127" y="0"/>
              <a:ext cx="3780128" cy="1035335"/>
            </a:xfrm>
            <a:prstGeom prst="rect">
              <a:avLst/>
            </a:prstGeom>
            <a:ln w="12700" cap="flat">
              <a:noFill/>
              <a:miter lim="400000"/>
            </a:ln>
            <a:effectLst/>
          </p:spPr>
        </p:pic>
        <p:sp>
          <p:nvSpPr>
            <p:cNvPr id="426" name="superbugs"/>
            <p:cNvSpPr txBox="1"/>
            <p:nvPr/>
          </p:nvSpPr>
          <p:spPr>
            <a:xfrm>
              <a:off x="-114300" y="940220"/>
              <a:ext cx="2228140" cy="700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228600" marR="228600" defTabSz="821531">
                <a:defRPr sz="2300" b="0">
                  <a:solidFill>
                    <a:schemeClr val="accent1">
                      <a:hueOff val="114395"/>
                      <a:lumOff val="-24975"/>
                    </a:schemeClr>
                  </a:solidFill>
                  <a:latin typeface="Avenir Book"/>
                  <a:ea typeface="Avenir Book"/>
                  <a:cs typeface="Avenir Book"/>
                  <a:sym typeface="Avenir Book"/>
                </a:defRPr>
              </a:lvl1pPr>
            </a:lstStyle>
            <a:p>
              <a:r>
                <a:t>superbugs</a:t>
              </a:r>
            </a:p>
          </p:txBody>
        </p:sp>
      </p:grpSp>
      <p:grpSp>
        <p:nvGrpSpPr>
          <p:cNvPr id="3" name="Group">
            <a:hlinkClick r:id="" action="ppaction://noaction"/>
          </p:cNvPr>
          <p:cNvGrpSpPr/>
          <p:nvPr/>
        </p:nvGrpSpPr>
        <p:grpSpPr>
          <a:xfrm>
            <a:off x="19950743" y="9206510"/>
            <a:ext cx="4053409" cy="1447127"/>
            <a:chOff x="0" y="0"/>
            <a:chExt cx="4053408" cy="1447126"/>
          </a:xfrm>
        </p:grpSpPr>
        <p:pic>
          <p:nvPicPr>
            <p:cNvPr id="428" name="Image" descr="Image"/>
            <p:cNvPicPr>
              <a:picLocks noChangeAspect="1"/>
            </p:cNvPicPr>
            <p:nvPr/>
          </p:nvPicPr>
          <p:blipFill>
            <a:blip r:embed="rId6" cstate="print"/>
            <a:stretch>
              <a:fillRect/>
            </a:stretch>
          </p:blipFill>
          <p:spPr>
            <a:xfrm>
              <a:off x="266168" y="0"/>
              <a:ext cx="3787241" cy="1037283"/>
            </a:xfrm>
            <a:prstGeom prst="rect">
              <a:avLst/>
            </a:prstGeom>
            <a:ln w="12700" cap="flat">
              <a:noFill/>
              <a:miter lim="400000"/>
            </a:ln>
            <a:effectLst/>
          </p:spPr>
        </p:pic>
        <p:sp>
          <p:nvSpPr>
            <p:cNvPr id="429" name="legionella"/>
            <p:cNvSpPr txBox="1"/>
            <p:nvPr/>
          </p:nvSpPr>
          <p:spPr>
            <a:xfrm>
              <a:off x="0" y="939266"/>
              <a:ext cx="2297902" cy="5078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228600" marR="228600" defTabSz="821531">
                <a:defRPr sz="2300" b="0">
                  <a:solidFill>
                    <a:schemeClr val="accent1">
                      <a:hueOff val="114395"/>
                      <a:lumOff val="-24975"/>
                    </a:schemeClr>
                  </a:solidFill>
                  <a:latin typeface="Avenir Book"/>
                  <a:ea typeface="Avenir Book"/>
                  <a:cs typeface="Avenir Book"/>
                  <a:sym typeface="Avenir Book"/>
                </a:defRPr>
              </a:lvl1pPr>
            </a:lstStyle>
            <a:p>
              <a:r>
                <a:t>legionella</a:t>
              </a:r>
            </a:p>
          </p:txBody>
        </p:sp>
      </p:grpSp>
      <p:pic>
        <p:nvPicPr>
          <p:cNvPr id="431" name="Image" descr="Image"/>
          <p:cNvPicPr>
            <a:picLocks noChangeAspect="1"/>
          </p:cNvPicPr>
          <p:nvPr/>
        </p:nvPicPr>
        <p:blipFill>
          <a:blip r:embed="rId7" cstate="print"/>
          <a:srcRect l="4264" t="5676" r="3436" b="3672"/>
          <a:stretch>
            <a:fillRect/>
          </a:stretch>
        </p:blipFill>
        <p:spPr>
          <a:xfrm>
            <a:off x="22057096" y="2393504"/>
            <a:ext cx="1274108" cy="1250157"/>
          </a:xfrm>
          <a:custGeom>
            <a:avLst/>
            <a:gdLst/>
            <a:ahLst/>
            <a:cxnLst>
              <a:cxn ang="0">
                <a:pos x="wd2" y="hd2"/>
              </a:cxn>
              <a:cxn ang="5400000">
                <a:pos x="wd2" y="hd2"/>
              </a:cxn>
              <a:cxn ang="10800000">
                <a:pos x="wd2" y="hd2"/>
              </a:cxn>
              <a:cxn ang="16200000">
                <a:pos x="wd2" y="hd2"/>
              </a:cxn>
            </a:cxnLst>
            <a:rect l="0" t="0" r="r" b="b"/>
            <a:pathLst>
              <a:path w="21538" h="21599" extrusionOk="0">
                <a:moveTo>
                  <a:pt x="10945" y="0"/>
                </a:moveTo>
                <a:cubicBezTo>
                  <a:pt x="10388" y="1"/>
                  <a:pt x="9829" y="91"/>
                  <a:pt x="9448" y="267"/>
                </a:cubicBezTo>
                <a:cubicBezTo>
                  <a:pt x="7954" y="959"/>
                  <a:pt x="7155" y="2344"/>
                  <a:pt x="7355" y="3901"/>
                </a:cubicBezTo>
                <a:cubicBezTo>
                  <a:pt x="7424" y="4436"/>
                  <a:pt x="7389" y="4611"/>
                  <a:pt x="6966" y="5732"/>
                </a:cubicBezTo>
                <a:cubicBezTo>
                  <a:pt x="6709" y="6414"/>
                  <a:pt x="6497" y="7041"/>
                  <a:pt x="6497" y="7124"/>
                </a:cubicBezTo>
                <a:cubicBezTo>
                  <a:pt x="6497" y="7207"/>
                  <a:pt x="6630" y="7309"/>
                  <a:pt x="6792" y="7344"/>
                </a:cubicBezTo>
                <a:cubicBezTo>
                  <a:pt x="7361" y="7466"/>
                  <a:pt x="7406" y="7533"/>
                  <a:pt x="7463" y="8406"/>
                </a:cubicBezTo>
                <a:cubicBezTo>
                  <a:pt x="7524" y="9362"/>
                  <a:pt x="7750" y="9710"/>
                  <a:pt x="8409" y="9874"/>
                </a:cubicBezTo>
                <a:cubicBezTo>
                  <a:pt x="8792" y="9969"/>
                  <a:pt x="8802" y="9980"/>
                  <a:pt x="8771" y="10457"/>
                </a:cubicBezTo>
                <a:cubicBezTo>
                  <a:pt x="8754" y="10723"/>
                  <a:pt x="8681" y="10998"/>
                  <a:pt x="8610" y="11067"/>
                </a:cubicBezTo>
                <a:cubicBezTo>
                  <a:pt x="8539" y="11136"/>
                  <a:pt x="7336" y="11568"/>
                  <a:pt x="5940" y="12027"/>
                </a:cubicBezTo>
                <a:cubicBezTo>
                  <a:pt x="3156" y="12941"/>
                  <a:pt x="2915" y="13079"/>
                  <a:pt x="2424" y="14056"/>
                </a:cubicBezTo>
                <a:cubicBezTo>
                  <a:pt x="2162" y="14579"/>
                  <a:pt x="2189" y="14245"/>
                  <a:pt x="1948" y="19823"/>
                </a:cubicBezTo>
                <a:cubicBezTo>
                  <a:pt x="1911" y="20680"/>
                  <a:pt x="1912" y="21430"/>
                  <a:pt x="1948" y="21489"/>
                </a:cubicBezTo>
                <a:cubicBezTo>
                  <a:pt x="1984" y="21549"/>
                  <a:pt x="2102" y="21599"/>
                  <a:pt x="2210" y="21599"/>
                </a:cubicBezTo>
                <a:cubicBezTo>
                  <a:pt x="2453" y="21599"/>
                  <a:pt x="2506" y="21047"/>
                  <a:pt x="2599" y="17553"/>
                </a:cubicBezTo>
                <a:cubicBezTo>
                  <a:pt x="2634" y="16201"/>
                  <a:pt x="2710" y="14909"/>
                  <a:pt x="2766" y="14680"/>
                </a:cubicBezTo>
                <a:cubicBezTo>
                  <a:pt x="2823" y="14452"/>
                  <a:pt x="3039" y="14068"/>
                  <a:pt x="3249" y="13830"/>
                </a:cubicBezTo>
                <a:cubicBezTo>
                  <a:pt x="3612" y="13420"/>
                  <a:pt x="3780" y="13349"/>
                  <a:pt x="6443" y="12466"/>
                </a:cubicBezTo>
                <a:lnTo>
                  <a:pt x="9247" y="11540"/>
                </a:lnTo>
                <a:lnTo>
                  <a:pt x="9348" y="10697"/>
                </a:lnTo>
                <a:cubicBezTo>
                  <a:pt x="9436" y="9926"/>
                  <a:pt x="9465" y="9850"/>
                  <a:pt x="9710" y="9791"/>
                </a:cubicBezTo>
                <a:cubicBezTo>
                  <a:pt x="9883" y="9750"/>
                  <a:pt x="9978" y="9655"/>
                  <a:pt x="9978" y="9517"/>
                </a:cubicBezTo>
                <a:cubicBezTo>
                  <a:pt x="9978" y="9325"/>
                  <a:pt x="9895" y="9305"/>
                  <a:pt x="9147" y="9291"/>
                </a:cubicBezTo>
                <a:cubicBezTo>
                  <a:pt x="8679" y="9282"/>
                  <a:pt x="8247" y="9214"/>
                  <a:pt x="8160" y="9140"/>
                </a:cubicBezTo>
                <a:cubicBezTo>
                  <a:pt x="8051" y="9047"/>
                  <a:pt x="7994" y="8718"/>
                  <a:pt x="7973" y="8009"/>
                </a:cubicBezTo>
                <a:lnTo>
                  <a:pt x="7946" y="7008"/>
                </a:lnTo>
                <a:lnTo>
                  <a:pt x="7644" y="6973"/>
                </a:lnTo>
                <a:cubicBezTo>
                  <a:pt x="7478" y="6954"/>
                  <a:pt x="7318" y="6874"/>
                  <a:pt x="7288" y="6795"/>
                </a:cubicBezTo>
                <a:cubicBezTo>
                  <a:pt x="7259" y="6716"/>
                  <a:pt x="7400" y="6209"/>
                  <a:pt x="7604" y="5670"/>
                </a:cubicBezTo>
                <a:cubicBezTo>
                  <a:pt x="7949" y="4756"/>
                  <a:pt x="7971" y="4633"/>
                  <a:pt x="7919" y="3771"/>
                </a:cubicBezTo>
                <a:cubicBezTo>
                  <a:pt x="7868" y="2935"/>
                  <a:pt x="7887" y="2795"/>
                  <a:pt x="8134" y="2304"/>
                </a:cubicBezTo>
                <a:cubicBezTo>
                  <a:pt x="8457" y="1657"/>
                  <a:pt x="8945" y="1167"/>
                  <a:pt x="9603" y="823"/>
                </a:cubicBezTo>
                <a:cubicBezTo>
                  <a:pt x="10270" y="473"/>
                  <a:pt x="11577" y="462"/>
                  <a:pt x="12286" y="795"/>
                </a:cubicBezTo>
                <a:cubicBezTo>
                  <a:pt x="12913" y="1090"/>
                  <a:pt x="13526" y="1711"/>
                  <a:pt x="13816" y="2352"/>
                </a:cubicBezTo>
                <a:cubicBezTo>
                  <a:pt x="14012" y="2785"/>
                  <a:pt x="14044" y="3060"/>
                  <a:pt x="14044" y="4333"/>
                </a:cubicBezTo>
                <a:cubicBezTo>
                  <a:pt x="14044" y="5719"/>
                  <a:pt x="14029" y="5840"/>
                  <a:pt x="13762" y="6356"/>
                </a:cubicBezTo>
                <a:cubicBezTo>
                  <a:pt x="13606" y="6659"/>
                  <a:pt x="13442" y="7142"/>
                  <a:pt x="13400" y="7426"/>
                </a:cubicBezTo>
                <a:cubicBezTo>
                  <a:pt x="13307" y="8061"/>
                  <a:pt x="12820" y="8829"/>
                  <a:pt x="12327" y="9126"/>
                </a:cubicBezTo>
                <a:cubicBezTo>
                  <a:pt x="11880" y="9395"/>
                  <a:pt x="11866" y="9520"/>
                  <a:pt x="12253" y="9709"/>
                </a:cubicBezTo>
                <a:cubicBezTo>
                  <a:pt x="12523" y="9841"/>
                  <a:pt x="12551" y="9916"/>
                  <a:pt x="12615" y="10649"/>
                </a:cubicBezTo>
                <a:cubicBezTo>
                  <a:pt x="12654" y="11088"/>
                  <a:pt x="12718" y="11480"/>
                  <a:pt x="12756" y="11519"/>
                </a:cubicBezTo>
                <a:cubicBezTo>
                  <a:pt x="12794" y="11558"/>
                  <a:pt x="13984" y="11975"/>
                  <a:pt x="15399" y="12438"/>
                </a:cubicBezTo>
                <a:cubicBezTo>
                  <a:pt x="16815" y="12902"/>
                  <a:pt x="18155" y="13398"/>
                  <a:pt x="18378" y="13549"/>
                </a:cubicBezTo>
                <a:cubicBezTo>
                  <a:pt x="19165" y="14081"/>
                  <a:pt x="19214" y="14329"/>
                  <a:pt x="19297" y="18102"/>
                </a:cubicBezTo>
                <a:cubicBezTo>
                  <a:pt x="19338" y="19935"/>
                  <a:pt x="19392" y="21472"/>
                  <a:pt x="19418" y="21517"/>
                </a:cubicBezTo>
                <a:cubicBezTo>
                  <a:pt x="19443" y="21562"/>
                  <a:pt x="19563" y="21599"/>
                  <a:pt x="19686" y="21599"/>
                </a:cubicBezTo>
                <a:cubicBezTo>
                  <a:pt x="19910" y="21599"/>
                  <a:pt x="19911" y="21592"/>
                  <a:pt x="19854" y="18171"/>
                </a:cubicBezTo>
                <a:cubicBezTo>
                  <a:pt x="19800" y="14965"/>
                  <a:pt x="19783" y="14715"/>
                  <a:pt x="19566" y="14214"/>
                </a:cubicBezTo>
                <a:cubicBezTo>
                  <a:pt x="19290" y="13579"/>
                  <a:pt x="18892" y="13128"/>
                  <a:pt x="18378" y="12863"/>
                </a:cubicBezTo>
                <a:cubicBezTo>
                  <a:pt x="18172" y="12757"/>
                  <a:pt x="16967" y="12337"/>
                  <a:pt x="15701" y="11931"/>
                </a:cubicBezTo>
                <a:cubicBezTo>
                  <a:pt x="14435" y="11524"/>
                  <a:pt x="13356" y="11148"/>
                  <a:pt x="13299" y="11094"/>
                </a:cubicBezTo>
                <a:cubicBezTo>
                  <a:pt x="13243" y="11041"/>
                  <a:pt x="13164" y="10642"/>
                  <a:pt x="13125" y="10210"/>
                </a:cubicBezTo>
                <a:cubicBezTo>
                  <a:pt x="13057" y="9447"/>
                  <a:pt x="13067" y="9407"/>
                  <a:pt x="13413" y="8873"/>
                </a:cubicBezTo>
                <a:cubicBezTo>
                  <a:pt x="13610" y="8570"/>
                  <a:pt x="13838" y="8014"/>
                  <a:pt x="13923" y="7638"/>
                </a:cubicBezTo>
                <a:cubicBezTo>
                  <a:pt x="14009" y="7263"/>
                  <a:pt x="14188" y="6717"/>
                  <a:pt x="14326" y="6432"/>
                </a:cubicBezTo>
                <a:cubicBezTo>
                  <a:pt x="14555" y="5957"/>
                  <a:pt x="14581" y="5776"/>
                  <a:pt x="14581" y="4278"/>
                </a:cubicBezTo>
                <a:lnTo>
                  <a:pt x="14581" y="2640"/>
                </a:lnTo>
                <a:lnTo>
                  <a:pt x="14212" y="1947"/>
                </a:lnTo>
                <a:cubicBezTo>
                  <a:pt x="13807" y="1184"/>
                  <a:pt x="13231" y="639"/>
                  <a:pt x="12427" y="260"/>
                </a:cubicBezTo>
                <a:cubicBezTo>
                  <a:pt x="12055" y="85"/>
                  <a:pt x="11502" y="-1"/>
                  <a:pt x="10945" y="0"/>
                </a:cubicBezTo>
                <a:close/>
                <a:moveTo>
                  <a:pt x="2116" y="727"/>
                </a:moveTo>
                <a:cubicBezTo>
                  <a:pt x="1800" y="727"/>
                  <a:pt x="1636" y="1100"/>
                  <a:pt x="1854" y="1323"/>
                </a:cubicBezTo>
                <a:cubicBezTo>
                  <a:pt x="2049" y="1523"/>
                  <a:pt x="2204" y="1503"/>
                  <a:pt x="2357" y="1255"/>
                </a:cubicBezTo>
                <a:cubicBezTo>
                  <a:pt x="2504" y="1018"/>
                  <a:pt x="2371" y="727"/>
                  <a:pt x="2116" y="727"/>
                </a:cubicBezTo>
                <a:close/>
                <a:moveTo>
                  <a:pt x="19472" y="747"/>
                </a:moveTo>
                <a:cubicBezTo>
                  <a:pt x="19445" y="748"/>
                  <a:pt x="19422" y="752"/>
                  <a:pt x="19398" y="761"/>
                </a:cubicBezTo>
                <a:cubicBezTo>
                  <a:pt x="19133" y="865"/>
                  <a:pt x="19069" y="1176"/>
                  <a:pt x="19284" y="1337"/>
                </a:cubicBezTo>
                <a:cubicBezTo>
                  <a:pt x="19504" y="1501"/>
                  <a:pt x="19874" y="1364"/>
                  <a:pt x="19874" y="1117"/>
                </a:cubicBezTo>
                <a:cubicBezTo>
                  <a:pt x="19874" y="930"/>
                  <a:pt x="19655" y="741"/>
                  <a:pt x="19472" y="747"/>
                </a:cubicBezTo>
                <a:close/>
                <a:moveTo>
                  <a:pt x="5759" y="1049"/>
                </a:moveTo>
                <a:cubicBezTo>
                  <a:pt x="5486" y="1049"/>
                  <a:pt x="5430" y="1098"/>
                  <a:pt x="5430" y="1309"/>
                </a:cubicBezTo>
                <a:cubicBezTo>
                  <a:pt x="5430" y="1450"/>
                  <a:pt x="5462" y="1596"/>
                  <a:pt x="5504" y="1639"/>
                </a:cubicBezTo>
                <a:cubicBezTo>
                  <a:pt x="5683" y="1822"/>
                  <a:pt x="6014" y="1645"/>
                  <a:pt x="6047" y="1351"/>
                </a:cubicBezTo>
                <a:cubicBezTo>
                  <a:pt x="6077" y="1081"/>
                  <a:pt x="6054" y="1049"/>
                  <a:pt x="5759" y="1049"/>
                </a:cubicBezTo>
                <a:close/>
                <a:moveTo>
                  <a:pt x="15849" y="1049"/>
                </a:moveTo>
                <a:cubicBezTo>
                  <a:pt x="15572" y="1049"/>
                  <a:pt x="15426" y="1274"/>
                  <a:pt x="15527" y="1543"/>
                </a:cubicBezTo>
                <a:cubicBezTo>
                  <a:pt x="15604" y="1748"/>
                  <a:pt x="15955" y="1756"/>
                  <a:pt x="16117" y="1556"/>
                </a:cubicBezTo>
                <a:cubicBezTo>
                  <a:pt x="16297" y="1335"/>
                  <a:pt x="16147" y="1049"/>
                  <a:pt x="15849" y="1049"/>
                </a:cubicBezTo>
                <a:close/>
                <a:moveTo>
                  <a:pt x="620" y="3017"/>
                </a:moveTo>
                <a:cubicBezTo>
                  <a:pt x="347" y="3017"/>
                  <a:pt x="291" y="3066"/>
                  <a:pt x="291" y="3277"/>
                </a:cubicBezTo>
                <a:cubicBezTo>
                  <a:pt x="291" y="3418"/>
                  <a:pt x="323" y="3564"/>
                  <a:pt x="365" y="3606"/>
                </a:cubicBezTo>
                <a:cubicBezTo>
                  <a:pt x="544" y="3790"/>
                  <a:pt x="882" y="3613"/>
                  <a:pt x="915" y="3319"/>
                </a:cubicBezTo>
                <a:cubicBezTo>
                  <a:pt x="945" y="3048"/>
                  <a:pt x="914" y="3017"/>
                  <a:pt x="620" y="3017"/>
                </a:cubicBezTo>
                <a:close/>
                <a:moveTo>
                  <a:pt x="3766" y="3017"/>
                </a:moveTo>
                <a:cubicBezTo>
                  <a:pt x="3460" y="3017"/>
                  <a:pt x="3353" y="3162"/>
                  <a:pt x="3444" y="3456"/>
                </a:cubicBezTo>
                <a:cubicBezTo>
                  <a:pt x="3486" y="3592"/>
                  <a:pt x="3607" y="3675"/>
                  <a:pt x="3766" y="3675"/>
                </a:cubicBezTo>
                <a:cubicBezTo>
                  <a:pt x="3925" y="3675"/>
                  <a:pt x="4046" y="3592"/>
                  <a:pt x="4088" y="3456"/>
                </a:cubicBezTo>
                <a:cubicBezTo>
                  <a:pt x="4179" y="3162"/>
                  <a:pt x="4072" y="3017"/>
                  <a:pt x="3766" y="3017"/>
                </a:cubicBezTo>
                <a:close/>
                <a:moveTo>
                  <a:pt x="20988" y="3017"/>
                </a:moveTo>
                <a:cubicBezTo>
                  <a:pt x="20709" y="3017"/>
                  <a:pt x="20564" y="3241"/>
                  <a:pt x="20666" y="3510"/>
                </a:cubicBezTo>
                <a:cubicBezTo>
                  <a:pt x="20750" y="3735"/>
                  <a:pt x="21132" y="3717"/>
                  <a:pt x="21250" y="3483"/>
                </a:cubicBezTo>
                <a:cubicBezTo>
                  <a:pt x="21390" y="3203"/>
                  <a:pt x="21286" y="3017"/>
                  <a:pt x="20988" y="3017"/>
                </a:cubicBezTo>
                <a:close/>
                <a:moveTo>
                  <a:pt x="17714" y="3037"/>
                </a:moveTo>
                <a:cubicBezTo>
                  <a:pt x="17467" y="3069"/>
                  <a:pt x="17365" y="3316"/>
                  <a:pt x="17539" y="3531"/>
                </a:cubicBezTo>
                <a:cubicBezTo>
                  <a:pt x="17745" y="3784"/>
                  <a:pt x="18110" y="3664"/>
                  <a:pt x="18110" y="3346"/>
                </a:cubicBezTo>
                <a:cubicBezTo>
                  <a:pt x="18110" y="3132"/>
                  <a:pt x="18047" y="3063"/>
                  <a:pt x="17828" y="3037"/>
                </a:cubicBezTo>
                <a:cubicBezTo>
                  <a:pt x="17787" y="3033"/>
                  <a:pt x="17749" y="3033"/>
                  <a:pt x="17714" y="3037"/>
                </a:cubicBezTo>
                <a:close/>
                <a:moveTo>
                  <a:pt x="19894" y="5273"/>
                </a:moveTo>
                <a:cubicBezTo>
                  <a:pt x="19689" y="5292"/>
                  <a:pt x="19533" y="5497"/>
                  <a:pt x="19606" y="5732"/>
                </a:cubicBezTo>
                <a:cubicBezTo>
                  <a:pt x="19738" y="6158"/>
                  <a:pt x="20304" y="5991"/>
                  <a:pt x="20304" y="5526"/>
                </a:cubicBezTo>
                <a:cubicBezTo>
                  <a:pt x="20304" y="5473"/>
                  <a:pt x="20219" y="5381"/>
                  <a:pt x="20109" y="5321"/>
                </a:cubicBezTo>
                <a:cubicBezTo>
                  <a:pt x="20037" y="5281"/>
                  <a:pt x="19963" y="5266"/>
                  <a:pt x="19894" y="5273"/>
                </a:cubicBezTo>
                <a:close/>
                <a:moveTo>
                  <a:pt x="4947" y="5314"/>
                </a:moveTo>
                <a:cubicBezTo>
                  <a:pt x="4651" y="5314"/>
                  <a:pt x="4505" y="5532"/>
                  <a:pt x="4611" y="5814"/>
                </a:cubicBezTo>
                <a:cubicBezTo>
                  <a:pt x="4722" y="6110"/>
                  <a:pt x="5156" y="5962"/>
                  <a:pt x="5195" y="5616"/>
                </a:cubicBezTo>
                <a:cubicBezTo>
                  <a:pt x="5224" y="5356"/>
                  <a:pt x="5187" y="5314"/>
                  <a:pt x="4947" y="5314"/>
                </a:cubicBezTo>
                <a:close/>
                <a:moveTo>
                  <a:pt x="16721" y="5314"/>
                </a:moveTo>
                <a:cubicBezTo>
                  <a:pt x="16425" y="5314"/>
                  <a:pt x="16280" y="5532"/>
                  <a:pt x="16386" y="5814"/>
                </a:cubicBezTo>
                <a:cubicBezTo>
                  <a:pt x="16496" y="6110"/>
                  <a:pt x="16930" y="5962"/>
                  <a:pt x="16969" y="5616"/>
                </a:cubicBezTo>
                <a:cubicBezTo>
                  <a:pt x="16998" y="5356"/>
                  <a:pt x="16961" y="5314"/>
                  <a:pt x="16721" y="5314"/>
                </a:cubicBezTo>
                <a:close/>
                <a:moveTo>
                  <a:pt x="1552" y="5334"/>
                </a:moveTo>
                <a:cubicBezTo>
                  <a:pt x="1306" y="5366"/>
                  <a:pt x="1203" y="5613"/>
                  <a:pt x="1378" y="5828"/>
                </a:cubicBezTo>
                <a:cubicBezTo>
                  <a:pt x="1583" y="6081"/>
                  <a:pt x="1948" y="5961"/>
                  <a:pt x="1948" y="5643"/>
                </a:cubicBezTo>
                <a:cubicBezTo>
                  <a:pt x="1948" y="5429"/>
                  <a:pt x="1885" y="5360"/>
                  <a:pt x="1666" y="5334"/>
                </a:cubicBezTo>
                <a:cubicBezTo>
                  <a:pt x="1626" y="5330"/>
                  <a:pt x="1587" y="5330"/>
                  <a:pt x="1552" y="5334"/>
                </a:cubicBezTo>
                <a:close/>
                <a:moveTo>
                  <a:pt x="9610" y="6205"/>
                </a:moveTo>
                <a:cubicBezTo>
                  <a:pt x="9511" y="6203"/>
                  <a:pt x="9411" y="6207"/>
                  <a:pt x="9301" y="6212"/>
                </a:cubicBezTo>
                <a:cubicBezTo>
                  <a:pt x="8652" y="6241"/>
                  <a:pt x="8581" y="6263"/>
                  <a:pt x="8549" y="6486"/>
                </a:cubicBezTo>
                <a:cubicBezTo>
                  <a:pt x="8517" y="6720"/>
                  <a:pt x="8554" y="6733"/>
                  <a:pt x="9227" y="6733"/>
                </a:cubicBezTo>
                <a:cubicBezTo>
                  <a:pt x="10032" y="6733"/>
                  <a:pt x="10505" y="6929"/>
                  <a:pt x="10602" y="7302"/>
                </a:cubicBezTo>
                <a:cubicBezTo>
                  <a:pt x="10639" y="7440"/>
                  <a:pt x="10669" y="9305"/>
                  <a:pt x="10670" y="11444"/>
                </a:cubicBezTo>
                <a:lnTo>
                  <a:pt x="10670" y="15332"/>
                </a:lnTo>
                <a:lnTo>
                  <a:pt x="10421" y="15572"/>
                </a:lnTo>
                <a:cubicBezTo>
                  <a:pt x="10110" y="15871"/>
                  <a:pt x="10032" y="15787"/>
                  <a:pt x="10032" y="15181"/>
                </a:cubicBezTo>
                <a:cubicBezTo>
                  <a:pt x="10032" y="14140"/>
                  <a:pt x="9539" y="13734"/>
                  <a:pt x="8288" y="13734"/>
                </a:cubicBezTo>
                <a:cubicBezTo>
                  <a:pt x="7021" y="13734"/>
                  <a:pt x="6278" y="14104"/>
                  <a:pt x="5826" y="14968"/>
                </a:cubicBezTo>
                <a:cubicBezTo>
                  <a:pt x="5600" y="15399"/>
                  <a:pt x="5591" y="15553"/>
                  <a:pt x="5591" y="17608"/>
                </a:cubicBezTo>
                <a:cubicBezTo>
                  <a:pt x="5591" y="19438"/>
                  <a:pt x="5617" y="19848"/>
                  <a:pt x="5765" y="20125"/>
                </a:cubicBezTo>
                <a:cubicBezTo>
                  <a:pt x="6001" y="20563"/>
                  <a:pt x="6421" y="20987"/>
                  <a:pt x="6845" y="21208"/>
                </a:cubicBezTo>
                <a:cubicBezTo>
                  <a:pt x="7089" y="21335"/>
                  <a:pt x="7400" y="21376"/>
                  <a:pt x="7899" y="21352"/>
                </a:cubicBezTo>
                <a:cubicBezTo>
                  <a:pt x="8825" y="21308"/>
                  <a:pt x="9357" y="20971"/>
                  <a:pt x="9750" y="20166"/>
                </a:cubicBezTo>
                <a:cubicBezTo>
                  <a:pt x="10009" y="19637"/>
                  <a:pt x="10032" y="19478"/>
                  <a:pt x="10032" y="18212"/>
                </a:cubicBezTo>
                <a:lnTo>
                  <a:pt x="10032" y="16833"/>
                </a:lnTo>
                <a:lnTo>
                  <a:pt x="10488" y="16374"/>
                </a:lnTo>
                <a:lnTo>
                  <a:pt x="10951" y="15915"/>
                </a:lnTo>
                <a:lnTo>
                  <a:pt x="11454" y="16436"/>
                </a:lnTo>
                <a:lnTo>
                  <a:pt x="11958" y="16964"/>
                </a:lnTo>
                <a:lnTo>
                  <a:pt x="11958" y="18301"/>
                </a:lnTo>
                <a:cubicBezTo>
                  <a:pt x="11958" y="19262"/>
                  <a:pt x="12006" y="19752"/>
                  <a:pt x="12125" y="20042"/>
                </a:cubicBezTo>
                <a:cubicBezTo>
                  <a:pt x="12476" y="20900"/>
                  <a:pt x="13200" y="21380"/>
                  <a:pt x="14151" y="21380"/>
                </a:cubicBezTo>
                <a:cubicBezTo>
                  <a:pt x="15058" y="21380"/>
                  <a:pt x="15740" y="20957"/>
                  <a:pt x="16151" y="20138"/>
                </a:cubicBezTo>
                <a:cubicBezTo>
                  <a:pt x="16339" y="19763"/>
                  <a:pt x="16363" y="19495"/>
                  <a:pt x="16365" y="17622"/>
                </a:cubicBezTo>
                <a:cubicBezTo>
                  <a:pt x="16368" y="15306"/>
                  <a:pt x="16311" y="15022"/>
                  <a:pt x="15721" y="14420"/>
                </a:cubicBezTo>
                <a:cubicBezTo>
                  <a:pt x="15197" y="13884"/>
                  <a:pt x="14592" y="13702"/>
                  <a:pt x="13507" y="13748"/>
                </a:cubicBezTo>
                <a:cubicBezTo>
                  <a:pt x="12616" y="13785"/>
                  <a:pt x="12567" y="13802"/>
                  <a:pt x="12266" y="14146"/>
                </a:cubicBezTo>
                <a:cubicBezTo>
                  <a:pt x="11997" y="14453"/>
                  <a:pt x="11958" y="14585"/>
                  <a:pt x="11958" y="15133"/>
                </a:cubicBezTo>
                <a:cubicBezTo>
                  <a:pt x="11958" y="15483"/>
                  <a:pt x="11924" y="15805"/>
                  <a:pt x="11884" y="15846"/>
                </a:cubicBezTo>
                <a:cubicBezTo>
                  <a:pt x="11844" y="15887"/>
                  <a:pt x="11674" y="15789"/>
                  <a:pt x="11508" y="15627"/>
                </a:cubicBezTo>
                <a:lnTo>
                  <a:pt x="11206" y="15332"/>
                </a:lnTo>
                <a:lnTo>
                  <a:pt x="11206" y="11279"/>
                </a:lnTo>
                <a:cubicBezTo>
                  <a:pt x="11206" y="7409"/>
                  <a:pt x="11198" y="7209"/>
                  <a:pt x="10992" y="6864"/>
                </a:cubicBezTo>
                <a:cubicBezTo>
                  <a:pt x="10733" y="6431"/>
                  <a:pt x="10302" y="6224"/>
                  <a:pt x="9610" y="6205"/>
                </a:cubicBezTo>
                <a:close/>
                <a:moveTo>
                  <a:pt x="3276" y="7522"/>
                </a:moveTo>
                <a:cubicBezTo>
                  <a:pt x="3046" y="7543"/>
                  <a:pt x="2937" y="7735"/>
                  <a:pt x="3035" y="7995"/>
                </a:cubicBezTo>
                <a:cubicBezTo>
                  <a:pt x="3075" y="8103"/>
                  <a:pt x="3199" y="8153"/>
                  <a:pt x="3377" y="8132"/>
                </a:cubicBezTo>
                <a:cubicBezTo>
                  <a:pt x="3596" y="8106"/>
                  <a:pt x="3659" y="8044"/>
                  <a:pt x="3659" y="7830"/>
                </a:cubicBezTo>
                <a:cubicBezTo>
                  <a:pt x="3659" y="7617"/>
                  <a:pt x="3596" y="7548"/>
                  <a:pt x="3377" y="7522"/>
                </a:cubicBezTo>
                <a:cubicBezTo>
                  <a:pt x="3339" y="7517"/>
                  <a:pt x="3309" y="7519"/>
                  <a:pt x="3276" y="7522"/>
                </a:cubicBezTo>
                <a:close/>
                <a:moveTo>
                  <a:pt x="18157" y="7522"/>
                </a:moveTo>
                <a:cubicBezTo>
                  <a:pt x="17927" y="7543"/>
                  <a:pt x="17817" y="7735"/>
                  <a:pt x="17915" y="7995"/>
                </a:cubicBezTo>
                <a:cubicBezTo>
                  <a:pt x="17956" y="8103"/>
                  <a:pt x="18080" y="8153"/>
                  <a:pt x="18257" y="8132"/>
                </a:cubicBezTo>
                <a:cubicBezTo>
                  <a:pt x="18477" y="8106"/>
                  <a:pt x="18539" y="8044"/>
                  <a:pt x="18539" y="7830"/>
                </a:cubicBezTo>
                <a:cubicBezTo>
                  <a:pt x="18539" y="7617"/>
                  <a:pt x="18477" y="7548"/>
                  <a:pt x="18257" y="7522"/>
                </a:cubicBezTo>
                <a:cubicBezTo>
                  <a:pt x="18220" y="7517"/>
                  <a:pt x="18190" y="7519"/>
                  <a:pt x="18157" y="7522"/>
                </a:cubicBezTo>
                <a:close/>
                <a:moveTo>
                  <a:pt x="277" y="7961"/>
                </a:moveTo>
                <a:cubicBezTo>
                  <a:pt x="47" y="7982"/>
                  <a:pt x="-62" y="8173"/>
                  <a:pt x="36" y="8434"/>
                </a:cubicBezTo>
                <a:cubicBezTo>
                  <a:pt x="76" y="8541"/>
                  <a:pt x="207" y="8592"/>
                  <a:pt x="385" y="8571"/>
                </a:cubicBezTo>
                <a:cubicBezTo>
                  <a:pt x="604" y="8545"/>
                  <a:pt x="666" y="8483"/>
                  <a:pt x="666" y="8269"/>
                </a:cubicBezTo>
                <a:cubicBezTo>
                  <a:pt x="666" y="8056"/>
                  <a:pt x="604" y="7987"/>
                  <a:pt x="385" y="7961"/>
                </a:cubicBezTo>
                <a:cubicBezTo>
                  <a:pt x="347" y="7956"/>
                  <a:pt x="310" y="7958"/>
                  <a:pt x="277" y="7961"/>
                </a:cubicBezTo>
                <a:close/>
                <a:moveTo>
                  <a:pt x="21149" y="7961"/>
                </a:moveTo>
                <a:cubicBezTo>
                  <a:pt x="20919" y="7982"/>
                  <a:pt x="20816" y="8173"/>
                  <a:pt x="20914" y="8434"/>
                </a:cubicBezTo>
                <a:cubicBezTo>
                  <a:pt x="20955" y="8541"/>
                  <a:pt x="21078" y="8592"/>
                  <a:pt x="21256" y="8571"/>
                </a:cubicBezTo>
                <a:cubicBezTo>
                  <a:pt x="21476" y="8545"/>
                  <a:pt x="21538" y="8483"/>
                  <a:pt x="21538" y="8269"/>
                </a:cubicBezTo>
                <a:cubicBezTo>
                  <a:pt x="21538" y="8056"/>
                  <a:pt x="21476" y="7987"/>
                  <a:pt x="21256" y="7961"/>
                </a:cubicBezTo>
                <a:cubicBezTo>
                  <a:pt x="21219" y="7956"/>
                  <a:pt x="21182" y="7958"/>
                  <a:pt x="21149" y="7961"/>
                </a:cubicBezTo>
                <a:close/>
                <a:moveTo>
                  <a:pt x="5356" y="8626"/>
                </a:moveTo>
                <a:cubicBezTo>
                  <a:pt x="5297" y="8622"/>
                  <a:pt x="5233" y="8632"/>
                  <a:pt x="5161" y="8660"/>
                </a:cubicBezTo>
                <a:cubicBezTo>
                  <a:pt x="4997" y="8724"/>
                  <a:pt x="4938" y="9151"/>
                  <a:pt x="5074" y="9291"/>
                </a:cubicBezTo>
                <a:cubicBezTo>
                  <a:pt x="5249" y="9469"/>
                  <a:pt x="5586" y="9298"/>
                  <a:pt x="5618" y="9017"/>
                </a:cubicBezTo>
                <a:cubicBezTo>
                  <a:pt x="5644" y="8788"/>
                  <a:pt x="5534" y="8638"/>
                  <a:pt x="5356" y="8626"/>
                </a:cubicBezTo>
                <a:close/>
                <a:moveTo>
                  <a:pt x="16278" y="8626"/>
                </a:moveTo>
                <a:cubicBezTo>
                  <a:pt x="16219" y="8622"/>
                  <a:pt x="16148" y="8632"/>
                  <a:pt x="16077" y="8660"/>
                </a:cubicBezTo>
                <a:cubicBezTo>
                  <a:pt x="15913" y="8724"/>
                  <a:pt x="15860" y="9151"/>
                  <a:pt x="15996" y="9291"/>
                </a:cubicBezTo>
                <a:cubicBezTo>
                  <a:pt x="16171" y="9469"/>
                  <a:pt x="16508" y="9298"/>
                  <a:pt x="16540" y="9017"/>
                </a:cubicBezTo>
                <a:cubicBezTo>
                  <a:pt x="16566" y="8788"/>
                  <a:pt x="16456" y="8638"/>
                  <a:pt x="16278" y="8626"/>
                </a:cubicBezTo>
                <a:close/>
                <a:moveTo>
                  <a:pt x="2485" y="10059"/>
                </a:moveTo>
                <a:cubicBezTo>
                  <a:pt x="2456" y="10060"/>
                  <a:pt x="2426" y="10061"/>
                  <a:pt x="2397" y="10073"/>
                </a:cubicBezTo>
                <a:cubicBezTo>
                  <a:pt x="2165" y="10164"/>
                  <a:pt x="2080" y="10450"/>
                  <a:pt x="2230" y="10635"/>
                </a:cubicBezTo>
                <a:cubicBezTo>
                  <a:pt x="2411" y="10858"/>
                  <a:pt x="2795" y="10771"/>
                  <a:pt x="2833" y="10498"/>
                </a:cubicBezTo>
                <a:cubicBezTo>
                  <a:pt x="2867" y="10258"/>
                  <a:pt x="2685" y="10048"/>
                  <a:pt x="2485" y="10059"/>
                </a:cubicBezTo>
                <a:close/>
                <a:moveTo>
                  <a:pt x="19036" y="10086"/>
                </a:moveTo>
                <a:cubicBezTo>
                  <a:pt x="18831" y="10106"/>
                  <a:pt x="18674" y="10303"/>
                  <a:pt x="18747" y="10539"/>
                </a:cubicBezTo>
                <a:cubicBezTo>
                  <a:pt x="18880" y="10965"/>
                  <a:pt x="19452" y="10805"/>
                  <a:pt x="19452" y="10340"/>
                </a:cubicBezTo>
                <a:cubicBezTo>
                  <a:pt x="19452" y="10287"/>
                  <a:pt x="19360" y="10194"/>
                  <a:pt x="19250" y="10134"/>
                </a:cubicBezTo>
                <a:cubicBezTo>
                  <a:pt x="19178" y="10095"/>
                  <a:pt x="19104" y="10080"/>
                  <a:pt x="19036" y="10086"/>
                </a:cubicBezTo>
                <a:close/>
                <a:moveTo>
                  <a:pt x="8328" y="14276"/>
                </a:moveTo>
                <a:cubicBezTo>
                  <a:pt x="8779" y="14275"/>
                  <a:pt x="9003" y="14335"/>
                  <a:pt x="9220" y="14509"/>
                </a:cubicBezTo>
                <a:lnTo>
                  <a:pt x="9509" y="14742"/>
                </a:lnTo>
                <a:lnTo>
                  <a:pt x="9475" y="17231"/>
                </a:lnTo>
                <a:cubicBezTo>
                  <a:pt x="9438" y="20001"/>
                  <a:pt x="9426" y="20043"/>
                  <a:pt x="8637" y="20591"/>
                </a:cubicBezTo>
                <a:cubicBezTo>
                  <a:pt x="7924" y="21086"/>
                  <a:pt x="6864" y="20825"/>
                  <a:pt x="6389" y="20042"/>
                </a:cubicBezTo>
                <a:cubicBezTo>
                  <a:pt x="6188" y="19711"/>
                  <a:pt x="6174" y="19532"/>
                  <a:pt x="6201" y="17478"/>
                </a:cubicBezTo>
                <a:lnTo>
                  <a:pt x="6228" y="15270"/>
                </a:lnTo>
                <a:lnTo>
                  <a:pt x="6597" y="14886"/>
                </a:lnTo>
                <a:cubicBezTo>
                  <a:pt x="7021" y="14440"/>
                  <a:pt x="7474" y="14277"/>
                  <a:pt x="8328" y="14276"/>
                </a:cubicBezTo>
                <a:close/>
                <a:moveTo>
                  <a:pt x="13762" y="14338"/>
                </a:moveTo>
                <a:cubicBezTo>
                  <a:pt x="14836" y="14340"/>
                  <a:pt x="15107" y="14463"/>
                  <a:pt x="15567" y="15154"/>
                </a:cubicBezTo>
                <a:cubicBezTo>
                  <a:pt x="15795" y="15496"/>
                  <a:pt x="15809" y="15615"/>
                  <a:pt x="15809" y="17526"/>
                </a:cubicBezTo>
                <a:cubicBezTo>
                  <a:pt x="15809" y="19764"/>
                  <a:pt x="15737" y="20094"/>
                  <a:pt x="15138" y="20529"/>
                </a:cubicBezTo>
                <a:cubicBezTo>
                  <a:pt x="14784" y="20787"/>
                  <a:pt x="13873" y="20901"/>
                  <a:pt x="13507" y="20735"/>
                </a:cubicBezTo>
                <a:cubicBezTo>
                  <a:pt x="13203" y="20597"/>
                  <a:pt x="12742" y="20068"/>
                  <a:pt x="12608" y="19706"/>
                </a:cubicBezTo>
                <a:cubicBezTo>
                  <a:pt x="12541" y="19524"/>
                  <a:pt x="12494" y="18455"/>
                  <a:pt x="12494" y="17080"/>
                </a:cubicBezTo>
                <a:cubicBezTo>
                  <a:pt x="12494" y="15244"/>
                  <a:pt x="12521" y="14711"/>
                  <a:pt x="12642" y="14543"/>
                </a:cubicBezTo>
                <a:cubicBezTo>
                  <a:pt x="12774" y="14360"/>
                  <a:pt x="12927" y="14335"/>
                  <a:pt x="13762" y="14338"/>
                </a:cubicBezTo>
                <a:close/>
              </a:path>
            </a:pathLst>
          </a:custGeom>
          <a:ln w="12700">
            <a:miter lim="400000"/>
          </a:ln>
        </p:spPr>
      </p:pic>
      <p:pic>
        <p:nvPicPr>
          <p:cNvPr id="432" name="Image" descr="Image"/>
          <p:cNvPicPr>
            <a:picLocks noChangeAspect="1"/>
          </p:cNvPicPr>
          <p:nvPr/>
        </p:nvPicPr>
        <p:blipFill>
          <a:blip r:embed="rId8" cstate="print"/>
          <a:srcRect l="2331" t="3752" r="2284" b="3765"/>
          <a:stretch>
            <a:fillRect/>
          </a:stretch>
        </p:blipFill>
        <p:spPr>
          <a:xfrm>
            <a:off x="17952640" y="4049688"/>
            <a:ext cx="1273819" cy="1233282"/>
          </a:xfrm>
          <a:custGeom>
            <a:avLst/>
            <a:gdLst/>
            <a:ahLst/>
            <a:cxnLst>
              <a:cxn ang="0">
                <a:pos x="wd2" y="hd2"/>
              </a:cxn>
              <a:cxn ang="5400000">
                <a:pos x="wd2" y="hd2"/>
              </a:cxn>
              <a:cxn ang="10800000">
                <a:pos x="wd2" y="hd2"/>
              </a:cxn>
              <a:cxn ang="16200000">
                <a:pos x="wd2" y="hd2"/>
              </a:cxn>
            </a:cxnLst>
            <a:rect l="0" t="0" r="r" b="b"/>
            <a:pathLst>
              <a:path w="21333" h="21557" extrusionOk="0">
                <a:moveTo>
                  <a:pt x="8782" y="0"/>
                </a:moveTo>
                <a:cubicBezTo>
                  <a:pt x="8623" y="1"/>
                  <a:pt x="8464" y="3"/>
                  <a:pt x="8303" y="14"/>
                </a:cubicBezTo>
                <a:cubicBezTo>
                  <a:pt x="4725" y="240"/>
                  <a:pt x="1691" y="2541"/>
                  <a:pt x="514" y="5924"/>
                </a:cubicBezTo>
                <a:cubicBezTo>
                  <a:pt x="81" y="7168"/>
                  <a:pt x="-47" y="8102"/>
                  <a:pt x="15" y="9566"/>
                </a:cubicBezTo>
                <a:cubicBezTo>
                  <a:pt x="115" y="11906"/>
                  <a:pt x="935" y="13820"/>
                  <a:pt x="2548" y="15491"/>
                </a:cubicBezTo>
                <a:cubicBezTo>
                  <a:pt x="3804" y="16792"/>
                  <a:pt x="5230" y="17607"/>
                  <a:pt x="6914" y="17981"/>
                </a:cubicBezTo>
                <a:cubicBezTo>
                  <a:pt x="7841" y="18187"/>
                  <a:pt x="9415" y="18201"/>
                  <a:pt x="10370" y="18009"/>
                </a:cubicBezTo>
                <a:cubicBezTo>
                  <a:pt x="14388" y="17202"/>
                  <a:pt x="17242" y="13801"/>
                  <a:pt x="17502" y="9525"/>
                </a:cubicBezTo>
                <a:cubicBezTo>
                  <a:pt x="17816" y="4374"/>
                  <a:pt x="13723" y="-26"/>
                  <a:pt x="8782" y="0"/>
                </a:cubicBezTo>
                <a:close/>
                <a:moveTo>
                  <a:pt x="8622" y="2019"/>
                </a:moveTo>
                <a:cubicBezTo>
                  <a:pt x="9683" y="2004"/>
                  <a:pt x="10768" y="2252"/>
                  <a:pt x="11793" y="2775"/>
                </a:cubicBezTo>
                <a:cubicBezTo>
                  <a:pt x="12508" y="3139"/>
                  <a:pt x="12829" y="3391"/>
                  <a:pt x="13587" y="4190"/>
                </a:cubicBezTo>
                <a:cubicBezTo>
                  <a:pt x="14955" y="5630"/>
                  <a:pt x="15450" y="6788"/>
                  <a:pt x="15548" y="8748"/>
                </a:cubicBezTo>
                <a:cubicBezTo>
                  <a:pt x="15615" y="10084"/>
                  <a:pt x="15454" y="10974"/>
                  <a:pt x="14923" y="12112"/>
                </a:cubicBezTo>
                <a:cubicBezTo>
                  <a:pt x="14042" y="14002"/>
                  <a:pt x="12295" y="15486"/>
                  <a:pt x="10404" y="15955"/>
                </a:cubicBezTo>
                <a:cubicBezTo>
                  <a:pt x="7999" y="16553"/>
                  <a:pt x="5700" y="15868"/>
                  <a:pt x="3930" y="14034"/>
                </a:cubicBezTo>
                <a:cubicBezTo>
                  <a:pt x="3237" y="13316"/>
                  <a:pt x="3014" y="12997"/>
                  <a:pt x="2627" y="12161"/>
                </a:cubicBezTo>
                <a:cubicBezTo>
                  <a:pt x="2043" y="10899"/>
                  <a:pt x="1904" y="10151"/>
                  <a:pt x="1969" y="8671"/>
                </a:cubicBezTo>
                <a:cubicBezTo>
                  <a:pt x="2048" y="6888"/>
                  <a:pt x="2609" y="5533"/>
                  <a:pt x="3837" y="4204"/>
                </a:cubicBezTo>
                <a:cubicBezTo>
                  <a:pt x="5143" y="2790"/>
                  <a:pt x="6855" y="2042"/>
                  <a:pt x="8622" y="2019"/>
                </a:cubicBezTo>
                <a:close/>
                <a:moveTo>
                  <a:pt x="7479" y="3281"/>
                </a:moveTo>
                <a:lnTo>
                  <a:pt x="7147" y="3350"/>
                </a:lnTo>
                <a:cubicBezTo>
                  <a:pt x="6964" y="3392"/>
                  <a:pt x="6599" y="3539"/>
                  <a:pt x="6336" y="3677"/>
                </a:cubicBezTo>
                <a:cubicBezTo>
                  <a:pt x="5950" y="3879"/>
                  <a:pt x="5825" y="4022"/>
                  <a:pt x="5685" y="4405"/>
                </a:cubicBezTo>
                <a:cubicBezTo>
                  <a:pt x="5486" y="4948"/>
                  <a:pt x="5537" y="5246"/>
                  <a:pt x="5864" y="5411"/>
                </a:cubicBezTo>
                <a:cubicBezTo>
                  <a:pt x="6320" y="5640"/>
                  <a:pt x="6681" y="5503"/>
                  <a:pt x="6841" y="5036"/>
                </a:cubicBezTo>
                <a:cubicBezTo>
                  <a:pt x="6897" y="4873"/>
                  <a:pt x="7067" y="4411"/>
                  <a:pt x="7213" y="4010"/>
                </a:cubicBezTo>
                <a:lnTo>
                  <a:pt x="7479" y="3281"/>
                </a:lnTo>
                <a:close/>
                <a:moveTo>
                  <a:pt x="11122" y="3642"/>
                </a:moveTo>
                <a:lnTo>
                  <a:pt x="10005" y="4079"/>
                </a:lnTo>
                <a:cubicBezTo>
                  <a:pt x="8667" y="4609"/>
                  <a:pt x="8464" y="4918"/>
                  <a:pt x="9001" y="5570"/>
                </a:cubicBezTo>
                <a:cubicBezTo>
                  <a:pt x="9086" y="5673"/>
                  <a:pt x="9211" y="5758"/>
                  <a:pt x="9280" y="5758"/>
                </a:cubicBezTo>
                <a:cubicBezTo>
                  <a:pt x="9350" y="5758"/>
                  <a:pt x="10022" y="5512"/>
                  <a:pt x="10776" y="5217"/>
                </a:cubicBezTo>
                <a:cubicBezTo>
                  <a:pt x="11530" y="4921"/>
                  <a:pt x="12213" y="4656"/>
                  <a:pt x="12291" y="4627"/>
                </a:cubicBezTo>
                <a:cubicBezTo>
                  <a:pt x="12499" y="4549"/>
                  <a:pt x="12210" y="4250"/>
                  <a:pt x="11607" y="3912"/>
                </a:cubicBezTo>
                <a:lnTo>
                  <a:pt x="11122" y="3642"/>
                </a:lnTo>
                <a:close/>
                <a:moveTo>
                  <a:pt x="3910" y="5806"/>
                </a:moveTo>
                <a:lnTo>
                  <a:pt x="3591" y="6500"/>
                </a:lnTo>
                <a:cubicBezTo>
                  <a:pt x="3357" y="7015"/>
                  <a:pt x="3311" y="7208"/>
                  <a:pt x="3405" y="7270"/>
                </a:cubicBezTo>
                <a:cubicBezTo>
                  <a:pt x="3617" y="7410"/>
                  <a:pt x="3846" y="7370"/>
                  <a:pt x="4129" y="7138"/>
                </a:cubicBezTo>
                <a:cubicBezTo>
                  <a:pt x="4468" y="6860"/>
                  <a:pt x="4481" y="6497"/>
                  <a:pt x="4156" y="6105"/>
                </a:cubicBezTo>
                <a:lnTo>
                  <a:pt x="3910" y="5806"/>
                </a:lnTo>
                <a:close/>
                <a:moveTo>
                  <a:pt x="7719" y="6285"/>
                </a:moveTo>
                <a:cubicBezTo>
                  <a:pt x="7368" y="6285"/>
                  <a:pt x="7074" y="6651"/>
                  <a:pt x="7074" y="7076"/>
                </a:cubicBezTo>
                <a:cubicBezTo>
                  <a:pt x="7074" y="7413"/>
                  <a:pt x="7159" y="7504"/>
                  <a:pt x="8430" y="8512"/>
                </a:cubicBezTo>
                <a:cubicBezTo>
                  <a:pt x="9207" y="9128"/>
                  <a:pt x="9890" y="9598"/>
                  <a:pt x="10025" y="9601"/>
                </a:cubicBezTo>
                <a:cubicBezTo>
                  <a:pt x="10495" y="9612"/>
                  <a:pt x="10934" y="8854"/>
                  <a:pt x="10683" y="8470"/>
                </a:cubicBezTo>
                <a:cubicBezTo>
                  <a:pt x="10482" y="8163"/>
                  <a:pt x="7934" y="6285"/>
                  <a:pt x="7719" y="6285"/>
                </a:cubicBezTo>
                <a:close/>
                <a:moveTo>
                  <a:pt x="12969" y="6549"/>
                </a:moveTo>
                <a:cubicBezTo>
                  <a:pt x="12666" y="6575"/>
                  <a:pt x="12487" y="6954"/>
                  <a:pt x="12039" y="8144"/>
                </a:cubicBezTo>
                <a:cubicBezTo>
                  <a:pt x="11437" y="9741"/>
                  <a:pt x="11397" y="9965"/>
                  <a:pt x="11660" y="10267"/>
                </a:cubicBezTo>
                <a:cubicBezTo>
                  <a:pt x="11782" y="10407"/>
                  <a:pt x="11937" y="10463"/>
                  <a:pt x="12192" y="10440"/>
                </a:cubicBezTo>
                <a:lnTo>
                  <a:pt x="12557" y="10406"/>
                </a:lnTo>
                <a:lnTo>
                  <a:pt x="13162" y="8838"/>
                </a:lnTo>
                <a:cubicBezTo>
                  <a:pt x="13830" y="7096"/>
                  <a:pt x="13852" y="6815"/>
                  <a:pt x="13328" y="6625"/>
                </a:cubicBezTo>
                <a:cubicBezTo>
                  <a:pt x="13185" y="6573"/>
                  <a:pt x="13070" y="6540"/>
                  <a:pt x="12969" y="6549"/>
                </a:cubicBezTo>
                <a:close/>
                <a:moveTo>
                  <a:pt x="5286" y="7041"/>
                </a:moveTo>
                <a:cubicBezTo>
                  <a:pt x="4946" y="7041"/>
                  <a:pt x="4919" y="7070"/>
                  <a:pt x="4156" y="8484"/>
                </a:cubicBezTo>
                <a:cubicBezTo>
                  <a:pt x="3245" y="10172"/>
                  <a:pt x="3215" y="10340"/>
                  <a:pt x="3737" y="10648"/>
                </a:cubicBezTo>
                <a:cubicBezTo>
                  <a:pt x="4022" y="10817"/>
                  <a:pt x="4258" y="10812"/>
                  <a:pt x="4442" y="10621"/>
                </a:cubicBezTo>
                <a:cubicBezTo>
                  <a:pt x="4641" y="10413"/>
                  <a:pt x="6044" y="7757"/>
                  <a:pt x="6044" y="7589"/>
                </a:cubicBezTo>
                <a:cubicBezTo>
                  <a:pt x="6044" y="7334"/>
                  <a:pt x="5634" y="7041"/>
                  <a:pt x="5286" y="7041"/>
                </a:cubicBezTo>
                <a:close/>
                <a:moveTo>
                  <a:pt x="8616" y="10461"/>
                </a:moveTo>
                <a:cubicBezTo>
                  <a:pt x="8158" y="10461"/>
                  <a:pt x="7665" y="11105"/>
                  <a:pt x="7858" y="11453"/>
                </a:cubicBezTo>
                <a:cubicBezTo>
                  <a:pt x="7955" y="11627"/>
                  <a:pt x="9751" y="13306"/>
                  <a:pt x="10144" y="13590"/>
                </a:cubicBezTo>
                <a:cubicBezTo>
                  <a:pt x="10436" y="13800"/>
                  <a:pt x="10735" y="13744"/>
                  <a:pt x="10995" y="13430"/>
                </a:cubicBezTo>
                <a:cubicBezTo>
                  <a:pt x="11237" y="13139"/>
                  <a:pt x="11219" y="12875"/>
                  <a:pt x="10942" y="12556"/>
                </a:cubicBezTo>
                <a:cubicBezTo>
                  <a:pt x="10568" y="12127"/>
                  <a:pt x="8718" y="10461"/>
                  <a:pt x="8616" y="10461"/>
                </a:cubicBezTo>
                <a:close/>
                <a:moveTo>
                  <a:pt x="6177" y="10746"/>
                </a:moveTo>
                <a:cubicBezTo>
                  <a:pt x="5972" y="10759"/>
                  <a:pt x="5764" y="10815"/>
                  <a:pt x="5671" y="10912"/>
                </a:cubicBezTo>
                <a:cubicBezTo>
                  <a:pt x="5518" y="11072"/>
                  <a:pt x="5525" y="11217"/>
                  <a:pt x="5751" y="12771"/>
                </a:cubicBezTo>
                <a:cubicBezTo>
                  <a:pt x="5886" y="13698"/>
                  <a:pt x="6055" y="14518"/>
                  <a:pt x="6130" y="14596"/>
                </a:cubicBezTo>
                <a:cubicBezTo>
                  <a:pt x="6330" y="14804"/>
                  <a:pt x="6907" y="14771"/>
                  <a:pt x="7107" y="14540"/>
                </a:cubicBezTo>
                <a:cubicBezTo>
                  <a:pt x="7267" y="14356"/>
                  <a:pt x="7258" y="14236"/>
                  <a:pt x="7021" y="12653"/>
                </a:cubicBezTo>
                <a:cubicBezTo>
                  <a:pt x="6881" y="11723"/>
                  <a:pt x="6720" y="10910"/>
                  <a:pt x="6662" y="10850"/>
                </a:cubicBezTo>
                <a:cubicBezTo>
                  <a:pt x="6580" y="10764"/>
                  <a:pt x="6381" y="10733"/>
                  <a:pt x="6177" y="10746"/>
                </a:cubicBezTo>
                <a:close/>
                <a:moveTo>
                  <a:pt x="13016" y="11030"/>
                </a:moveTo>
                <a:cubicBezTo>
                  <a:pt x="12943" y="11040"/>
                  <a:pt x="12864" y="11061"/>
                  <a:pt x="12783" y="11092"/>
                </a:cubicBezTo>
                <a:cubicBezTo>
                  <a:pt x="12571" y="11177"/>
                  <a:pt x="12506" y="11324"/>
                  <a:pt x="12358" y="12029"/>
                </a:cubicBezTo>
                <a:cubicBezTo>
                  <a:pt x="12261" y="12489"/>
                  <a:pt x="12120" y="13140"/>
                  <a:pt x="12045" y="13479"/>
                </a:cubicBezTo>
                <a:lnTo>
                  <a:pt x="11912" y="14096"/>
                </a:lnTo>
                <a:lnTo>
                  <a:pt x="12198" y="13881"/>
                </a:lnTo>
                <a:cubicBezTo>
                  <a:pt x="12728" y="13488"/>
                  <a:pt x="13531" y="12484"/>
                  <a:pt x="13654" y="12057"/>
                </a:cubicBezTo>
                <a:cubicBezTo>
                  <a:pt x="13839" y="11413"/>
                  <a:pt x="13527" y="10962"/>
                  <a:pt x="13016" y="11030"/>
                </a:cubicBezTo>
                <a:close/>
                <a:moveTo>
                  <a:pt x="17216" y="14415"/>
                </a:moveTo>
                <a:cubicBezTo>
                  <a:pt x="17181" y="14415"/>
                  <a:pt x="17026" y="14604"/>
                  <a:pt x="16877" y="14839"/>
                </a:cubicBezTo>
                <a:cubicBezTo>
                  <a:pt x="16500" y="15433"/>
                  <a:pt x="15365" y="16675"/>
                  <a:pt x="14864" y="17038"/>
                </a:cubicBezTo>
                <a:lnTo>
                  <a:pt x="14445" y="17343"/>
                </a:lnTo>
                <a:lnTo>
                  <a:pt x="16219" y="19195"/>
                </a:lnTo>
                <a:cubicBezTo>
                  <a:pt x="17414" y="20443"/>
                  <a:pt x="18167" y="21141"/>
                  <a:pt x="18512" y="21325"/>
                </a:cubicBezTo>
                <a:cubicBezTo>
                  <a:pt x="18840" y="21499"/>
                  <a:pt x="19190" y="21574"/>
                  <a:pt x="19536" y="21554"/>
                </a:cubicBezTo>
                <a:cubicBezTo>
                  <a:pt x="19882" y="21534"/>
                  <a:pt x="20220" y="21418"/>
                  <a:pt x="20526" y="21207"/>
                </a:cubicBezTo>
                <a:cubicBezTo>
                  <a:pt x="21242" y="20714"/>
                  <a:pt x="21553" y="19472"/>
                  <a:pt x="21164" y="18661"/>
                </a:cubicBezTo>
                <a:cubicBezTo>
                  <a:pt x="21012" y="18343"/>
                  <a:pt x="17360" y="14415"/>
                  <a:pt x="17216" y="14415"/>
                </a:cubicBezTo>
                <a:close/>
              </a:path>
            </a:pathLst>
          </a:custGeom>
          <a:ln w="12700">
            <a:miter lim="400000"/>
          </a:ln>
        </p:spPr>
      </p:pic>
      <p:pic>
        <p:nvPicPr>
          <p:cNvPr id="433" name="Image" descr="Image"/>
          <p:cNvPicPr>
            <a:picLocks noChangeAspect="1"/>
          </p:cNvPicPr>
          <p:nvPr/>
        </p:nvPicPr>
        <p:blipFill>
          <a:blip r:embed="rId9" cstate="print"/>
          <a:stretch>
            <a:fillRect/>
          </a:stretch>
        </p:blipFill>
        <p:spPr>
          <a:xfrm>
            <a:off x="19104768" y="5921896"/>
            <a:ext cx="1273892" cy="1581382"/>
          </a:xfrm>
          <a:prstGeom prst="rect">
            <a:avLst/>
          </a:prstGeom>
          <a:ln w="12700">
            <a:miter lim="400000"/>
          </a:ln>
        </p:spPr>
      </p:pic>
      <p:sp>
        <p:nvSpPr>
          <p:cNvPr id="434" name="All major health organisations warn about the risk of cross contamination in hospital and healthcare facilities and the spreading of diseases which we had once considered to be eradicated are making a comeback, in many cases a consequence of globalisation.…"/>
          <p:cNvSpPr txBox="1"/>
          <p:nvPr/>
        </p:nvSpPr>
        <p:spPr>
          <a:xfrm>
            <a:off x="5308948" y="3011377"/>
            <a:ext cx="12427668" cy="39805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584200">
              <a:defRPr b="0">
                <a:solidFill>
                  <a:srgbClr val="4F4F4F"/>
                </a:solidFill>
                <a:latin typeface="Gill Sans Light"/>
                <a:ea typeface="Gill Sans Light"/>
                <a:cs typeface="Gill Sans Light"/>
                <a:sym typeface="Gill Sans Light"/>
              </a:defRPr>
            </a:pPr>
            <a:r>
              <a:rPr lang="cs-CZ" sz="2800" dirty="0"/>
              <a:t>Hlavní zdravotnické organizace upozorňují na riziko kontaminace nemocnic, ubytovacích a veřejných prostor.</a:t>
            </a:r>
            <a:endParaRPr lang="it-IT" sz="2800" dirty="0"/>
          </a:p>
          <a:p>
            <a:pPr algn="l" defTabSz="584200">
              <a:defRPr b="0">
                <a:solidFill>
                  <a:srgbClr val="4F4F4F"/>
                </a:solidFill>
                <a:latin typeface="Gill Sans Light"/>
                <a:ea typeface="Gill Sans Light"/>
                <a:cs typeface="Gill Sans Light"/>
                <a:sym typeface="Gill Sans Light"/>
              </a:defRPr>
            </a:pPr>
            <a:r>
              <a:rPr lang="cs-CZ" sz="2800" dirty="0"/>
              <a:t>Rozšíření nemocí, které byl historicky potlačeny, se navrací i díky globálnějším pohybu lidí.</a:t>
            </a:r>
            <a:r>
              <a:rPr lang="it-IT" sz="2800" dirty="0"/>
              <a:t> </a:t>
            </a:r>
          </a:p>
          <a:p>
            <a:pPr algn="l" defTabSz="584200">
              <a:defRPr b="0">
                <a:solidFill>
                  <a:srgbClr val="4F4F4F"/>
                </a:solidFill>
                <a:latin typeface="Gill Sans Light"/>
                <a:ea typeface="Gill Sans Light"/>
                <a:cs typeface="Gill Sans Light"/>
                <a:sym typeface="Gill Sans Light"/>
              </a:defRPr>
            </a:pPr>
            <a:r>
              <a:rPr lang="cs-CZ" sz="2800" dirty="0"/>
              <a:t>Jiné nemoci jako např. </a:t>
            </a:r>
            <a:r>
              <a:rPr lang="it-IT" sz="2800" dirty="0"/>
              <a:t>legionela </a:t>
            </a:r>
            <a:r>
              <a:rPr lang="cs-CZ" sz="2800" dirty="0"/>
              <a:t>představují vážnou hrozbu pro zdraví lidí , protože se bakterie množí a rozšiřují ve vzduchovém potrubí, v klimatizačních okruzích a ve filtrech. V mnoha případech nejsou tato rizika dostatečně kontrolována i přes zákonné povinnosti dle norem. </a:t>
            </a:r>
            <a:endParaRPr lang="it-IT" sz="2800" dirty="0"/>
          </a:p>
          <a:p>
            <a:pPr algn="l" defTabSz="584200">
              <a:defRPr b="0">
                <a:solidFill>
                  <a:srgbClr val="4F4F4F"/>
                </a:solidFill>
                <a:latin typeface="Gill Sans Light"/>
                <a:ea typeface="Gill Sans Light"/>
                <a:cs typeface="Gill Sans Light"/>
                <a:sym typeface="Gill Sans Light"/>
              </a:defRPr>
            </a:pPr>
            <a:r>
              <a:rPr lang="cs-CZ" sz="2800" dirty="0"/>
              <a:t>Parazité</a:t>
            </a:r>
            <a:r>
              <a:rPr lang="it-IT" sz="2800" dirty="0"/>
              <a:t> </a:t>
            </a:r>
            <a:r>
              <a:rPr lang="cs-CZ" sz="2800" dirty="0"/>
              <a:t>jako roztoči, blechy a vši se usazují v ložním prádle častěji a jsou nebezpečným zdrojem různých nemocí</a:t>
            </a:r>
            <a:r>
              <a:rPr lang="it-IT" sz="2800" dirty="0"/>
              <a:t>.</a:t>
            </a:r>
            <a:endParaRPr sz="2800" dirty="0"/>
          </a:p>
        </p:txBody>
      </p:sp>
      <p:pic>
        <p:nvPicPr>
          <p:cNvPr id="435" name="Image" descr="Image">
            <a:hlinkClick r:id="rId10"/>
          </p:cNvPr>
          <p:cNvPicPr>
            <a:picLocks noChangeAspect="1"/>
          </p:cNvPicPr>
          <p:nvPr/>
        </p:nvPicPr>
        <p:blipFill>
          <a:blip r:embed="rId11" cstate="print"/>
          <a:stretch>
            <a:fillRect/>
          </a:stretch>
        </p:blipFill>
        <p:spPr>
          <a:xfrm>
            <a:off x="20954809" y="5937603"/>
            <a:ext cx="2651144" cy="1840794"/>
          </a:xfrm>
          <a:prstGeom prst="rect">
            <a:avLst/>
          </a:prstGeom>
          <a:ln w="12700">
            <a:miter lim="400000"/>
          </a:ln>
        </p:spPr>
      </p:pic>
      <p:sp>
        <p:nvSpPr>
          <p:cNvPr id="436" name="One of the great new challenges we face in this century is microbiological safety.…"/>
          <p:cNvSpPr txBox="1"/>
          <p:nvPr/>
        </p:nvSpPr>
        <p:spPr>
          <a:xfrm>
            <a:off x="5419394" y="7746696"/>
            <a:ext cx="14477462" cy="13952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584200">
              <a:defRPr b="0">
                <a:solidFill>
                  <a:srgbClr val="4F4F4F"/>
                </a:solidFill>
                <a:latin typeface="Gill Sans Light"/>
                <a:ea typeface="Gill Sans Light"/>
                <a:cs typeface="Gill Sans Light"/>
                <a:sym typeface="Gill Sans Light"/>
              </a:defRPr>
            </a:pPr>
            <a:r>
              <a:rPr lang="cs-CZ" sz="2800" dirty="0"/>
              <a:t>Jedna z nových velkých výzev, kterým musíme v dnešní době čelit, je mikrobiologická bezpečnost</a:t>
            </a:r>
            <a:r>
              <a:rPr lang="it-IT" sz="2800" dirty="0"/>
              <a:t>.</a:t>
            </a:r>
          </a:p>
          <a:p>
            <a:pPr algn="l" defTabSz="584200">
              <a:defRPr b="0">
                <a:solidFill>
                  <a:srgbClr val="4F4F4F"/>
                </a:solidFill>
                <a:latin typeface="Gill Sans Light"/>
                <a:ea typeface="Gill Sans Light"/>
                <a:cs typeface="Gill Sans Light"/>
                <a:sym typeface="Gill Sans Light"/>
              </a:defRPr>
            </a:pPr>
            <a:r>
              <a:rPr lang="cs-CZ" sz="2800" dirty="0"/>
              <a:t>Platné normy a evropská nařízení se více zaměřují na tuto problematiku včetně kvality vzduchu uvnitř budov a zejména v těch zdravotnických.</a:t>
            </a:r>
            <a:endParaRPr sz="2800" dirty="0"/>
          </a:p>
        </p:txBody>
      </p:sp>
      <p:pic>
        <p:nvPicPr>
          <p:cNvPr id="437" name="Image" descr="Image"/>
          <p:cNvPicPr>
            <a:picLocks noChangeAspect="1"/>
          </p:cNvPicPr>
          <p:nvPr/>
        </p:nvPicPr>
        <p:blipFill>
          <a:blip r:embed="rId12" cstate="print"/>
          <a:stretch>
            <a:fillRect/>
          </a:stretch>
        </p:blipFill>
        <p:spPr>
          <a:xfrm>
            <a:off x="5419395" y="9591479"/>
            <a:ext cx="1263759" cy="1263760"/>
          </a:xfrm>
          <a:prstGeom prst="rect">
            <a:avLst/>
          </a:prstGeom>
          <a:ln w="12700">
            <a:miter lim="400000"/>
          </a:ln>
        </p:spPr>
      </p:pic>
      <p:sp>
        <p:nvSpPr>
          <p:cNvPr id="438" name="EVG patented ozone technology represents a convenient, environment friendly, safe and simple solution to this growing problem which is effecting the lives of all."/>
          <p:cNvSpPr txBox="1"/>
          <p:nvPr/>
        </p:nvSpPr>
        <p:spPr>
          <a:xfrm>
            <a:off x="10103768" y="11440670"/>
            <a:ext cx="8921355" cy="185691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cs-CZ" sz="2800" dirty="0"/>
              <a:t>Patentovaná technologie </a:t>
            </a:r>
            <a:r>
              <a:rPr lang="it-IT" sz="2800" dirty="0"/>
              <a:t>ozon</a:t>
            </a:r>
            <a:r>
              <a:rPr lang="cs-CZ" sz="2800" dirty="0"/>
              <a:t>u</a:t>
            </a:r>
            <a:r>
              <a:rPr lang="it-IT" sz="2800" dirty="0"/>
              <a:t> ETP </a:t>
            </a:r>
            <a:r>
              <a:rPr lang="cs-CZ" sz="2800" dirty="0"/>
              <a:t>představuje výhodné řešení tohoto problému, který ovlivňuje životy nás všech. Zároveň respektuje životní prostředí a je jednoduché na ovládání</a:t>
            </a:r>
            <a:r>
              <a:rPr lang="it-IT" dirty="0"/>
              <a:t>.</a:t>
            </a:r>
            <a:endParaRPr dirty="0"/>
          </a:p>
        </p:txBody>
      </p:sp>
      <p:sp>
        <p:nvSpPr>
          <p:cNvPr id="439" name="EVG medical  healthcare"/>
          <p:cNvSpPr/>
          <p:nvPr/>
        </p:nvSpPr>
        <p:spPr>
          <a:xfrm>
            <a:off x="15504368" y="356257"/>
            <a:ext cx="8424936" cy="1270001"/>
          </a:xfrm>
          <a:prstGeom prst="roundRect">
            <a:avLst>
              <a:gd name="adj" fmla="val 50000"/>
            </a:avLst>
          </a:prstGeom>
          <a:blipFill>
            <a:blip r:embed="rId1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dirty="0"/>
              <a:t>E</a:t>
            </a:r>
            <a:r>
              <a:rPr lang="it-IT" dirty="0"/>
              <a:t>TP TEC</a:t>
            </a:r>
            <a:r>
              <a:rPr lang="cs-CZ" dirty="0"/>
              <a:t>H</a:t>
            </a:r>
            <a:r>
              <a:rPr lang="it-IT" dirty="0"/>
              <a:t>NOLOGIE</a:t>
            </a:r>
            <a:endParaRPr dirty="0"/>
          </a:p>
        </p:txBody>
      </p:sp>
      <p:pic>
        <p:nvPicPr>
          <p:cNvPr id="440" name="Image" descr="Image">
            <a:hlinkClick r:id="rId14"/>
          </p:cNvPr>
          <p:cNvPicPr>
            <a:picLocks noChangeAspect="1"/>
          </p:cNvPicPr>
          <p:nvPr/>
        </p:nvPicPr>
        <p:blipFill>
          <a:blip r:embed="rId15" cstate="print"/>
          <a:stretch>
            <a:fillRect/>
          </a:stretch>
        </p:blipFill>
        <p:spPr>
          <a:xfrm>
            <a:off x="19602532" y="11539762"/>
            <a:ext cx="4354506" cy="1348637"/>
          </a:xfrm>
          <a:prstGeom prst="rect">
            <a:avLst/>
          </a:prstGeom>
          <a:ln w="12700">
            <a:miter lim="400000"/>
          </a:ln>
        </p:spPr>
      </p:pic>
      <p:pic>
        <p:nvPicPr>
          <p:cNvPr id="441" name="LogoEVTP.ai" descr="LogoEVTP.ai"/>
          <p:cNvPicPr>
            <a:picLocks noChangeAspect="1"/>
          </p:cNvPicPr>
          <p:nvPr/>
        </p:nvPicPr>
        <p:blipFill>
          <a:blip r:embed="rId16" cstate="print"/>
          <a:stretch>
            <a:fillRect/>
          </a:stretch>
        </p:blipFill>
        <p:spPr>
          <a:xfrm>
            <a:off x="5356385" y="396033"/>
            <a:ext cx="2520700" cy="1716113"/>
          </a:xfrm>
          <a:prstGeom prst="rect">
            <a:avLst/>
          </a:prstGeom>
          <a:ln w="12700">
            <a:miter lim="400000"/>
          </a:ln>
        </p:spPr>
      </p:pic>
      <p:grpSp>
        <p:nvGrpSpPr>
          <p:cNvPr id="4" name="Group"/>
          <p:cNvGrpSpPr/>
          <p:nvPr/>
        </p:nvGrpSpPr>
        <p:grpSpPr>
          <a:xfrm>
            <a:off x="18168664" y="2321496"/>
            <a:ext cx="3233343" cy="1492679"/>
            <a:chOff x="396281" y="16559"/>
            <a:chExt cx="3233341" cy="1492678"/>
          </a:xfrm>
        </p:grpSpPr>
        <p:pic>
          <p:nvPicPr>
            <p:cNvPr id="442" name="Image" descr="Image">
              <a:hlinkClick r:id="rId17"/>
            </p:cNvPr>
            <p:cNvPicPr>
              <a:picLocks noChangeAspect="1"/>
            </p:cNvPicPr>
            <p:nvPr/>
          </p:nvPicPr>
          <p:blipFill>
            <a:blip r:embed="rId18" cstate="print"/>
            <a:srcRect l="11381" t="24526" r="9657" b="16383"/>
            <a:stretch>
              <a:fillRect/>
            </a:stretch>
          </p:blipFill>
          <p:spPr>
            <a:xfrm>
              <a:off x="396281" y="16559"/>
              <a:ext cx="3233341" cy="883929"/>
            </a:xfrm>
            <a:custGeom>
              <a:avLst/>
              <a:gdLst/>
              <a:ahLst/>
              <a:cxnLst>
                <a:cxn ang="0">
                  <a:pos x="wd2" y="hd2"/>
                </a:cxn>
                <a:cxn ang="5400000">
                  <a:pos x="wd2" y="hd2"/>
                </a:cxn>
                <a:cxn ang="10800000">
                  <a:pos x="wd2" y="hd2"/>
                </a:cxn>
                <a:cxn ang="16200000">
                  <a:pos x="wd2" y="hd2"/>
                </a:cxn>
              </a:cxnLst>
              <a:rect l="0" t="0" r="r" b="b"/>
              <a:pathLst>
                <a:path w="21600" h="21473" extrusionOk="0">
                  <a:moveTo>
                    <a:pt x="0" y="0"/>
                  </a:moveTo>
                  <a:lnTo>
                    <a:pt x="0" y="10624"/>
                  </a:lnTo>
                  <a:lnTo>
                    <a:pt x="0" y="21258"/>
                  </a:lnTo>
                  <a:lnTo>
                    <a:pt x="517" y="21258"/>
                  </a:lnTo>
                  <a:lnTo>
                    <a:pt x="1031" y="21258"/>
                  </a:lnTo>
                  <a:lnTo>
                    <a:pt x="1058" y="16717"/>
                  </a:lnTo>
                  <a:lnTo>
                    <a:pt x="1084" y="12167"/>
                  </a:lnTo>
                  <a:lnTo>
                    <a:pt x="2169" y="12167"/>
                  </a:lnTo>
                  <a:lnTo>
                    <a:pt x="3253" y="12167"/>
                  </a:lnTo>
                  <a:lnTo>
                    <a:pt x="3280" y="16717"/>
                  </a:lnTo>
                  <a:lnTo>
                    <a:pt x="3306" y="21258"/>
                  </a:lnTo>
                  <a:lnTo>
                    <a:pt x="3868" y="21258"/>
                  </a:lnTo>
                  <a:lnTo>
                    <a:pt x="4433" y="21258"/>
                  </a:lnTo>
                  <a:lnTo>
                    <a:pt x="4433" y="10624"/>
                  </a:lnTo>
                  <a:lnTo>
                    <a:pt x="4433" y="0"/>
                  </a:lnTo>
                  <a:lnTo>
                    <a:pt x="3871" y="0"/>
                  </a:lnTo>
                  <a:lnTo>
                    <a:pt x="3306" y="0"/>
                  </a:lnTo>
                  <a:lnTo>
                    <a:pt x="3280" y="4194"/>
                  </a:lnTo>
                  <a:lnTo>
                    <a:pt x="3253" y="8407"/>
                  </a:lnTo>
                  <a:lnTo>
                    <a:pt x="2169" y="8407"/>
                  </a:lnTo>
                  <a:lnTo>
                    <a:pt x="1084" y="8407"/>
                  </a:lnTo>
                  <a:lnTo>
                    <a:pt x="1058" y="4194"/>
                  </a:lnTo>
                  <a:lnTo>
                    <a:pt x="1031" y="0"/>
                  </a:lnTo>
                  <a:lnTo>
                    <a:pt x="517" y="0"/>
                  </a:lnTo>
                  <a:lnTo>
                    <a:pt x="0" y="0"/>
                  </a:lnTo>
                  <a:close/>
                  <a:moveTo>
                    <a:pt x="13206" y="0"/>
                  </a:moveTo>
                  <a:lnTo>
                    <a:pt x="13206" y="10624"/>
                  </a:lnTo>
                  <a:lnTo>
                    <a:pt x="13206" y="21258"/>
                  </a:lnTo>
                  <a:lnTo>
                    <a:pt x="13726" y="21258"/>
                  </a:lnTo>
                  <a:lnTo>
                    <a:pt x="14243" y="21258"/>
                  </a:lnTo>
                  <a:lnTo>
                    <a:pt x="14243" y="10624"/>
                  </a:lnTo>
                  <a:lnTo>
                    <a:pt x="14243" y="0"/>
                  </a:lnTo>
                  <a:lnTo>
                    <a:pt x="13726" y="0"/>
                  </a:lnTo>
                  <a:lnTo>
                    <a:pt x="13206" y="0"/>
                  </a:lnTo>
                  <a:close/>
                  <a:moveTo>
                    <a:pt x="15383" y="0"/>
                  </a:moveTo>
                  <a:lnTo>
                    <a:pt x="15356" y="2487"/>
                  </a:lnTo>
                  <a:lnTo>
                    <a:pt x="15327" y="4975"/>
                  </a:lnTo>
                  <a:lnTo>
                    <a:pt x="14974" y="5071"/>
                  </a:lnTo>
                  <a:cubicBezTo>
                    <a:pt x="14624" y="5177"/>
                    <a:pt x="14622" y="5203"/>
                    <a:pt x="14622" y="6691"/>
                  </a:cubicBezTo>
                  <a:cubicBezTo>
                    <a:pt x="14622" y="8178"/>
                    <a:pt x="14624" y="8186"/>
                    <a:pt x="14974" y="8291"/>
                  </a:cubicBezTo>
                  <a:lnTo>
                    <a:pt x="15327" y="8407"/>
                  </a:lnTo>
                  <a:lnTo>
                    <a:pt x="15375" y="13767"/>
                  </a:lnTo>
                  <a:cubicBezTo>
                    <a:pt x="15416" y="18507"/>
                    <a:pt x="15444" y="19217"/>
                    <a:pt x="15611" y="19889"/>
                  </a:cubicBezTo>
                  <a:cubicBezTo>
                    <a:pt x="15715" y="20308"/>
                    <a:pt x="15883" y="20776"/>
                    <a:pt x="15987" y="20931"/>
                  </a:cubicBezTo>
                  <a:cubicBezTo>
                    <a:pt x="16212" y="21264"/>
                    <a:pt x="17088" y="21342"/>
                    <a:pt x="17300" y="21046"/>
                  </a:cubicBezTo>
                  <a:cubicBezTo>
                    <a:pt x="17404" y="20901"/>
                    <a:pt x="17451" y="20396"/>
                    <a:pt x="17451" y="19369"/>
                  </a:cubicBezTo>
                  <a:lnTo>
                    <a:pt x="17451" y="17894"/>
                  </a:lnTo>
                  <a:lnTo>
                    <a:pt x="17098" y="18058"/>
                  </a:lnTo>
                  <a:cubicBezTo>
                    <a:pt x="16477" y="18347"/>
                    <a:pt x="16420" y="17944"/>
                    <a:pt x="16403" y="12861"/>
                  </a:cubicBezTo>
                  <a:lnTo>
                    <a:pt x="16390" y="8407"/>
                  </a:lnTo>
                  <a:lnTo>
                    <a:pt x="16920" y="8301"/>
                  </a:lnTo>
                  <a:lnTo>
                    <a:pt x="17451" y="8195"/>
                  </a:lnTo>
                  <a:lnTo>
                    <a:pt x="17451" y="6691"/>
                  </a:lnTo>
                  <a:lnTo>
                    <a:pt x="17451" y="5177"/>
                  </a:lnTo>
                  <a:lnTo>
                    <a:pt x="16915" y="5071"/>
                  </a:lnTo>
                  <a:lnTo>
                    <a:pt x="16380" y="4975"/>
                  </a:lnTo>
                  <a:lnTo>
                    <a:pt x="16403" y="2487"/>
                  </a:lnTo>
                  <a:lnTo>
                    <a:pt x="16425" y="0"/>
                  </a:lnTo>
                  <a:lnTo>
                    <a:pt x="15905" y="0"/>
                  </a:lnTo>
                  <a:lnTo>
                    <a:pt x="15383" y="0"/>
                  </a:lnTo>
                  <a:close/>
                  <a:moveTo>
                    <a:pt x="18015" y="0"/>
                  </a:moveTo>
                  <a:lnTo>
                    <a:pt x="18015" y="10624"/>
                  </a:lnTo>
                  <a:lnTo>
                    <a:pt x="18015" y="21258"/>
                  </a:lnTo>
                  <a:lnTo>
                    <a:pt x="18477" y="21258"/>
                  </a:lnTo>
                  <a:lnTo>
                    <a:pt x="18938" y="21258"/>
                  </a:lnTo>
                  <a:lnTo>
                    <a:pt x="18978" y="15859"/>
                  </a:lnTo>
                  <a:cubicBezTo>
                    <a:pt x="19022" y="9854"/>
                    <a:pt x="19080" y="9125"/>
                    <a:pt x="19585" y="8359"/>
                  </a:cubicBezTo>
                  <a:cubicBezTo>
                    <a:pt x="19857" y="7946"/>
                    <a:pt x="19954" y="7932"/>
                    <a:pt x="20166" y="8301"/>
                  </a:cubicBezTo>
                  <a:cubicBezTo>
                    <a:pt x="20551" y="8970"/>
                    <a:pt x="20645" y="10514"/>
                    <a:pt x="20651" y="16197"/>
                  </a:cubicBezTo>
                  <a:lnTo>
                    <a:pt x="20656" y="21258"/>
                  </a:lnTo>
                  <a:lnTo>
                    <a:pt x="21128" y="21258"/>
                  </a:lnTo>
                  <a:lnTo>
                    <a:pt x="21600" y="21258"/>
                  </a:lnTo>
                  <a:lnTo>
                    <a:pt x="21600" y="14905"/>
                  </a:lnTo>
                  <a:cubicBezTo>
                    <a:pt x="21600" y="7909"/>
                    <a:pt x="21531" y="6700"/>
                    <a:pt x="21070" y="5601"/>
                  </a:cubicBezTo>
                  <a:cubicBezTo>
                    <a:pt x="20676" y="4664"/>
                    <a:pt x="19724" y="4733"/>
                    <a:pt x="19354" y="5727"/>
                  </a:cubicBezTo>
                  <a:cubicBezTo>
                    <a:pt x="19200" y="6141"/>
                    <a:pt x="19049" y="6382"/>
                    <a:pt x="19018" y="6267"/>
                  </a:cubicBezTo>
                  <a:cubicBezTo>
                    <a:pt x="18986" y="6151"/>
                    <a:pt x="18959" y="4693"/>
                    <a:pt x="18959" y="3027"/>
                  </a:cubicBezTo>
                  <a:lnTo>
                    <a:pt x="18959" y="0"/>
                  </a:lnTo>
                  <a:lnTo>
                    <a:pt x="18487" y="0"/>
                  </a:lnTo>
                  <a:lnTo>
                    <a:pt x="18015" y="0"/>
                  </a:lnTo>
                  <a:close/>
                  <a:moveTo>
                    <a:pt x="6830" y="4830"/>
                  </a:moveTo>
                  <a:cubicBezTo>
                    <a:pt x="5459" y="4852"/>
                    <a:pt x="4584" y="9817"/>
                    <a:pt x="5000" y="16129"/>
                  </a:cubicBezTo>
                  <a:cubicBezTo>
                    <a:pt x="5156" y="18486"/>
                    <a:pt x="5734" y="20699"/>
                    <a:pt x="6331" y="21210"/>
                  </a:cubicBezTo>
                  <a:cubicBezTo>
                    <a:pt x="6787" y="21600"/>
                    <a:pt x="7871" y="21412"/>
                    <a:pt x="8304" y="20863"/>
                  </a:cubicBezTo>
                  <a:cubicBezTo>
                    <a:pt x="8562" y="20536"/>
                    <a:pt x="8582" y="20374"/>
                    <a:pt x="8582" y="18838"/>
                  </a:cubicBezTo>
                  <a:lnTo>
                    <a:pt x="8582" y="17180"/>
                  </a:lnTo>
                  <a:lnTo>
                    <a:pt x="8259" y="17662"/>
                  </a:lnTo>
                  <a:cubicBezTo>
                    <a:pt x="7342" y="19055"/>
                    <a:pt x="6460" y="18452"/>
                    <a:pt x="6101" y="16187"/>
                  </a:cubicBezTo>
                  <a:cubicBezTo>
                    <a:pt x="5785" y="14197"/>
                    <a:pt x="5872" y="14057"/>
                    <a:pt x="7355" y="14057"/>
                  </a:cubicBezTo>
                  <a:lnTo>
                    <a:pt x="8678" y="14057"/>
                  </a:lnTo>
                  <a:lnTo>
                    <a:pt x="8678" y="12254"/>
                  </a:lnTo>
                  <a:cubicBezTo>
                    <a:pt x="8677" y="8390"/>
                    <a:pt x="8247" y="5924"/>
                    <a:pt x="7445" y="5139"/>
                  </a:cubicBezTo>
                  <a:cubicBezTo>
                    <a:pt x="7231" y="4930"/>
                    <a:pt x="7026" y="4827"/>
                    <a:pt x="6830" y="4830"/>
                  </a:cubicBezTo>
                  <a:close/>
                  <a:moveTo>
                    <a:pt x="10846" y="4849"/>
                  </a:moveTo>
                  <a:cubicBezTo>
                    <a:pt x="10726" y="4847"/>
                    <a:pt x="10599" y="4868"/>
                    <a:pt x="10470" y="4917"/>
                  </a:cubicBezTo>
                  <a:cubicBezTo>
                    <a:pt x="9551" y="5266"/>
                    <a:pt x="9431" y="5549"/>
                    <a:pt x="9431" y="7395"/>
                  </a:cubicBezTo>
                  <a:cubicBezTo>
                    <a:pt x="9431" y="8769"/>
                    <a:pt x="9455" y="8960"/>
                    <a:pt x="9598" y="8754"/>
                  </a:cubicBezTo>
                  <a:cubicBezTo>
                    <a:pt x="9688" y="8623"/>
                    <a:pt x="10007" y="8343"/>
                    <a:pt x="10306" y="8137"/>
                  </a:cubicBezTo>
                  <a:cubicBezTo>
                    <a:pt x="10764" y="7822"/>
                    <a:pt x="10900" y="7853"/>
                    <a:pt x="11175" y="8330"/>
                  </a:cubicBezTo>
                  <a:cubicBezTo>
                    <a:pt x="11374" y="8675"/>
                    <a:pt x="11526" y="9227"/>
                    <a:pt x="11562" y="9747"/>
                  </a:cubicBezTo>
                  <a:cubicBezTo>
                    <a:pt x="11666" y="11252"/>
                    <a:pt x="11591" y="11436"/>
                    <a:pt x="10918" y="11347"/>
                  </a:cubicBezTo>
                  <a:cubicBezTo>
                    <a:pt x="9800" y="11200"/>
                    <a:pt x="9177" y="12769"/>
                    <a:pt x="9078" y="15965"/>
                  </a:cubicBezTo>
                  <a:cubicBezTo>
                    <a:pt x="8997" y="18584"/>
                    <a:pt x="9329" y="20512"/>
                    <a:pt x="9995" y="21297"/>
                  </a:cubicBezTo>
                  <a:cubicBezTo>
                    <a:pt x="10086" y="21404"/>
                    <a:pt x="10198" y="21459"/>
                    <a:pt x="10319" y="21470"/>
                  </a:cubicBezTo>
                  <a:cubicBezTo>
                    <a:pt x="10681" y="21504"/>
                    <a:pt x="11127" y="21133"/>
                    <a:pt x="11350" y="20535"/>
                  </a:cubicBezTo>
                  <a:lnTo>
                    <a:pt x="11615" y="19831"/>
                  </a:lnTo>
                  <a:lnTo>
                    <a:pt x="11666" y="20545"/>
                  </a:lnTo>
                  <a:cubicBezTo>
                    <a:pt x="11709" y="21146"/>
                    <a:pt x="11793" y="21258"/>
                    <a:pt x="12180" y="21258"/>
                  </a:cubicBezTo>
                  <a:lnTo>
                    <a:pt x="12639" y="21258"/>
                  </a:lnTo>
                  <a:lnTo>
                    <a:pt x="12639" y="15281"/>
                  </a:lnTo>
                  <a:cubicBezTo>
                    <a:pt x="12639" y="11891"/>
                    <a:pt x="12595" y="8887"/>
                    <a:pt x="12538" y="8339"/>
                  </a:cubicBezTo>
                  <a:cubicBezTo>
                    <a:pt x="12307" y="6118"/>
                    <a:pt x="11690" y="4865"/>
                    <a:pt x="10846" y="4849"/>
                  </a:cubicBezTo>
                  <a:close/>
                  <a:moveTo>
                    <a:pt x="6687" y="7935"/>
                  </a:moveTo>
                  <a:cubicBezTo>
                    <a:pt x="6747" y="7924"/>
                    <a:pt x="6814" y="7933"/>
                    <a:pt x="6893" y="7954"/>
                  </a:cubicBezTo>
                  <a:cubicBezTo>
                    <a:pt x="7239" y="8045"/>
                    <a:pt x="7337" y="8236"/>
                    <a:pt x="7522" y="9236"/>
                  </a:cubicBezTo>
                  <a:cubicBezTo>
                    <a:pt x="7642" y="9886"/>
                    <a:pt x="7728" y="10660"/>
                    <a:pt x="7713" y="10952"/>
                  </a:cubicBezTo>
                  <a:cubicBezTo>
                    <a:pt x="7690" y="11374"/>
                    <a:pt x="7518" y="11510"/>
                    <a:pt x="6869" y="11588"/>
                  </a:cubicBezTo>
                  <a:cubicBezTo>
                    <a:pt x="6400" y="11645"/>
                    <a:pt x="6028" y="11543"/>
                    <a:pt x="5995" y="11347"/>
                  </a:cubicBezTo>
                  <a:cubicBezTo>
                    <a:pt x="5899" y="10784"/>
                    <a:pt x="6040" y="9367"/>
                    <a:pt x="6270" y="8580"/>
                  </a:cubicBezTo>
                  <a:cubicBezTo>
                    <a:pt x="6396" y="8152"/>
                    <a:pt x="6505" y="7967"/>
                    <a:pt x="6687" y="7935"/>
                  </a:cubicBezTo>
                  <a:close/>
                  <a:moveTo>
                    <a:pt x="10923" y="13719"/>
                  </a:moveTo>
                  <a:cubicBezTo>
                    <a:pt x="11499" y="13708"/>
                    <a:pt x="11711" y="14196"/>
                    <a:pt x="11642" y="15358"/>
                  </a:cubicBezTo>
                  <a:cubicBezTo>
                    <a:pt x="11548" y="16925"/>
                    <a:pt x="11384" y="17859"/>
                    <a:pt x="11114" y="18366"/>
                  </a:cubicBezTo>
                  <a:cubicBezTo>
                    <a:pt x="10738" y="19073"/>
                    <a:pt x="10491" y="18964"/>
                    <a:pt x="10218" y="17971"/>
                  </a:cubicBezTo>
                  <a:cubicBezTo>
                    <a:pt x="10022" y="17258"/>
                    <a:pt x="9990" y="16888"/>
                    <a:pt x="10038" y="16004"/>
                  </a:cubicBezTo>
                  <a:cubicBezTo>
                    <a:pt x="10118" y="14527"/>
                    <a:pt x="10426" y="13728"/>
                    <a:pt x="10923" y="13719"/>
                  </a:cubicBezTo>
                  <a:close/>
                </a:path>
              </a:pathLst>
            </a:custGeom>
            <a:ln w="12700" cap="flat">
              <a:noFill/>
              <a:miter lim="400000"/>
            </a:ln>
            <a:effectLst/>
          </p:spPr>
        </p:pic>
        <p:sp>
          <p:nvSpPr>
            <p:cNvPr id="443" name="diseases"/>
            <p:cNvSpPr txBox="1"/>
            <p:nvPr/>
          </p:nvSpPr>
          <p:spPr>
            <a:xfrm>
              <a:off x="1044352" y="808646"/>
              <a:ext cx="2065372" cy="700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228600" marR="228600" defTabSz="821531">
                <a:defRPr sz="2300" b="0">
                  <a:solidFill>
                    <a:schemeClr val="accent1">
                      <a:hueOff val="114395"/>
                      <a:lumOff val="-24975"/>
                    </a:schemeClr>
                  </a:solidFill>
                  <a:latin typeface="Avenir Book"/>
                  <a:ea typeface="Avenir Book"/>
                  <a:cs typeface="Avenir Book"/>
                  <a:sym typeface="Avenir Book"/>
                </a:defRPr>
              </a:lvl1pPr>
            </a:lstStyle>
            <a:p>
              <a:r>
                <a:rPr dirty="0"/>
                <a:t>diseases</a:t>
              </a:r>
            </a:p>
          </p:txBody>
        </p:sp>
      </p:grpSp>
      <p:pic>
        <p:nvPicPr>
          <p:cNvPr id="445" name="ecotech.001.jpeg" descr="ecotech.001.jpeg"/>
          <p:cNvPicPr>
            <a:picLocks noChangeAspect="1"/>
          </p:cNvPicPr>
          <p:nvPr/>
        </p:nvPicPr>
        <p:blipFill>
          <a:blip r:embed="rId19" cstate="print"/>
          <a:srcRect l="26864" t="38928" r="20993" b="51941"/>
          <a:stretch>
            <a:fillRect/>
          </a:stretch>
        </p:blipFill>
        <p:spPr>
          <a:xfrm>
            <a:off x="5796226" y="11948043"/>
            <a:ext cx="4051471" cy="532074"/>
          </a:xfrm>
          <a:custGeom>
            <a:avLst/>
            <a:gdLst/>
            <a:ahLst/>
            <a:cxnLst>
              <a:cxn ang="0">
                <a:pos x="wd2" y="hd2"/>
              </a:cxn>
              <a:cxn ang="5400000">
                <a:pos x="wd2" y="hd2"/>
              </a:cxn>
              <a:cxn ang="10800000">
                <a:pos x="wd2" y="hd2"/>
              </a:cxn>
              <a:cxn ang="16200000">
                <a:pos x="wd2" y="hd2"/>
              </a:cxn>
            </a:cxnLst>
            <a:rect l="0" t="0" r="r" b="b"/>
            <a:pathLst>
              <a:path w="21576" h="21350" extrusionOk="0">
                <a:moveTo>
                  <a:pt x="15934" y="0"/>
                </a:moveTo>
                <a:cubicBezTo>
                  <a:pt x="15733" y="0"/>
                  <a:pt x="15704" y="225"/>
                  <a:pt x="15662" y="2134"/>
                </a:cubicBezTo>
                <a:cubicBezTo>
                  <a:pt x="15657" y="2336"/>
                  <a:pt x="15655" y="2925"/>
                  <a:pt x="15651" y="3233"/>
                </a:cubicBezTo>
                <a:lnTo>
                  <a:pt x="15651" y="10240"/>
                </a:lnTo>
                <a:lnTo>
                  <a:pt x="15651" y="18966"/>
                </a:lnTo>
                <a:cubicBezTo>
                  <a:pt x="15655" y="19166"/>
                  <a:pt x="15658" y="19670"/>
                  <a:pt x="15662" y="19779"/>
                </a:cubicBezTo>
                <a:cubicBezTo>
                  <a:pt x="15695" y="20710"/>
                  <a:pt x="15763" y="21052"/>
                  <a:pt x="15913" y="21052"/>
                </a:cubicBezTo>
                <a:lnTo>
                  <a:pt x="16118" y="21052"/>
                </a:lnTo>
                <a:cubicBezTo>
                  <a:pt x="16118" y="21042"/>
                  <a:pt x="16116" y="20969"/>
                  <a:pt x="16116" y="20957"/>
                </a:cubicBezTo>
                <a:lnTo>
                  <a:pt x="16049" y="17788"/>
                </a:lnTo>
                <a:cubicBezTo>
                  <a:pt x="16016" y="16275"/>
                  <a:pt x="16009" y="13140"/>
                  <a:pt x="16015" y="10001"/>
                </a:cubicBezTo>
                <a:cubicBezTo>
                  <a:pt x="16022" y="5994"/>
                  <a:pt x="16052" y="1956"/>
                  <a:pt x="16104" y="1003"/>
                </a:cubicBezTo>
                <a:cubicBezTo>
                  <a:pt x="16148" y="187"/>
                  <a:pt x="16119" y="0"/>
                  <a:pt x="15934" y="0"/>
                </a:cubicBezTo>
                <a:close/>
                <a:moveTo>
                  <a:pt x="10454" y="64"/>
                </a:moveTo>
                <a:cubicBezTo>
                  <a:pt x="10426" y="39"/>
                  <a:pt x="10389" y="69"/>
                  <a:pt x="10340" y="111"/>
                </a:cubicBezTo>
                <a:cubicBezTo>
                  <a:pt x="10156" y="272"/>
                  <a:pt x="10135" y="552"/>
                  <a:pt x="10090" y="3408"/>
                </a:cubicBezTo>
                <a:cubicBezTo>
                  <a:pt x="10024" y="7637"/>
                  <a:pt x="10015" y="20198"/>
                  <a:pt x="10078" y="20670"/>
                </a:cubicBezTo>
                <a:cubicBezTo>
                  <a:pt x="10105" y="20879"/>
                  <a:pt x="10205" y="21052"/>
                  <a:pt x="10300" y="21052"/>
                </a:cubicBezTo>
                <a:cubicBezTo>
                  <a:pt x="10469" y="21053"/>
                  <a:pt x="10471" y="20960"/>
                  <a:pt x="10429" y="16355"/>
                </a:cubicBezTo>
                <a:cubicBezTo>
                  <a:pt x="10378" y="10939"/>
                  <a:pt x="10511" y="7405"/>
                  <a:pt x="10767" y="7405"/>
                </a:cubicBezTo>
                <a:cubicBezTo>
                  <a:pt x="10792" y="7405"/>
                  <a:pt x="10813" y="7429"/>
                  <a:pt x="10834" y="7453"/>
                </a:cubicBezTo>
                <a:cubicBezTo>
                  <a:pt x="10858" y="7457"/>
                  <a:pt x="10882" y="7502"/>
                  <a:pt x="10902" y="7596"/>
                </a:cubicBezTo>
                <a:cubicBezTo>
                  <a:pt x="10906" y="7613"/>
                  <a:pt x="10909" y="7608"/>
                  <a:pt x="10913" y="7628"/>
                </a:cubicBezTo>
                <a:cubicBezTo>
                  <a:pt x="11064" y="8178"/>
                  <a:pt x="11099" y="9910"/>
                  <a:pt x="11065" y="14093"/>
                </a:cubicBezTo>
                <a:cubicBezTo>
                  <a:pt x="11043" y="16826"/>
                  <a:pt x="10999" y="19502"/>
                  <a:pt x="10970" y="20049"/>
                </a:cubicBezTo>
                <a:cubicBezTo>
                  <a:pt x="10926" y="20865"/>
                  <a:pt x="10956" y="21052"/>
                  <a:pt x="11141" y="21052"/>
                </a:cubicBezTo>
                <a:cubicBezTo>
                  <a:pt x="11414" y="21052"/>
                  <a:pt x="11462" y="19836"/>
                  <a:pt x="11460" y="12867"/>
                </a:cubicBezTo>
                <a:cubicBezTo>
                  <a:pt x="11460" y="11101"/>
                  <a:pt x="11451" y="9772"/>
                  <a:pt x="11430" y="8727"/>
                </a:cubicBezTo>
                <a:cubicBezTo>
                  <a:pt x="11404" y="7803"/>
                  <a:pt x="11368" y="7044"/>
                  <a:pt x="11323" y="6434"/>
                </a:cubicBezTo>
                <a:cubicBezTo>
                  <a:pt x="11238" y="5642"/>
                  <a:pt x="11104" y="5404"/>
                  <a:pt x="10891" y="5398"/>
                </a:cubicBezTo>
                <a:lnTo>
                  <a:pt x="10515" y="5383"/>
                </a:lnTo>
                <a:lnTo>
                  <a:pt x="10522" y="4268"/>
                </a:lnTo>
                <a:cubicBezTo>
                  <a:pt x="10508" y="3845"/>
                  <a:pt x="10515" y="3163"/>
                  <a:pt x="10528" y="2421"/>
                </a:cubicBezTo>
                <a:cubicBezTo>
                  <a:pt x="10535" y="716"/>
                  <a:pt x="10532" y="135"/>
                  <a:pt x="10454" y="64"/>
                </a:cubicBezTo>
                <a:close/>
                <a:moveTo>
                  <a:pt x="6037" y="1784"/>
                </a:moveTo>
                <a:cubicBezTo>
                  <a:pt x="6022" y="1753"/>
                  <a:pt x="6002" y="1767"/>
                  <a:pt x="5973" y="1799"/>
                </a:cubicBezTo>
                <a:cubicBezTo>
                  <a:pt x="5935" y="1843"/>
                  <a:pt x="5883" y="1936"/>
                  <a:pt x="5817" y="2070"/>
                </a:cubicBezTo>
                <a:cubicBezTo>
                  <a:pt x="5779" y="2147"/>
                  <a:pt x="5746" y="2284"/>
                  <a:pt x="5720" y="2452"/>
                </a:cubicBezTo>
                <a:cubicBezTo>
                  <a:pt x="5709" y="2532"/>
                  <a:pt x="5697" y="2596"/>
                  <a:pt x="5688" y="2691"/>
                </a:cubicBezTo>
                <a:cubicBezTo>
                  <a:pt x="5680" y="2765"/>
                  <a:pt x="5674" y="2849"/>
                  <a:pt x="5669" y="2930"/>
                </a:cubicBezTo>
                <a:cubicBezTo>
                  <a:pt x="5665" y="2973"/>
                  <a:pt x="5662" y="3028"/>
                  <a:pt x="5658" y="3073"/>
                </a:cubicBezTo>
                <a:cubicBezTo>
                  <a:pt x="5651" y="3211"/>
                  <a:pt x="5648" y="3355"/>
                  <a:pt x="5648" y="3503"/>
                </a:cubicBezTo>
                <a:cubicBezTo>
                  <a:pt x="5648" y="4138"/>
                  <a:pt x="5568" y="4796"/>
                  <a:pt x="5457" y="5112"/>
                </a:cubicBezTo>
                <a:cubicBezTo>
                  <a:pt x="5236" y="5745"/>
                  <a:pt x="5215" y="6704"/>
                  <a:pt x="5400" y="7723"/>
                </a:cubicBezTo>
                <a:cubicBezTo>
                  <a:pt x="5510" y="8326"/>
                  <a:pt x="5535" y="9417"/>
                  <a:pt x="5542" y="14109"/>
                </a:cubicBezTo>
                <a:cubicBezTo>
                  <a:pt x="5547" y="17228"/>
                  <a:pt x="5575" y="20066"/>
                  <a:pt x="5603" y="20416"/>
                </a:cubicBezTo>
                <a:cubicBezTo>
                  <a:pt x="5665" y="21170"/>
                  <a:pt x="5795" y="21220"/>
                  <a:pt x="5937" y="20543"/>
                </a:cubicBezTo>
                <a:cubicBezTo>
                  <a:pt x="6020" y="20147"/>
                  <a:pt x="6024" y="19499"/>
                  <a:pt x="5956" y="17119"/>
                </a:cubicBezTo>
                <a:cubicBezTo>
                  <a:pt x="5846" y="13257"/>
                  <a:pt x="5851" y="8929"/>
                  <a:pt x="5965" y="8074"/>
                </a:cubicBezTo>
                <a:cubicBezTo>
                  <a:pt x="6015" y="7698"/>
                  <a:pt x="6114" y="7405"/>
                  <a:pt x="6189" y="7405"/>
                </a:cubicBezTo>
                <a:cubicBezTo>
                  <a:pt x="6391" y="7405"/>
                  <a:pt x="6354" y="5747"/>
                  <a:pt x="6138" y="5128"/>
                </a:cubicBezTo>
                <a:cubicBezTo>
                  <a:pt x="5975" y="4660"/>
                  <a:pt x="5961" y="4406"/>
                  <a:pt x="6024" y="3153"/>
                </a:cubicBezTo>
                <a:cubicBezTo>
                  <a:pt x="6067" y="2292"/>
                  <a:pt x="6080" y="1876"/>
                  <a:pt x="6037" y="1784"/>
                </a:cubicBezTo>
                <a:close/>
                <a:moveTo>
                  <a:pt x="19667" y="2994"/>
                </a:moveTo>
                <a:cubicBezTo>
                  <a:pt x="19608" y="3036"/>
                  <a:pt x="19545" y="3363"/>
                  <a:pt x="19494" y="3917"/>
                </a:cubicBezTo>
                <a:cubicBezTo>
                  <a:pt x="19407" y="4846"/>
                  <a:pt x="19302" y="5112"/>
                  <a:pt x="19046" y="5112"/>
                </a:cubicBezTo>
                <a:cubicBezTo>
                  <a:pt x="18811" y="5112"/>
                  <a:pt x="18665" y="5462"/>
                  <a:pt x="18559" y="6258"/>
                </a:cubicBezTo>
                <a:cubicBezTo>
                  <a:pt x="18378" y="7625"/>
                  <a:pt x="18360" y="10730"/>
                  <a:pt x="18519" y="13058"/>
                </a:cubicBezTo>
                <a:cubicBezTo>
                  <a:pt x="18625" y="14599"/>
                  <a:pt x="18621" y="14725"/>
                  <a:pt x="18439" y="15622"/>
                </a:cubicBezTo>
                <a:cubicBezTo>
                  <a:pt x="18186" y="16871"/>
                  <a:pt x="18207" y="19844"/>
                  <a:pt x="18475" y="20845"/>
                </a:cubicBezTo>
                <a:cubicBezTo>
                  <a:pt x="18616" y="21373"/>
                  <a:pt x="18729" y="21357"/>
                  <a:pt x="18997" y="20750"/>
                </a:cubicBezTo>
                <a:cubicBezTo>
                  <a:pt x="19242" y="20193"/>
                  <a:pt x="19379" y="20132"/>
                  <a:pt x="19485" y="20559"/>
                </a:cubicBezTo>
                <a:cubicBezTo>
                  <a:pt x="19648" y="21216"/>
                  <a:pt x="19725" y="20821"/>
                  <a:pt x="19800" y="18935"/>
                </a:cubicBezTo>
                <a:cubicBezTo>
                  <a:pt x="19841" y="17904"/>
                  <a:pt x="19815" y="17613"/>
                  <a:pt x="19654" y="17310"/>
                </a:cubicBezTo>
                <a:cubicBezTo>
                  <a:pt x="19546" y="17106"/>
                  <a:pt x="19305" y="17265"/>
                  <a:pt x="19117" y="17661"/>
                </a:cubicBezTo>
                <a:cubicBezTo>
                  <a:pt x="18869" y="18185"/>
                  <a:pt x="18755" y="18197"/>
                  <a:pt x="18695" y="17740"/>
                </a:cubicBezTo>
                <a:cubicBezTo>
                  <a:pt x="18561" y="16735"/>
                  <a:pt x="18747" y="15559"/>
                  <a:pt x="19094" y="15208"/>
                </a:cubicBezTo>
                <a:cubicBezTo>
                  <a:pt x="19263" y="15038"/>
                  <a:pt x="19465" y="14457"/>
                  <a:pt x="19544" y="13918"/>
                </a:cubicBezTo>
                <a:cubicBezTo>
                  <a:pt x="19752" y="12501"/>
                  <a:pt x="19805" y="9593"/>
                  <a:pt x="19661" y="7485"/>
                </a:cubicBezTo>
                <a:cubicBezTo>
                  <a:pt x="19547" y="5822"/>
                  <a:pt x="19547" y="5707"/>
                  <a:pt x="19690" y="5128"/>
                </a:cubicBezTo>
                <a:cubicBezTo>
                  <a:pt x="19807" y="4657"/>
                  <a:pt x="19847" y="4127"/>
                  <a:pt x="19823" y="3679"/>
                </a:cubicBezTo>
                <a:cubicBezTo>
                  <a:pt x="19807" y="3541"/>
                  <a:pt x="19791" y="3377"/>
                  <a:pt x="19775" y="3280"/>
                </a:cubicBezTo>
                <a:cubicBezTo>
                  <a:pt x="19770" y="3255"/>
                  <a:pt x="19763" y="3225"/>
                  <a:pt x="19758" y="3201"/>
                </a:cubicBezTo>
                <a:cubicBezTo>
                  <a:pt x="19738" y="3095"/>
                  <a:pt x="19717" y="3051"/>
                  <a:pt x="19697" y="3010"/>
                </a:cubicBezTo>
                <a:cubicBezTo>
                  <a:pt x="19687" y="3002"/>
                  <a:pt x="19677" y="2987"/>
                  <a:pt x="19667" y="2994"/>
                </a:cubicBezTo>
                <a:close/>
                <a:moveTo>
                  <a:pt x="12164" y="4650"/>
                </a:moveTo>
                <a:cubicBezTo>
                  <a:pt x="12058" y="4741"/>
                  <a:pt x="11999" y="4973"/>
                  <a:pt x="11959" y="5446"/>
                </a:cubicBezTo>
                <a:cubicBezTo>
                  <a:pt x="11934" y="5941"/>
                  <a:pt x="11914" y="9653"/>
                  <a:pt x="11914" y="13695"/>
                </a:cubicBezTo>
                <a:lnTo>
                  <a:pt x="11914" y="20750"/>
                </a:lnTo>
                <a:cubicBezTo>
                  <a:pt x="11957" y="20919"/>
                  <a:pt x="12044" y="21052"/>
                  <a:pt x="12138" y="21052"/>
                </a:cubicBezTo>
                <a:lnTo>
                  <a:pt x="12145" y="21052"/>
                </a:lnTo>
                <a:cubicBezTo>
                  <a:pt x="12265" y="21053"/>
                  <a:pt x="12318" y="20969"/>
                  <a:pt x="12335" y="20702"/>
                </a:cubicBezTo>
                <a:lnTo>
                  <a:pt x="12333" y="19986"/>
                </a:lnTo>
                <a:cubicBezTo>
                  <a:pt x="12332" y="19959"/>
                  <a:pt x="12330" y="19950"/>
                  <a:pt x="12329" y="19922"/>
                </a:cubicBezTo>
                <a:cubicBezTo>
                  <a:pt x="12302" y="19298"/>
                  <a:pt x="12276" y="16830"/>
                  <a:pt x="12269" y="14444"/>
                </a:cubicBezTo>
                <a:cubicBezTo>
                  <a:pt x="12259" y="10374"/>
                  <a:pt x="12271" y="10040"/>
                  <a:pt x="12468" y="8759"/>
                </a:cubicBezTo>
                <a:cubicBezTo>
                  <a:pt x="12469" y="8749"/>
                  <a:pt x="12471" y="8736"/>
                  <a:pt x="12472" y="8727"/>
                </a:cubicBezTo>
                <a:cubicBezTo>
                  <a:pt x="12481" y="8661"/>
                  <a:pt x="12490" y="8607"/>
                  <a:pt x="12500" y="8552"/>
                </a:cubicBezTo>
                <a:cubicBezTo>
                  <a:pt x="12675" y="7427"/>
                  <a:pt x="12700" y="7424"/>
                  <a:pt x="12838" y="8360"/>
                </a:cubicBezTo>
                <a:cubicBezTo>
                  <a:pt x="12973" y="9277"/>
                  <a:pt x="12984" y="9865"/>
                  <a:pt x="12946" y="13934"/>
                </a:cubicBezTo>
                <a:cubicBezTo>
                  <a:pt x="12922" y="16437"/>
                  <a:pt x="12881" y="19074"/>
                  <a:pt x="12853" y="19779"/>
                </a:cubicBezTo>
                <a:cubicBezTo>
                  <a:pt x="12840" y="20108"/>
                  <a:pt x="12835" y="20327"/>
                  <a:pt x="12836" y="20511"/>
                </a:cubicBezTo>
                <a:cubicBezTo>
                  <a:pt x="12891" y="20850"/>
                  <a:pt x="12982" y="21051"/>
                  <a:pt x="13092" y="20957"/>
                </a:cubicBezTo>
                <a:lnTo>
                  <a:pt x="13170" y="20893"/>
                </a:lnTo>
                <a:cubicBezTo>
                  <a:pt x="13256" y="20645"/>
                  <a:pt x="13297" y="19875"/>
                  <a:pt x="13320" y="18441"/>
                </a:cubicBezTo>
                <a:lnTo>
                  <a:pt x="13333" y="15367"/>
                </a:lnTo>
                <a:cubicBezTo>
                  <a:pt x="13339" y="13782"/>
                  <a:pt x="13342" y="12515"/>
                  <a:pt x="13339" y="11402"/>
                </a:cubicBezTo>
                <a:cubicBezTo>
                  <a:pt x="13339" y="11392"/>
                  <a:pt x="13339" y="11397"/>
                  <a:pt x="13339" y="11386"/>
                </a:cubicBezTo>
                <a:cubicBezTo>
                  <a:pt x="13296" y="6246"/>
                  <a:pt x="13098" y="4575"/>
                  <a:pt x="12694" y="5733"/>
                </a:cubicBezTo>
                <a:cubicBezTo>
                  <a:pt x="12526" y="6216"/>
                  <a:pt x="12467" y="6157"/>
                  <a:pt x="12398" y="5446"/>
                </a:cubicBezTo>
                <a:cubicBezTo>
                  <a:pt x="12354" y="4986"/>
                  <a:pt x="12284" y="4756"/>
                  <a:pt x="12212" y="4666"/>
                </a:cubicBezTo>
                <a:cubicBezTo>
                  <a:pt x="12196" y="4669"/>
                  <a:pt x="12179" y="4637"/>
                  <a:pt x="12164" y="4650"/>
                </a:cubicBezTo>
                <a:close/>
                <a:moveTo>
                  <a:pt x="894" y="5112"/>
                </a:moveTo>
                <a:cubicBezTo>
                  <a:pt x="461" y="5112"/>
                  <a:pt x="148" y="7629"/>
                  <a:pt x="40" y="10924"/>
                </a:cubicBezTo>
                <a:cubicBezTo>
                  <a:pt x="31" y="11234"/>
                  <a:pt x="22" y="11547"/>
                  <a:pt x="15" y="11864"/>
                </a:cubicBezTo>
                <a:cubicBezTo>
                  <a:pt x="-23" y="13820"/>
                  <a:pt x="7" y="15976"/>
                  <a:pt x="131" y="18043"/>
                </a:cubicBezTo>
                <a:cubicBezTo>
                  <a:pt x="241" y="19866"/>
                  <a:pt x="333" y="20558"/>
                  <a:pt x="524" y="20973"/>
                </a:cubicBezTo>
                <a:cubicBezTo>
                  <a:pt x="662" y="21272"/>
                  <a:pt x="820" y="21419"/>
                  <a:pt x="875" y="21291"/>
                </a:cubicBezTo>
                <a:cubicBezTo>
                  <a:pt x="927" y="21172"/>
                  <a:pt x="1011" y="21081"/>
                  <a:pt x="1070" y="21068"/>
                </a:cubicBezTo>
                <a:cubicBezTo>
                  <a:pt x="1105" y="20997"/>
                  <a:pt x="1144" y="20953"/>
                  <a:pt x="1175" y="20861"/>
                </a:cubicBezTo>
                <a:cubicBezTo>
                  <a:pt x="1180" y="20849"/>
                  <a:pt x="1184" y="20842"/>
                  <a:pt x="1188" y="20830"/>
                </a:cubicBezTo>
                <a:cubicBezTo>
                  <a:pt x="1339" y="20246"/>
                  <a:pt x="1492" y="18594"/>
                  <a:pt x="1492" y="17294"/>
                </a:cubicBezTo>
                <a:lnTo>
                  <a:pt x="1492" y="15988"/>
                </a:lnTo>
                <a:cubicBezTo>
                  <a:pt x="1484" y="16002"/>
                  <a:pt x="1472" y="16069"/>
                  <a:pt x="1461" y="16116"/>
                </a:cubicBezTo>
                <a:lnTo>
                  <a:pt x="1353" y="17119"/>
                </a:lnTo>
                <a:cubicBezTo>
                  <a:pt x="1179" y="18738"/>
                  <a:pt x="725" y="18921"/>
                  <a:pt x="531" y="17454"/>
                </a:cubicBezTo>
                <a:cubicBezTo>
                  <a:pt x="494" y="17176"/>
                  <a:pt x="473" y="16921"/>
                  <a:pt x="461" y="16657"/>
                </a:cubicBezTo>
                <a:cubicBezTo>
                  <a:pt x="458" y="16606"/>
                  <a:pt x="456" y="16550"/>
                  <a:pt x="455" y="16498"/>
                </a:cubicBezTo>
                <a:cubicBezTo>
                  <a:pt x="453" y="16450"/>
                  <a:pt x="453" y="16402"/>
                  <a:pt x="452" y="16355"/>
                </a:cubicBezTo>
                <a:cubicBezTo>
                  <a:pt x="451" y="16247"/>
                  <a:pt x="451" y="16144"/>
                  <a:pt x="455" y="16036"/>
                </a:cubicBezTo>
                <a:cubicBezTo>
                  <a:pt x="458" y="15941"/>
                  <a:pt x="465" y="15844"/>
                  <a:pt x="472" y="15750"/>
                </a:cubicBezTo>
                <a:cubicBezTo>
                  <a:pt x="474" y="15718"/>
                  <a:pt x="475" y="15685"/>
                  <a:pt x="478" y="15654"/>
                </a:cubicBezTo>
                <a:cubicBezTo>
                  <a:pt x="534" y="14972"/>
                  <a:pt x="680" y="14309"/>
                  <a:pt x="928" y="13600"/>
                </a:cubicBezTo>
                <a:cubicBezTo>
                  <a:pt x="1358" y="12374"/>
                  <a:pt x="1492" y="11272"/>
                  <a:pt x="1492" y="8997"/>
                </a:cubicBezTo>
                <a:cubicBezTo>
                  <a:pt x="1492" y="6686"/>
                  <a:pt x="1251" y="5112"/>
                  <a:pt x="894" y="5112"/>
                </a:cubicBezTo>
                <a:close/>
                <a:moveTo>
                  <a:pt x="7383" y="5112"/>
                </a:moveTo>
                <a:cubicBezTo>
                  <a:pt x="6780" y="5112"/>
                  <a:pt x="6513" y="8495"/>
                  <a:pt x="6544" y="15750"/>
                </a:cubicBezTo>
                <a:cubicBezTo>
                  <a:pt x="6554" y="18043"/>
                  <a:pt x="6870" y="20910"/>
                  <a:pt x="7140" y="21164"/>
                </a:cubicBezTo>
                <a:cubicBezTo>
                  <a:pt x="7603" y="21600"/>
                  <a:pt x="7987" y="19916"/>
                  <a:pt x="7987" y="17438"/>
                </a:cubicBezTo>
                <a:cubicBezTo>
                  <a:pt x="7987" y="16347"/>
                  <a:pt x="7984" y="16360"/>
                  <a:pt x="7833" y="17390"/>
                </a:cubicBezTo>
                <a:cubicBezTo>
                  <a:pt x="7558" y="19268"/>
                  <a:pt x="6931" y="18402"/>
                  <a:pt x="6931" y="16148"/>
                </a:cubicBezTo>
                <a:cubicBezTo>
                  <a:pt x="6931" y="15891"/>
                  <a:pt x="7025" y="15361"/>
                  <a:pt x="7150" y="14762"/>
                </a:cubicBezTo>
                <a:cubicBezTo>
                  <a:pt x="7180" y="14622"/>
                  <a:pt x="7204" y="14502"/>
                  <a:pt x="7235" y="14396"/>
                </a:cubicBezTo>
                <a:cubicBezTo>
                  <a:pt x="7303" y="14099"/>
                  <a:pt x="7360" y="13795"/>
                  <a:pt x="7440" y="13504"/>
                </a:cubicBezTo>
                <a:cubicBezTo>
                  <a:pt x="7938" y="11697"/>
                  <a:pt x="7950" y="11611"/>
                  <a:pt x="7973" y="9300"/>
                </a:cubicBezTo>
                <a:cubicBezTo>
                  <a:pt x="8000" y="6469"/>
                  <a:pt x="7809" y="5112"/>
                  <a:pt x="7383" y="5112"/>
                </a:cubicBezTo>
                <a:close/>
                <a:moveTo>
                  <a:pt x="9158" y="5112"/>
                </a:moveTo>
                <a:cubicBezTo>
                  <a:pt x="8723" y="5112"/>
                  <a:pt x="8427" y="8216"/>
                  <a:pt x="8330" y="11673"/>
                </a:cubicBezTo>
                <a:cubicBezTo>
                  <a:pt x="8324" y="12369"/>
                  <a:pt x="8323" y="13198"/>
                  <a:pt x="8321" y="14221"/>
                </a:cubicBezTo>
                <a:lnTo>
                  <a:pt x="8319" y="16116"/>
                </a:lnTo>
                <a:cubicBezTo>
                  <a:pt x="8376" y="18310"/>
                  <a:pt x="8531" y="20141"/>
                  <a:pt x="8807" y="20814"/>
                </a:cubicBezTo>
                <a:cubicBezTo>
                  <a:pt x="8947" y="21154"/>
                  <a:pt x="9145" y="21324"/>
                  <a:pt x="9245" y="21180"/>
                </a:cubicBezTo>
                <a:cubicBezTo>
                  <a:pt x="9449" y="20885"/>
                  <a:pt x="9649" y="19061"/>
                  <a:pt x="9649" y="17485"/>
                </a:cubicBezTo>
                <a:cubicBezTo>
                  <a:pt x="9649" y="16521"/>
                  <a:pt x="9637" y="16507"/>
                  <a:pt x="9482" y="17326"/>
                </a:cubicBezTo>
                <a:cubicBezTo>
                  <a:pt x="9245" y="18574"/>
                  <a:pt x="9066" y="18431"/>
                  <a:pt x="8852" y="16817"/>
                </a:cubicBezTo>
                <a:cubicBezTo>
                  <a:pt x="8732" y="15912"/>
                  <a:pt x="8670" y="14617"/>
                  <a:pt x="8668" y="13218"/>
                </a:cubicBezTo>
                <a:cubicBezTo>
                  <a:pt x="8668" y="13201"/>
                  <a:pt x="8668" y="13186"/>
                  <a:pt x="8668" y="13170"/>
                </a:cubicBezTo>
                <a:cubicBezTo>
                  <a:pt x="8668" y="13154"/>
                  <a:pt x="8668" y="13122"/>
                  <a:pt x="8668" y="13106"/>
                </a:cubicBezTo>
                <a:cubicBezTo>
                  <a:pt x="8668" y="11830"/>
                  <a:pt x="8716" y="10482"/>
                  <a:pt x="8816" y="9252"/>
                </a:cubicBezTo>
                <a:cubicBezTo>
                  <a:pt x="8980" y="7226"/>
                  <a:pt x="9257" y="6766"/>
                  <a:pt x="9420" y="8249"/>
                </a:cubicBezTo>
                <a:cubicBezTo>
                  <a:pt x="9541" y="9346"/>
                  <a:pt x="9649" y="8834"/>
                  <a:pt x="9649" y="7150"/>
                </a:cubicBezTo>
                <a:cubicBezTo>
                  <a:pt x="9649" y="5648"/>
                  <a:pt x="9524" y="5112"/>
                  <a:pt x="9158" y="5112"/>
                </a:cubicBezTo>
                <a:close/>
                <a:moveTo>
                  <a:pt x="21406" y="5112"/>
                </a:moveTo>
                <a:cubicBezTo>
                  <a:pt x="21248" y="5112"/>
                  <a:pt x="21235" y="5386"/>
                  <a:pt x="21229" y="8297"/>
                </a:cubicBezTo>
                <a:cubicBezTo>
                  <a:pt x="21219" y="13688"/>
                  <a:pt x="20885" y="14543"/>
                  <a:pt x="20624" y="9841"/>
                </a:cubicBezTo>
                <a:cubicBezTo>
                  <a:pt x="20569" y="8835"/>
                  <a:pt x="20521" y="7353"/>
                  <a:pt x="20521" y="6561"/>
                </a:cubicBezTo>
                <a:cubicBezTo>
                  <a:pt x="20521" y="5567"/>
                  <a:pt x="20491" y="5243"/>
                  <a:pt x="20386" y="5160"/>
                </a:cubicBezTo>
                <a:lnTo>
                  <a:pt x="20295" y="5207"/>
                </a:lnTo>
                <a:cubicBezTo>
                  <a:pt x="20260" y="5226"/>
                  <a:pt x="20235" y="5204"/>
                  <a:pt x="20206" y="5207"/>
                </a:cubicBezTo>
                <a:cubicBezTo>
                  <a:pt x="20134" y="5389"/>
                  <a:pt x="20136" y="5984"/>
                  <a:pt x="20162" y="8010"/>
                </a:cubicBezTo>
                <a:cubicBezTo>
                  <a:pt x="20187" y="10031"/>
                  <a:pt x="20270" y="11673"/>
                  <a:pt x="20438" y="13472"/>
                </a:cubicBezTo>
                <a:cubicBezTo>
                  <a:pt x="20703" y="16301"/>
                  <a:pt x="20667" y="17645"/>
                  <a:pt x="20324" y="17645"/>
                </a:cubicBezTo>
                <a:cubicBezTo>
                  <a:pt x="20170" y="17645"/>
                  <a:pt x="20145" y="17912"/>
                  <a:pt x="20145" y="19587"/>
                </a:cubicBezTo>
                <a:cubicBezTo>
                  <a:pt x="20145" y="21502"/>
                  <a:pt x="20148" y="21536"/>
                  <a:pt x="20379" y="21037"/>
                </a:cubicBezTo>
                <a:cubicBezTo>
                  <a:pt x="21066" y="19554"/>
                  <a:pt x="21568" y="14001"/>
                  <a:pt x="21576" y="7819"/>
                </a:cubicBezTo>
                <a:cubicBezTo>
                  <a:pt x="21577" y="6648"/>
                  <a:pt x="21573" y="6001"/>
                  <a:pt x="21552" y="5621"/>
                </a:cubicBezTo>
                <a:cubicBezTo>
                  <a:pt x="21544" y="5554"/>
                  <a:pt x="21538" y="5449"/>
                  <a:pt x="21527" y="5398"/>
                </a:cubicBezTo>
                <a:cubicBezTo>
                  <a:pt x="21526" y="5394"/>
                  <a:pt x="21528" y="5387"/>
                  <a:pt x="21527" y="5383"/>
                </a:cubicBezTo>
                <a:cubicBezTo>
                  <a:pt x="21527" y="5381"/>
                  <a:pt x="21525" y="5384"/>
                  <a:pt x="21525" y="5383"/>
                </a:cubicBezTo>
                <a:cubicBezTo>
                  <a:pt x="21503" y="5285"/>
                  <a:pt x="21470" y="5217"/>
                  <a:pt x="21436" y="5144"/>
                </a:cubicBezTo>
                <a:cubicBezTo>
                  <a:pt x="21425" y="5139"/>
                  <a:pt x="21419" y="5112"/>
                  <a:pt x="21406" y="5112"/>
                </a:cubicBezTo>
                <a:close/>
                <a:moveTo>
                  <a:pt x="4196" y="5144"/>
                </a:moveTo>
                <a:cubicBezTo>
                  <a:pt x="4031" y="5193"/>
                  <a:pt x="3872" y="5596"/>
                  <a:pt x="3769" y="6322"/>
                </a:cubicBezTo>
                <a:cubicBezTo>
                  <a:pt x="3539" y="7935"/>
                  <a:pt x="3458" y="9746"/>
                  <a:pt x="3458" y="13265"/>
                </a:cubicBezTo>
                <a:cubicBezTo>
                  <a:pt x="3458" y="17149"/>
                  <a:pt x="3655" y="19996"/>
                  <a:pt x="3986" y="20830"/>
                </a:cubicBezTo>
                <a:cubicBezTo>
                  <a:pt x="4273" y="21551"/>
                  <a:pt x="4487" y="21301"/>
                  <a:pt x="4692" y="19986"/>
                </a:cubicBezTo>
                <a:cubicBezTo>
                  <a:pt x="4925" y="18494"/>
                  <a:pt x="5038" y="15725"/>
                  <a:pt x="5035" y="12995"/>
                </a:cubicBezTo>
                <a:cubicBezTo>
                  <a:pt x="5034" y="12752"/>
                  <a:pt x="5030" y="12519"/>
                  <a:pt x="5028" y="12278"/>
                </a:cubicBezTo>
                <a:cubicBezTo>
                  <a:pt x="5006" y="9701"/>
                  <a:pt x="4884" y="7253"/>
                  <a:pt x="4656" y="6051"/>
                </a:cubicBezTo>
                <a:cubicBezTo>
                  <a:pt x="4532" y="5393"/>
                  <a:pt x="4361" y="5095"/>
                  <a:pt x="4196" y="5144"/>
                </a:cubicBezTo>
                <a:close/>
                <a:moveTo>
                  <a:pt x="14451" y="5160"/>
                </a:moveTo>
                <a:cubicBezTo>
                  <a:pt x="14297" y="5204"/>
                  <a:pt x="14146" y="5474"/>
                  <a:pt x="14051" y="5972"/>
                </a:cubicBezTo>
                <a:cubicBezTo>
                  <a:pt x="13801" y="7294"/>
                  <a:pt x="13622" y="11463"/>
                  <a:pt x="13679" y="14619"/>
                </a:cubicBezTo>
                <a:cubicBezTo>
                  <a:pt x="13740" y="17939"/>
                  <a:pt x="13895" y="19794"/>
                  <a:pt x="14197" y="20750"/>
                </a:cubicBezTo>
                <a:cubicBezTo>
                  <a:pt x="14356" y="21254"/>
                  <a:pt x="14506" y="21330"/>
                  <a:pt x="14664" y="20989"/>
                </a:cubicBezTo>
                <a:cubicBezTo>
                  <a:pt x="14764" y="20774"/>
                  <a:pt x="14820" y="20678"/>
                  <a:pt x="14861" y="20607"/>
                </a:cubicBezTo>
                <a:cubicBezTo>
                  <a:pt x="14900" y="20269"/>
                  <a:pt x="14933" y="19956"/>
                  <a:pt x="14981" y="19587"/>
                </a:cubicBezTo>
                <a:cubicBezTo>
                  <a:pt x="15014" y="19333"/>
                  <a:pt x="15035" y="19138"/>
                  <a:pt x="15062" y="18919"/>
                </a:cubicBezTo>
                <a:cubicBezTo>
                  <a:pt x="15073" y="18777"/>
                  <a:pt x="15075" y="18784"/>
                  <a:pt x="15087" y="18632"/>
                </a:cubicBezTo>
                <a:cubicBezTo>
                  <a:pt x="15335" y="15562"/>
                  <a:pt x="15263" y="9136"/>
                  <a:pt x="14996" y="6577"/>
                </a:cubicBezTo>
                <a:cubicBezTo>
                  <a:pt x="14996" y="6573"/>
                  <a:pt x="14996" y="6565"/>
                  <a:pt x="14996" y="6561"/>
                </a:cubicBezTo>
                <a:cubicBezTo>
                  <a:pt x="14958" y="6202"/>
                  <a:pt x="14917" y="5916"/>
                  <a:pt x="14871" y="5733"/>
                </a:cubicBezTo>
                <a:cubicBezTo>
                  <a:pt x="14762" y="5294"/>
                  <a:pt x="14605" y="5115"/>
                  <a:pt x="14451" y="5160"/>
                </a:cubicBezTo>
                <a:close/>
                <a:moveTo>
                  <a:pt x="17179" y="5160"/>
                </a:moveTo>
                <a:cubicBezTo>
                  <a:pt x="17011" y="5208"/>
                  <a:pt x="16842" y="5574"/>
                  <a:pt x="16729" y="6242"/>
                </a:cubicBezTo>
                <a:cubicBezTo>
                  <a:pt x="16362" y="8420"/>
                  <a:pt x="16274" y="15287"/>
                  <a:pt x="16569" y="18680"/>
                </a:cubicBezTo>
                <a:cubicBezTo>
                  <a:pt x="16632" y="19409"/>
                  <a:pt x="16787" y="20343"/>
                  <a:pt x="16915" y="20750"/>
                </a:cubicBezTo>
                <a:cubicBezTo>
                  <a:pt x="17107" y="21357"/>
                  <a:pt x="17358" y="21224"/>
                  <a:pt x="17564" y="20511"/>
                </a:cubicBezTo>
                <a:cubicBezTo>
                  <a:pt x="17646" y="20069"/>
                  <a:pt x="17742" y="19341"/>
                  <a:pt x="17828" y="18489"/>
                </a:cubicBezTo>
                <a:cubicBezTo>
                  <a:pt x="18055" y="14950"/>
                  <a:pt x="17988" y="7862"/>
                  <a:pt x="17630" y="5972"/>
                </a:cubicBezTo>
                <a:cubicBezTo>
                  <a:pt x="17515" y="5369"/>
                  <a:pt x="17348" y="5111"/>
                  <a:pt x="17179" y="5160"/>
                </a:cubicBezTo>
                <a:close/>
                <a:moveTo>
                  <a:pt x="2646" y="5191"/>
                </a:moveTo>
                <a:cubicBezTo>
                  <a:pt x="2538" y="5218"/>
                  <a:pt x="2422" y="5387"/>
                  <a:pt x="2306" y="5749"/>
                </a:cubicBezTo>
                <a:cubicBezTo>
                  <a:pt x="1828" y="7242"/>
                  <a:pt x="1625" y="14999"/>
                  <a:pt x="1966" y="18807"/>
                </a:cubicBezTo>
                <a:cubicBezTo>
                  <a:pt x="2060" y="19857"/>
                  <a:pt x="2222" y="20900"/>
                  <a:pt x="2325" y="21116"/>
                </a:cubicBezTo>
                <a:cubicBezTo>
                  <a:pt x="2428" y="21332"/>
                  <a:pt x="2557" y="21416"/>
                  <a:pt x="2613" y="21291"/>
                </a:cubicBezTo>
                <a:cubicBezTo>
                  <a:pt x="2668" y="21167"/>
                  <a:pt x="2744" y="21052"/>
                  <a:pt x="2782" y="21052"/>
                </a:cubicBezTo>
                <a:cubicBezTo>
                  <a:pt x="2924" y="21053"/>
                  <a:pt x="3152" y="18744"/>
                  <a:pt x="3154" y="17278"/>
                </a:cubicBezTo>
                <a:cubicBezTo>
                  <a:pt x="3153" y="15991"/>
                  <a:pt x="3138" y="15905"/>
                  <a:pt x="3037" y="16578"/>
                </a:cubicBezTo>
                <a:lnTo>
                  <a:pt x="2980" y="16976"/>
                </a:lnTo>
                <a:cubicBezTo>
                  <a:pt x="2790" y="18324"/>
                  <a:pt x="2640" y="18433"/>
                  <a:pt x="2463" y="17438"/>
                </a:cubicBezTo>
                <a:cubicBezTo>
                  <a:pt x="2408" y="17315"/>
                  <a:pt x="2362" y="17139"/>
                  <a:pt x="2334" y="16880"/>
                </a:cubicBezTo>
                <a:cubicBezTo>
                  <a:pt x="2284" y="16426"/>
                  <a:pt x="2247" y="15891"/>
                  <a:pt x="2224" y="15320"/>
                </a:cubicBezTo>
                <a:cubicBezTo>
                  <a:pt x="1984" y="11232"/>
                  <a:pt x="2478" y="5177"/>
                  <a:pt x="2940" y="8329"/>
                </a:cubicBezTo>
                <a:cubicBezTo>
                  <a:pt x="3030" y="8943"/>
                  <a:pt x="3062" y="9093"/>
                  <a:pt x="3090" y="8806"/>
                </a:cubicBezTo>
                <a:cubicBezTo>
                  <a:pt x="3093" y="8791"/>
                  <a:pt x="3094" y="8776"/>
                  <a:pt x="3097" y="8759"/>
                </a:cubicBezTo>
                <a:cubicBezTo>
                  <a:pt x="3106" y="8641"/>
                  <a:pt x="3117" y="8471"/>
                  <a:pt x="3128" y="8249"/>
                </a:cubicBezTo>
                <a:cubicBezTo>
                  <a:pt x="3223" y="6395"/>
                  <a:pt x="2972" y="5113"/>
                  <a:pt x="2646" y="5191"/>
                </a:cubicBezTo>
                <a:close/>
                <a:moveTo>
                  <a:pt x="19065" y="6848"/>
                </a:moveTo>
                <a:cubicBezTo>
                  <a:pt x="19173" y="6921"/>
                  <a:pt x="19282" y="7371"/>
                  <a:pt x="19358" y="8249"/>
                </a:cubicBezTo>
                <a:cubicBezTo>
                  <a:pt x="19473" y="9567"/>
                  <a:pt x="19473" y="9782"/>
                  <a:pt x="19358" y="11100"/>
                </a:cubicBezTo>
                <a:cubicBezTo>
                  <a:pt x="19290" y="11882"/>
                  <a:pt x="19172" y="12517"/>
                  <a:pt x="19096" y="12517"/>
                </a:cubicBezTo>
                <a:cubicBezTo>
                  <a:pt x="18921" y="12517"/>
                  <a:pt x="18710" y="10768"/>
                  <a:pt x="18710" y="9316"/>
                </a:cubicBezTo>
                <a:cubicBezTo>
                  <a:pt x="18710" y="7643"/>
                  <a:pt x="18885" y="6725"/>
                  <a:pt x="19065" y="6848"/>
                </a:cubicBezTo>
                <a:close/>
                <a:moveTo>
                  <a:pt x="4257" y="7405"/>
                </a:moveTo>
                <a:cubicBezTo>
                  <a:pt x="4499" y="7405"/>
                  <a:pt x="4665" y="9472"/>
                  <a:pt x="4665" y="12517"/>
                </a:cubicBezTo>
                <a:cubicBezTo>
                  <a:pt x="4665" y="13942"/>
                  <a:pt x="4611" y="15675"/>
                  <a:pt x="4546" y="16371"/>
                </a:cubicBezTo>
                <a:cubicBezTo>
                  <a:pt x="4265" y="19396"/>
                  <a:pt x="3796" y="16986"/>
                  <a:pt x="3796" y="12517"/>
                </a:cubicBezTo>
                <a:cubicBezTo>
                  <a:pt x="3796" y="9410"/>
                  <a:pt x="3978" y="7405"/>
                  <a:pt x="4257" y="7405"/>
                </a:cubicBezTo>
                <a:close/>
                <a:moveTo>
                  <a:pt x="14442" y="7405"/>
                </a:moveTo>
                <a:cubicBezTo>
                  <a:pt x="14873" y="7405"/>
                  <a:pt x="15094" y="13112"/>
                  <a:pt x="14778" y="16132"/>
                </a:cubicBezTo>
                <a:cubicBezTo>
                  <a:pt x="14449" y="19283"/>
                  <a:pt x="14028" y="17257"/>
                  <a:pt x="14028" y="12517"/>
                </a:cubicBezTo>
                <a:cubicBezTo>
                  <a:pt x="14028" y="9443"/>
                  <a:pt x="14194" y="7405"/>
                  <a:pt x="14442" y="7405"/>
                </a:cubicBezTo>
                <a:close/>
                <a:moveTo>
                  <a:pt x="17160" y="7405"/>
                </a:moveTo>
                <a:cubicBezTo>
                  <a:pt x="17591" y="7405"/>
                  <a:pt x="17812" y="13112"/>
                  <a:pt x="17496" y="16132"/>
                </a:cubicBezTo>
                <a:cubicBezTo>
                  <a:pt x="17167" y="19283"/>
                  <a:pt x="16746" y="17257"/>
                  <a:pt x="16746" y="12517"/>
                </a:cubicBezTo>
                <a:cubicBezTo>
                  <a:pt x="16746" y="9443"/>
                  <a:pt x="16912" y="7405"/>
                  <a:pt x="17160" y="7405"/>
                </a:cubicBezTo>
                <a:close/>
                <a:moveTo>
                  <a:pt x="7398" y="7501"/>
                </a:moveTo>
                <a:cubicBezTo>
                  <a:pt x="7480" y="7524"/>
                  <a:pt x="7556" y="7765"/>
                  <a:pt x="7613" y="8281"/>
                </a:cubicBezTo>
                <a:cubicBezTo>
                  <a:pt x="7694" y="9017"/>
                  <a:pt x="7685" y="9348"/>
                  <a:pt x="7565" y="10240"/>
                </a:cubicBezTo>
                <a:cubicBezTo>
                  <a:pt x="7353" y="11802"/>
                  <a:pt x="7019" y="12302"/>
                  <a:pt x="6960" y="11147"/>
                </a:cubicBezTo>
                <a:cubicBezTo>
                  <a:pt x="6865" y="9271"/>
                  <a:pt x="7152" y="7431"/>
                  <a:pt x="7398" y="7501"/>
                </a:cubicBezTo>
                <a:close/>
                <a:moveTo>
                  <a:pt x="786" y="7516"/>
                </a:moveTo>
                <a:cubicBezTo>
                  <a:pt x="868" y="7424"/>
                  <a:pt x="993" y="7835"/>
                  <a:pt x="1063" y="8424"/>
                </a:cubicBezTo>
                <a:cubicBezTo>
                  <a:pt x="1185" y="9434"/>
                  <a:pt x="1185" y="9545"/>
                  <a:pt x="1055" y="10431"/>
                </a:cubicBezTo>
                <a:cubicBezTo>
                  <a:pt x="871" y="11686"/>
                  <a:pt x="470" y="12269"/>
                  <a:pt x="398" y="11386"/>
                </a:cubicBezTo>
                <a:cubicBezTo>
                  <a:pt x="323" y="10480"/>
                  <a:pt x="599" y="7728"/>
                  <a:pt x="786" y="7516"/>
                </a:cubicBezTo>
                <a:close/>
              </a:path>
            </a:pathLst>
          </a:custGeom>
          <a:ln w="12700">
            <a:miter lim="400000"/>
          </a:ln>
        </p:spPr>
      </p:pic>
      <p:pic>
        <p:nvPicPr>
          <p:cNvPr id="23554" name="Picture 2" descr="Immagine correlata"/>
          <p:cNvPicPr>
            <a:picLocks noChangeAspect="1" noChangeArrowheads="1"/>
          </p:cNvPicPr>
          <p:nvPr/>
        </p:nvPicPr>
        <p:blipFill>
          <a:blip r:embed="rId20" cstate="print"/>
          <a:srcRect t="12245" b="12244"/>
          <a:stretch>
            <a:fillRect/>
          </a:stretch>
        </p:blipFill>
        <p:spPr bwMode="auto">
          <a:xfrm>
            <a:off x="238672" y="2897560"/>
            <a:ext cx="4710231" cy="2664296"/>
          </a:xfrm>
          <a:prstGeom prst="rect">
            <a:avLst/>
          </a:prstGeom>
          <a:noFill/>
        </p:spPr>
      </p:pic>
      <p:pic>
        <p:nvPicPr>
          <p:cNvPr id="23556" name="Picture 4" descr="Risultati immagini per stanza albergo"/>
          <p:cNvPicPr>
            <a:picLocks noChangeAspect="1" noChangeArrowheads="1"/>
          </p:cNvPicPr>
          <p:nvPr/>
        </p:nvPicPr>
        <p:blipFill>
          <a:blip r:embed="rId21" cstate="print"/>
          <a:srcRect t="6923" b="12307"/>
          <a:stretch>
            <a:fillRect/>
          </a:stretch>
        </p:blipFill>
        <p:spPr bwMode="auto">
          <a:xfrm>
            <a:off x="238672" y="8298160"/>
            <a:ext cx="4680519" cy="2520280"/>
          </a:xfrm>
          <a:prstGeom prst="rect">
            <a:avLst/>
          </a:prstGeom>
          <a:noFill/>
        </p:spPr>
      </p:pic>
      <p:pic>
        <p:nvPicPr>
          <p:cNvPr id="23558" name="Picture 6" descr="Risultati immagini per piscina"/>
          <p:cNvPicPr>
            <a:picLocks noChangeAspect="1" noChangeArrowheads="1"/>
          </p:cNvPicPr>
          <p:nvPr/>
        </p:nvPicPr>
        <p:blipFill>
          <a:blip r:embed="rId22" cstate="print"/>
          <a:srcRect t="11853"/>
          <a:stretch>
            <a:fillRect/>
          </a:stretch>
        </p:blipFill>
        <p:spPr bwMode="auto">
          <a:xfrm>
            <a:off x="238672" y="10890448"/>
            <a:ext cx="4680520" cy="2677618"/>
          </a:xfrm>
          <a:prstGeom prst="rect">
            <a:avLst/>
          </a:prstGeom>
          <a:noFill/>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Mobile systems and automatic self-sanitizing built-in systems for ATUs and air ducts, which drastically reduce microbiological contamination risk of air and surfaces. All our systems are automised, safe and environment friendly and are designed and built according to the most strictest standards.…"/>
          <p:cNvSpPr txBox="1"/>
          <p:nvPr/>
        </p:nvSpPr>
        <p:spPr>
          <a:xfrm>
            <a:off x="10456752" y="2218725"/>
            <a:ext cx="13567077" cy="106285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br>
              <a:rPr lang="it-IT" b="0" dirty="0"/>
            </a:br>
            <a:endParaRPr lang="it-IT" b="0" dirty="0"/>
          </a:p>
          <a:p>
            <a:pPr algn="l"/>
            <a:r>
              <a:rPr lang="it-IT" sz="2400" b="0" dirty="0"/>
              <a:t>- </a:t>
            </a:r>
            <a:r>
              <a:rPr lang="cs-CZ" sz="2400" b="0" dirty="0"/>
              <a:t>Mobilní systémy</a:t>
            </a:r>
            <a:r>
              <a:rPr lang="it-IT" sz="2400" b="0" dirty="0"/>
              <a:t> </a:t>
            </a:r>
            <a:r>
              <a:rPr lang="cs-CZ" sz="2400" b="0" dirty="0"/>
              <a:t>a </a:t>
            </a:r>
            <a:r>
              <a:rPr lang="it-IT" sz="2400" b="0" dirty="0"/>
              <a:t>automatic</a:t>
            </a:r>
            <a:r>
              <a:rPr lang="cs-CZ" sz="2400" b="0" dirty="0" err="1"/>
              <a:t>ké</a:t>
            </a:r>
            <a:r>
              <a:rPr lang="it-IT" sz="2400" b="0" dirty="0"/>
              <a:t> auto-</a:t>
            </a:r>
            <a:r>
              <a:rPr lang="cs-CZ" sz="2400" b="0" dirty="0"/>
              <a:t>dezinfekční systémy</a:t>
            </a:r>
            <a:r>
              <a:rPr lang="it-IT" sz="2400" b="0" dirty="0"/>
              <a:t> pr</a:t>
            </a:r>
            <a:r>
              <a:rPr lang="cs-CZ" sz="2400" b="0" dirty="0"/>
              <a:t>o</a:t>
            </a:r>
            <a:r>
              <a:rPr lang="it-IT" sz="2400" b="0" dirty="0"/>
              <a:t> UTA </a:t>
            </a:r>
            <a:r>
              <a:rPr lang="cs-CZ" sz="2400" b="0" dirty="0"/>
              <a:t>a potrubní systémy vzduchu</a:t>
            </a:r>
            <a:r>
              <a:rPr lang="it-IT" sz="2400" b="0" dirty="0"/>
              <a:t>,</a:t>
            </a:r>
            <a:r>
              <a:rPr lang="cs-CZ" sz="2400" b="0" dirty="0"/>
              <a:t> které drasticky snižují riziko </a:t>
            </a:r>
            <a:r>
              <a:rPr lang="cs-CZ" sz="2400" b="0" dirty="0" err="1"/>
              <a:t>mikrobilogické</a:t>
            </a:r>
            <a:r>
              <a:rPr lang="cs-CZ" sz="2400" b="0" dirty="0"/>
              <a:t> vzduchu a ploch</a:t>
            </a:r>
            <a:r>
              <a:rPr lang="it-IT" sz="2400" b="0" dirty="0"/>
              <a:t>.</a:t>
            </a:r>
          </a:p>
          <a:p>
            <a:pPr algn="l"/>
            <a:r>
              <a:rPr lang="cs-CZ" sz="2400" b="0" dirty="0"/>
              <a:t>Všechny naše systémy jsou automatické, bezpečné a jsou projektovány a vyrobeny i </a:t>
            </a:r>
            <a:r>
              <a:rPr lang="cs-CZ" sz="2400" b="0" dirty="0" err="1"/>
              <a:t>sohledem</a:t>
            </a:r>
            <a:r>
              <a:rPr lang="cs-CZ" sz="2400" b="0" dirty="0"/>
              <a:t> na životní prostředí dle nejpřísnějších kvalitativních standardů</a:t>
            </a:r>
            <a:r>
              <a:rPr lang="it-IT" sz="2400" b="0" dirty="0"/>
              <a:t>.</a:t>
            </a:r>
            <a:br>
              <a:rPr lang="it-IT" sz="2400" b="0" dirty="0"/>
            </a:br>
            <a:r>
              <a:rPr lang="it-IT" sz="2400" b="0" dirty="0"/>
              <a:t>- Tec</a:t>
            </a:r>
            <a:r>
              <a:rPr lang="cs-CZ" sz="2400" b="0" dirty="0"/>
              <a:t>h</a:t>
            </a:r>
            <a:r>
              <a:rPr lang="it-IT" sz="2400" b="0" dirty="0"/>
              <a:t>nolo</a:t>
            </a:r>
            <a:r>
              <a:rPr lang="cs-CZ" sz="2400" b="0" dirty="0" err="1"/>
              <a:t>gie</a:t>
            </a:r>
            <a:r>
              <a:rPr lang="cs-CZ" sz="2400" b="0" dirty="0"/>
              <a:t>, které jsou</a:t>
            </a:r>
            <a:r>
              <a:rPr lang="it-IT" sz="2400" b="0" dirty="0"/>
              <a:t> integr</a:t>
            </a:r>
            <a:r>
              <a:rPr lang="cs-CZ" sz="2400" b="0" dirty="0" err="1"/>
              <a:t>ovány</a:t>
            </a:r>
            <a:r>
              <a:rPr lang="cs-CZ" sz="2400" b="0" dirty="0"/>
              <a:t> do vodních okruhů (včetně zásobních jímek na dešťovou vodu), snižují množení baktérií a chemických aditiv</a:t>
            </a:r>
            <a:r>
              <a:rPr lang="it-IT" sz="2400" b="0" dirty="0"/>
              <a:t>.</a:t>
            </a:r>
            <a:br>
              <a:rPr lang="it-IT" sz="2400" b="0" dirty="0"/>
            </a:br>
            <a:r>
              <a:rPr lang="it-IT" sz="2400" b="0" dirty="0"/>
              <a:t>S</a:t>
            </a:r>
            <a:r>
              <a:rPr lang="cs-CZ" sz="2400" b="0" dirty="0" err="1"/>
              <a:t>ystémy</a:t>
            </a:r>
            <a:r>
              <a:rPr lang="cs-CZ" sz="2400" b="0" dirty="0"/>
              <a:t>, které se již úspěšně používají v řadě oblastí jako je potravinářský průmysl, údržba dopravních prostředků, hotelové provozy, bazény a mnoho dalších.</a:t>
            </a:r>
            <a:br>
              <a:rPr lang="it-IT" sz="2400" b="0" dirty="0"/>
            </a:br>
            <a:r>
              <a:rPr lang="it-IT" sz="2400" b="0" dirty="0"/>
              <a:t>- </a:t>
            </a:r>
            <a:r>
              <a:rPr lang="cs-CZ" sz="2400" b="0" dirty="0"/>
              <a:t>Systémy</a:t>
            </a:r>
            <a:r>
              <a:rPr lang="it-IT" sz="2400" b="0" dirty="0"/>
              <a:t> ETP </a:t>
            </a:r>
            <a:r>
              <a:rPr lang="cs-CZ" sz="2400" b="0" dirty="0"/>
              <a:t>integrované ve zdravotnických zařízeních představují technologickou inovaci a skutečné řešení na stoupající poptávku po mikrobiologické bezpečnosti.</a:t>
            </a:r>
            <a:br>
              <a:rPr lang="it-IT" sz="2400" b="0" dirty="0"/>
            </a:br>
            <a:r>
              <a:rPr lang="cs-CZ" sz="2400" b="0" dirty="0"/>
              <a:t>Námi nabízená zařízení využívají pro výrobu ozónu korunový výboj a jsou schopná reprodukovat to, co příroda dělá miliony let. Vzduch se nabije trojmocným kyslíkem, který má obrovskou </a:t>
            </a:r>
            <a:r>
              <a:rPr lang="cs-CZ" sz="2400" b="0" dirty="0" err="1"/>
              <a:t>oxydační</a:t>
            </a:r>
            <a:r>
              <a:rPr lang="cs-CZ" sz="2400" b="0" dirty="0"/>
              <a:t> schopnost , ničí veškeré nežádoucí „návštěvníky“, které jsou např. v podobě parazitů velmi zdraví nebezpeční. Tímto způsobem získáme bezpečnější ovzduší a vodu při zásadním snížení nutnosti používat chemické produkty</a:t>
            </a:r>
            <a:r>
              <a:rPr lang="it-IT" sz="2400" b="0" dirty="0"/>
              <a:t>.</a:t>
            </a:r>
            <a:br>
              <a:rPr lang="it-IT" sz="2400" b="0" dirty="0"/>
            </a:br>
            <a:r>
              <a:rPr lang="cs-CZ" sz="2400" b="0" dirty="0"/>
              <a:t>Technologie </a:t>
            </a:r>
            <a:r>
              <a:rPr lang="it-IT" sz="2400" b="0" dirty="0"/>
              <a:t>ETP </a:t>
            </a:r>
            <a:r>
              <a:rPr lang="cs-CZ" sz="2400" b="0" dirty="0"/>
              <a:t>využívá sílu ozónu pro zaručení nejvyšších standardů mikrobiologické bezpečnosti</a:t>
            </a:r>
            <a:r>
              <a:rPr lang="it-IT" sz="2400" b="0" dirty="0"/>
              <a:t>.</a:t>
            </a:r>
          </a:p>
          <a:p>
            <a:pPr algn="l"/>
            <a:endParaRPr lang="cs-CZ" sz="2400" b="0" dirty="0"/>
          </a:p>
          <a:p>
            <a:pPr algn="l"/>
            <a:endParaRPr lang="cs-CZ" sz="2400" b="0" dirty="0"/>
          </a:p>
          <a:p>
            <a:pPr algn="l"/>
            <a:endParaRPr lang="cs-CZ" sz="2400" b="0" dirty="0"/>
          </a:p>
          <a:p>
            <a:pPr algn="l"/>
            <a:endParaRPr lang="cs-CZ" sz="2400" b="0" dirty="0"/>
          </a:p>
          <a:p>
            <a:pPr algn="l"/>
            <a:endParaRPr lang="cs-CZ" sz="2400" b="0" dirty="0"/>
          </a:p>
          <a:p>
            <a:pPr algn="l"/>
            <a:r>
              <a:rPr lang="cs-CZ" sz="2400" b="0" dirty="0"/>
              <a:t>Naše systémy jsou velmi ekologickým, přirozeným a provozně šetrným řešením jak eliminovat mikrobiologické riziko způsobené bakteriemi, plísněmi, spory, VIRY a dalšími zdroji kontaminace.</a:t>
            </a:r>
            <a:r>
              <a:rPr lang="it-IT" sz="2400" b="0" dirty="0"/>
              <a:t>. </a:t>
            </a:r>
          </a:p>
          <a:p>
            <a:pPr algn="l"/>
            <a:r>
              <a:rPr lang="cs-CZ" sz="2400" b="0" dirty="0"/>
              <a:t>Zajišťují bezpečnějších vodu i vzduch</a:t>
            </a:r>
            <a:r>
              <a:rPr lang="it-IT" sz="2400" b="0" dirty="0"/>
              <a:t>,</a:t>
            </a:r>
            <a:r>
              <a:rPr lang="cs-CZ" sz="2400" b="0" dirty="0"/>
              <a:t> při snížení, a v některých případech úplné eliminaci, používaní chemických produktů</a:t>
            </a:r>
            <a:endParaRPr lang="it-IT" sz="2400" b="0" dirty="0"/>
          </a:p>
        </p:txBody>
      </p:sp>
      <p:pic>
        <p:nvPicPr>
          <p:cNvPr id="448" name="Image" descr="Image"/>
          <p:cNvPicPr>
            <a:picLocks noChangeAspect="1"/>
          </p:cNvPicPr>
          <p:nvPr/>
        </p:nvPicPr>
        <p:blipFill>
          <a:blip r:embed="rId2" cstate="print"/>
          <a:srcRect l="45937" t="2599" r="31197" b="2599"/>
          <a:stretch>
            <a:fillRect/>
          </a:stretch>
        </p:blipFill>
        <p:spPr>
          <a:xfrm>
            <a:off x="114448" y="120650"/>
            <a:ext cx="4876801" cy="13474700"/>
          </a:xfrm>
          <a:prstGeom prst="rect">
            <a:avLst/>
          </a:prstGeom>
          <a:ln w="12700">
            <a:miter lim="400000"/>
          </a:ln>
          <a:effectLst>
            <a:outerShdw blurRad="63500" dist="25400" dir="5400000" rotWithShape="0">
              <a:srgbClr val="000000">
                <a:alpha val="50000"/>
              </a:srgbClr>
            </a:outerShdw>
          </a:effectLst>
        </p:spPr>
      </p:pic>
      <p:sp>
        <p:nvSpPr>
          <p:cNvPr id="449" name="Eco-technology"/>
          <p:cNvSpPr/>
          <p:nvPr/>
        </p:nvSpPr>
        <p:spPr>
          <a:xfrm>
            <a:off x="12798686" y="154399"/>
            <a:ext cx="10914594"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dirty="0"/>
              <a:t>E</a:t>
            </a:r>
            <a:r>
              <a:rPr lang="cs-CZ" dirty="0"/>
              <a:t>K</a:t>
            </a:r>
            <a:r>
              <a:rPr dirty="0"/>
              <a:t>o-</a:t>
            </a:r>
            <a:r>
              <a:rPr dirty="0" err="1"/>
              <a:t>tec</a:t>
            </a:r>
            <a:r>
              <a:rPr lang="cs-CZ" dirty="0"/>
              <a:t>H</a:t>
            </a:r>
            <a:r>
              <a:rPr dirty="0"/>
              <a:t>nolo</a:t>
            </a:r>
            <a:r>
              <a:rPr lang="it-IT" dirty="0"/>
              <a:t>GIE</a:t>
            </a:r>
            <a:endParaRPr dirty="0"/>
          </a:p>
        </p:txBody>
      </p:sp>
      <p:grpSp>
        <p:nvGrpSpPr>
          <p:cNvPr id="2" name="Group"/>
          <p:cNvGrpSpPr/>
          <p:nvPr/>
        </p:nvGrpSpPr>
        <p:grpSpPr>
          <a:xfrm>
            <a:off x="6444206" y="3452047"/>
            <a:ext cx="2119681" cy="2084150"/>
            <a:chOff x="0" y="0"/>
            <a:chExt cx="2119680" cy="2084149"/>
          </a:xfrm>
        </p:grpSpPr>
        <p:grpSp>
          <p:nvGrpSpPr>
            <p:cNvPr id="3" name="Group"/>
            <p:cNvGrpSpPr/>
            <p:nvPr/>
          </p:nvGrpSpPr>
          <p:grpSpPr>
            <a:xfrm>
              <a:off x="568834" y="949164"/>
              <a:ext cx="1008549" cy="1134986"/>
              <a:chOff x="0" y="0"/>
              <a:chExt cx="1008548" cy="1134984"/>
            </a:xfrm>
          </p:grpSpPr>
          <p:sp>
            <p:nvSpPr>
              <p:cNvPr id="450" name="Shape"/>
              <p:cNvSpPr/>
              <p:nvPr/>
            </p:nvSpPr>
            <p:spPr>
              <a:xfrm>
                <a:off x="0" y="0"/>
                <a:ext cx="1008549"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FF2600"/>
              </a:solidFill>
              <a:ln w="254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51" name="Image" descr="Image"/>
              <p:cNvPicPr>
                <a:picLocks noChangeAspect="1"/>
              </p:cNvPicPr>
              <p:nvPr/>
            </p:nvPicPr>
            <p:blipFill>
              <a:blip r:embed="rId4" cstate="print"/>
              <a:srcRect l="3637" t="4617" r="4284" b="5754"/>
              <a:stretch>
                <a:fillRect/>
              </a:stretch>
            </p:blipFill>
            <p:spPr>
              <a:xfrm>
                <a:off x="140534" y="250518"/>
                <a:ext cx="651274" cy="633949"/>
              </a:xfrm>
              <a:custGeom>
                <a:avLst/>
                <a:gdLst/>
                <a:ahLst/>
                <a:cxnLst>
                  <a:cxn ang="0">
                    <a:pos x="wd2" y="hd2"/>
                  </a:cxn>
                  <a:cxn ang="5400000">
                    <a:pos x="wd2" y="hd2"/>
                  </a:cxn>
                  <a:cxn ang="10800000">
                    <a:pos x="wd2" y="hd2"/>
                  </a:cxn>
                  <a:cxn ang="16200000">
                    <a:pos x="wd2" y="hd2"/>
                  </a:cxn>
                </a:cxnLst>
                <a:rect l="0" t="0" r="r" b="b"/>
                <a:pathLst>
                  <a:path w="21557" h="21523" extrusionOk="0">
                    <a:moveTo>
                      <a:pt x="17367" y="0"/>
                    </a:moveTo>
                    <a:cubicBezTo>
                      <a:pt x="16793" y="-3"/>
                      <a:pt x="16546" y="12"/>
                      <a:pt x="16303" y="81"/>
                    </a:cubicBezTo>
                    <a:cubicBezTo>
                      <a:pt x="15627" y="272"/>
                      <a:pt x="15026" y="582"/>
                      <a:pt x="14608" y="957"/>
                    </a:cubicBezTo>
                    <a:lnTo>
                      <a:pt x="14398" y="1159"/>
                    </a:lnTo>
                    <a:lnTo>
                      <a:pt x="14122" y="1024"/>
                    </a:lnTo>
                    <a:cubicBezTo>
                      <a:pt x="13969" y="952"/>
                      <a:pt x="13605" y="839"/>
                      <a:pt x="13321" y="782"/>
                    </a:cubicBezTo>
                    <a:cubicBezTo>
                      <a:pt x="12877" y="691"/>
                      <a:pt x="12685" y="691"/>
                      <a:pt x="11954" y="714"/>
                    </a:cubicBezTo>
                    <a:cubicBezTo>
                      <a:pt x="10928" y="747"/>
                      <a:pt x="10496" y="820"/>
                      <a:pt x="10391" y="984"/>
                    </a:cubicBezTo>
                    <a:cubicBezTo>
                      <a:pt x="10337" y="1069"/>
                      <a:pt x="10339" y="1125"/>
                      <a:pt x="10378" y="1199"/>
                    </a:cubicBezTo>
                    <a:cubicBezTo>
                      <a:pt x="10427" y="1294"/>
                      <a:pt x="10466" y="1292"/>
                      <a:pt x="11193" y="1267"/>
                    </a:cubicBezTo>
                    <a:cubicBezTo>
                      <a:pt x="11665" y="1250"/>
                      <a:pt x="12130" y="1270"/>
                      <a:pt x="12388" y="1307"/>
                    </a:cubicBezTo>
                    <a:cubicBezTo>
                      <a:pt x="12869" y="1377"/>
                      <a:pt x="13483" y="1535"/>
                      <a:pt x="13688" y="1644"/>
                    </a:cubicBezTo>
                    <a:lnTo>
                      <a:pt x="13820" y="1711"/>
                    </a:lnTo>
                    <a:lnTo>
                      <a:pt x="12953" y="2614"/>
                    </a:lnTo>
                    <a:lnTo>
                      <a:pt x="12073" y="3517"/>
                    </a:lnTo>
                    <a:lnTo>
                      <a:pt x="11482" y="3261"/>
                    </a:lnTo>
                    <a:cubicBezTo>
                      <a:pt x="10846" y="2983"/>
                      <a:pt x="10137" y="2785"/>
                      <a:pt x="9380" y="2668"/>
                    </a:cubicBezTo>
                    <a:cubicBezTo>
                      <a:pt x="8544" y="2539"/>
                      <a:pt x="8276" y="2582"/>
                      <a:pt x="8276" y="2843"/>
                    </a:cubicBezTo>
                    <a:cubicBezTo>
                      <a:pt x="8276" y="3038"/>
                      <a:pt x="8387" y="3112"/>
                      <a:pt x="8815" y="3166"/>
                    </a:cubicBezTo>
                    <a:cubicBezTo>
                      <a:pt x="9338" y="3233"/>
                      <a:pt x="10253" y="3538"/>
                      <a:pt x="10877" y="3854"/>
                    </a:cubicBezTo>
                    <a:cubicBezTo>
                      <a:pt x="11139" y="3986"/>
                      <a:pt x="11368" y="4114"/>
                      <a:pt x="11390" y="4137"/>
                    </a:cubicBezTo>
                    <a:cubicBezTo>
                      <a:pt x="11412" y="4159"/>
                      <a:pt x="11047" y="4561"/>
                      <a:pt x="10575" y="5039"/>
                    </a:cubicBezTo>
                    <a:cubicBezTo>
                      <a:pt x="9965" y="5658"/>
                      <a:pt x="9694" y="5905"/>
                      <a:pt x="9616" y="5902"/>
                    </a:cubicBezTo>
                    <a:cubicBezTo>
                      <a:pt x="9556" y="5899"/>
                      <a:pt x="9312" y="5848"/>
                      <a:pt x="9078" y="5780"/>
                    </a:cubicBezTo>
                    <a:cubicBezTo>
                      <a:pt x="8719" y="5677"/>
                      <a:pt x="8543" y="5657"/>
                      <a:pt x="7974" y="5659"/>
                    </a:cubicBezTo>
                    <a:cubicBezTo>
                      <a:pt x="7271" y="5662"/>
                      <a:pt x="7070" y="5693"/>
                      <a:pt x="6240" y="5969"/>
                    </a:cubicBezTo>
                    <a:cubicBezTo>
                      <a:pt x="5811" y="6112"/>
                      <a:pt x="5100" y="6457"/>
                      <a:pt x="5045" y="6549"/>
                    </a:cubicBezTo>
                    <a:cubicBezTo>
                      <a:pt x="5026" y="6579"/>
                      <a:pt x="5015" y="6668"/>
                      <a:pt x="5032" y="6737"/>
                    </a:cubicBezTo>
                    <a:cubicBezTo>
                      <a:pt x="5070" y="6896"/>
                      <a:pt x="5242" y="6895"/>
                      <a:pt x="5518" y="6751"/>
                    </a:cubicBezTo>
                    <a:cubicBezTo>
                      <a:pt x="5627" y="6694"/>
                      <a:pt x="5982" y="6584"/>
                      <a:pt x="6306" y="6495"/>
                    </a:cubicBezTo>
                    <a:cubicBezTo>
                      <a:pt x="6841" y="6347"/>
                      <a:pt x="6966" y="6337"/>
                      <a:pt x="7672" y="6333"/>
                    </a:cubicBezTo>
                    <a:cubicBezTo>
                      <a:pt x="8448" y="6329"/>
                      <a:pt x="8692" y="6363"/>
                      <a:pt x="8959" y="6535"/>
                    </a:cubicBezTo>
                    <a:cubicBezTo>
                      <a:pt x="9068" y="6605"/>
                      <a:pt x="9059" y="6613"/>
                      <a:pt x="8697" y="6980"/>
                    </a:cubicBezTo>
                    <a:cubicBezTo>
                      <a:pt x="8246" y="7436"/>
                      <a:pt x="7865" y="7953"/>
                      <a:pt x="7698" y="8327"/>
                    </a:cubicBezTo>
                    <a:cubicBezTo>
                      <a:pt x="7629" y="8482"/>
                      <a:pt x="7554" y="8610"/>
                      <a:pt x="7528" y="8610"/>
                    </a:cubicBezTo>
                    <a:cubicBezTo>
                      <a:pt x="7343" y="8610"/>
                      <a:pt x="5844" y="8831"/>
                      <a:pt x="5610" y="8893"/>
                    </a:cubicBezTo>
                    <a:cubicBezTo>
                      <a:pt x="4187" y="9271"/>
                      <a:pt x="2245" y="10642"/>
                      <a:pt x="1143" y="12046"/>
                    </a:cubicBezTo>
                    <a:cubicBezTo>
                      <a:pt x="815" y="12464"/>
                      <a:pt x="774" y="12682"/>
                      <a:pt x="959" y="12854"/>
                    </a:cubicBezTo>
                    <a:cubicBezTo>
                      <a:pt x="1168" y="13048"/>
                      <a:pt x="1332" y="12981"/>
                      <a:pt x="1721" y="12558"/>
                    </a:cubicBezTo>
                    <a:cubicBezTo>
                      <a:pt x="2156" y="12086"/>
                      <a:pt x="2480" y="11809"/>
                      <a:pt x="3101" y="11386"/>
                    </a:cubicBezTo>
                    <a:cubicBezTo>
                      <a:pt x="4467" y="10453"/>
                      <a:pt x="5901" y="9911"/>
                      <a:pt x="6871" y="9958"/>
                    </a:cubicBezTo>
                    <a:lnTo>
                      <a:pt x="7199" y="9971"/>
                    </a:lnTo>
                    <a:lnTo>
                      <a:pt x="7225" y="10483"/>
                    </a:lnTo>
                    <a:cubicBezTo>
                      <a:pt x="7245" y="10766"/>
                      <a:pt x="7288" y="11092"/>
                      <a:pt x="7317" y="11211"/>
                    </a:cubicBezTo>
                    <a:cubicBezTo>
                      <a:pt x="7346" y="11329"/>
                      <a:pt x="7370" y="11456"/>
                      <a:pt x="7370" y="11480"/>
                    </a:cubicBezTo>
                    <a:cubicBezTo>
                      <a:pt x="7370" y="11505"/>
                      <a:pt x="7214" y="11639"/>
                      <a:pt x="7028" y="11777"/>
                    </a:cubicBezTo>
                    <a:cubicBezTo>
                      <a:pt x="5746" y="12727"/>
                      <a:pt x="4670" y="13940"/>
                      <a:pt x="4112" y="15078"/>
                    </a:cubicBezTo>
                    <a:cubicBezTo>
                      <a:pt x="4023" y="15259"/>
                      <a:pt x="3829" y="15794"/>
                      <a:pt x="3679" y="16263"/>
                    </a:cubicBezTo>
                    <a:cubicBezTo>
                      <a:pt x="3204" y="17745"/>
                      <a:pt x="2629" y="18675"/>
                      <a:pt x="1511" y="19780"/>
                    </a:cubicBezTo>
                    <a:cubicBezTo>
                      <a:pt x="1127" y="20159"/>
                      <a:pt x="830" y="20408"/>
                      <a:pt x="119" y="20926"/>
                    </a:cubicBezTo>
                    <a:cubicBezTo>
                      <a:pt x="-18" y="21025"/>
                      <a:pt x="-43" y="21286"/>
                      <a:pt x="79" y="21424"/>
                    </a:cubicBezTo>
                    <a:cubicBezTo>
                      <a:pt x="232" y="21597"/>
                      <a:pt x="477" y="21548"/>
                      <a:pt x="959" y="21235"/>
                    </a:cubicBezTo>
                    <a:cubicBezTo>
                      <a:pt x="1954" y="20592"/>
                      <a:pt x="2994" y="19619"/>
                      <a:pt x="3639" y="18743"/>
                    </a:cubicBezTo>
                    <a:cubicBezTo>
                      <a:pt x="4005" y="18247"/>
                      <a:pt x="4504" y="17246"/>
                      <a:pt x="4638" y="16735"/>
                    </a:cubicBezTo>
                    <a:cubicBezTo>
                      <a:pt x="4866" y="15859"/>
                      <a:pt x="5123" y="15381"/>
                      <a:pt x="5675" y="14768"/>
                    </a:cubicBezTo>
                    <a:cubicBezTo>
                      <a:pt x="6387" y="13979"/>
                      <a:pt x="7524" y="13176"/>
                      <a:pt x="8106" y="13057"/>
                    </a:cubicBezTo>
                    <a:cubicBezTo>
                      <a:pt x="8250" y="13027"/>
                      <a:pt x="8271" y="13044"/>
                      <a:pt x="8473" y="13326"/>
                    </a:cubicBezTo>
                    <a:cubicBezTo>
                      <a:pt x="8832" y="13826"/>
                      <a:pt x="9529" y="14274"/>
                      <a:pt x="10299" y="14498"/>
                    </a:cubicBezTo>
                    <a:cubicBezTo>
                      <a:pt x="10465" y="14547"/>
                      <a:pt x="10617" y="14611"/>
                      <a:pt x="10641" y="14633"/>
                    </a:cubicBezTo>
                    <a:cubicBezTo>
                      <a:pt x="10703" y="14692"/>
                      <a:pt x="10603" y="14978"/>
                      <a:pt x="10273" y="15684"/>
                    </a:cubicBezTo>
                    <a:cubicBezTo>
                      <a:pt x="9973" y="16327"/>
                      <a:pt x="9482" y="17112"/>
                      <a:pt x="8999" y="17732"/>
                    </a:cubicBezTo>
                    <a:cubicBezTo>
                      <a:pt x="8590" y="18257"/>
                      <a:pt x="7619" y="19267"/>
                      <a:pt x="7199" y="19592"/>
                    </a:cubicBezTo>
                    <a:cubicBezTo>
                      <a:pt x="6797" y="19902"/>
                      <a:pt x="6722" y="20036"/>
                      <a:pt x="6844" y="20279"/>
                    </a:cubicBezTo>
                    <a:cubicBezTo>
                      <a:pt x="6961" y="20510"/>
                      <a:pt x="7214" y="20544"/>
                      <a:pt x="7488" y="20360"/>
                    </a:cubicBezTo>
                    <a:cubicBezTo>
                      <a:pt x="8540" y="19651"/>
                      <a:pt x="10135" y="17938"/>
                      <a:pt x="10982" y="16627"/>
                    </a:cubicBezTo>
                    <a:cubicBezTo>
                      <a:pt x="11373" y="16022"/>
                      <a:pt x="11638" y="15500"/>
                      <a:pt x="11797" y="14997"/>
                    </a:cubicBezTo>
                    <a:lnTo>
                      <a:pt x="11902" y="14660"/>
                    </a:lnTo>
                    <a:lnTo>
                      <a:pt x="12322" y="14566"/>
                    </a:lnTo>
                    <a:cubicBezTo>
                      <a:pt x="12866" y="14446"/>
                      <a:pt x="13584" y="14125"/>
                      <a:pt x="13991" y="13811"/>
                    </a:cubicBezTo>
                    <a:cubicBezTo>
                      <a:pt x="14170" y="13673"/>
                      <a:pt x="14334" y="13567"/>
                      <a:pt x="14358" y="13582"/>
                    </a:cubicBezTo>
                    <a:cubicBezTo>
                      <a:pt x="14383" y="13598"/>
                      <a:pt x="14387" y="13898"/>
                      <a:pt x="14371" y="14256"/>
                    </a:cubicBezTo>
                    <a:cubicBezTo>
                      <a:pt x="14340" y="14985"/>
                      <a:pt x="14210" y="15630"/>
                      <a:pt x="13925" y="16358"/>
                    </a:cubicBezTo>
                    <a:cubicBezTo>
                      <a:pt x="13749" y="16806"/>
                      <a:pt x="13741" y="16913"/>
                      <a:pt x="13872" y="16964"/>
                    </a:cubicBezTo>
                    <a:cubicBezTo>
                      <a:pt x="14008" y="17017"/>
                      <a:pt x="14099" y="16928"/>
                      <a:pt x="14266" y="16587"/>
                    </a:cubicBezTo>
                    <a:cubicBezTo>
                      <a:pt x="14709" y="15686"/>
                      <a:pt x="15053" y="13985"/>
                      <a:pt x="14949" y="13232"/>
                    </a:cubicBezTo>
                    <a:lnTo>
                      <a:pt x="14910" y="12935"/>
                    </a:lnTo>
                    <a:lnTo>
                      <a:pt x="15725" y="12100"/>
                    </a:lnTo>
                    <a:lnTo>
                      <a:pt x="16526" y="11278"/>
                    </a:lnTo>
                    <a:lnTo>
                      <a:pt x="16762" y="11655"/>
                    </a:lnTo>
                    <a:cubicBezTo>
                      <a:pt x="17208" y="12388"/>
                      <a:pt x="17832" y="13048"/>
                      <a:pt x="18588" y="13569"/>
                    </a:cubicBezTo>
                    <a:cubicBezTo>
                      <a:pt x="18891" y="13777"/>
                      <a:pt x="19073" y="13802"/>
                      <a:pt x="19153" y="13649"/>
                    </a:cubicBezTo>
                    <a:cubicBezTo>
                      <a:pt x="19226" y="13510"/>
                      <a:pt x="19179" y="13445"/>
                      <a:pt x="18825" y="13178"/>
                    </a:cubicBezTo>
                    <a:cubicBezTo>
                      <a:pt x="18261" y="12753"/>
                      <a:pt x="17466" y="11690"/>
                      <a:pt x="17196" y="11008"/>
                    </a:cubicBezTo>
                    <a:lnTo>
                      <a:pt x="17078" y="10712"/>
                    </a:lnTo>
                    <a:lnTo>
                      <a:pt x="18299" y="9459"/>
                    </a:lnTo>
                    <a:cubicBezTo>
                      <a:pt x="18973" y="8768"/>
                      <a:pt x="19540" y="8212"/>
                      <a:pt x="19560" y="8233"/>
                    </a:cubicBezTo>
                    <a:cubicBezTo>
                      <a:pt x="19700" y="8378"/>
                      <a:pt x="19745" y="10220"/>
                      <a:pt x="19626" y="10860"/>
                    </a:cubicBezTo>
                    <a:cubicBezTo>
                      <a:pt x="19540" y="11321"/>
                      <a:pt x="19560" y="11423"/>
                      <a:pt x="19731" y="11467"/>
                    </a:cubicBezTo>
                    <a:cubicBezTo>
                      <a:pt x="20014" y="11539"/>
                      <a:pt x="20100" y="11368"/>
                      <a:pt x="20257" y="10470"/>
                    </a:cubicBezTo>
                    <a:cubicBezTo>
                      <a:pt x="20380" y="9762"/>
                      <a:pt x="20408" y="8273"/>
                      <a:pt x="20309" y="7775"/>
                    </a:cubicBezTo>
                    <a:lnTo>
                      <a:pt x="20257" y="7465"/>
                    </a:lnTo>
                    <a:lnTo>
                      <a:pt x="20480" y="7209"/>
                    </a:lnTo>
                    <a:cubicBezTo>
                      <a:pt x="21147" y="6448"/>
                      <a:pt x="21557" y="5341"/>
                      <a:pt x="21557" y="4298"/>
                    </a:cubicBezTo>
                    <a:cubicBezTo>
                      <a:pt x="21557" y="3811"/>
                      <a:pt x="21489" y="3413"/>
                      <a:pt x="21321" y="2884"/>
                    </a:cubicBezTo>
                    <a:cubicBezTo>
                      <a:pt x="20896" y="1550"/>
                      <a:pt x="19905" y="563"/>
                      <a:pt x="18575" y="148"/>
                    </a:cubicBezTo>
                    <a:cubicBezTo>
                      <a:pt x="18173" y="23"/>
                      <a:pt x="18036" y="4"/>
                      <a:pt x="17367" y="0"/>
                    </a:cubicBezTo>
                    <a:close/>
                    <a:moveTo>
                      <a:pt x="16789" y="3881"/>
                    </a:moveTo>
                    <a:cubicBezTo>
                      <a:pt x="16989" y="3898"/>
                      <a:pt x="17162" y="4094"/>
                      <a:pt x="17261" y="4447"/>
                    </a:cubicBezTo>
                    <a:cubicBezTo>
                      <a:pt x="17496" y="5276"/>
                      <a:pt x="17570" y="5899"/>
                      <a:pt x="17498" y="6454"/>
                    </a:cubicBezTo>
                    <a:cubicBezTo>
                      <a:pt x="17403" y="7183"/>
                      <a:pt x="16953" y="8384"/>
                      <a:pt x="16605" y="8853"/>
                    </a:cubicBezTo>
                    <a:cubicBezTo>
                      <a:pt x="16464" y="9041"/>
                      <a:pt x="16346" y="9058"/>
                      <a:pt x="16224" y="8920"/>
                    </a:cubicBezTo>
                    <a:cubicBezTo>
                      <a:pt x="16112" y="8793"/>
                      <a:pt x="16117" y="8775"/>
                      <a:pt x="16316" y="8341"/>
                    </a:cubicBezTo>
                    <a:cubicBezTo>
                      <a:pt x="16667" y="7574"/>
                      <a:pt x="16861" y="6393"/>
                      <a:pt x="16749" y="5727"/>
                    </a:cubicBezTo>
                    <a:cubicBezTo>
                      <a:pt x="16683" y="5332"/>
                      <a:pt x="16538" y="4932"/>
                      <a:pt x="16355" y="4649"/>
                    </a:cubicBezTo>
                    <a:cubicBezTo>
                      <a:pt x="16195" y="4402"/>
                      <a:pt x="16220" y="4262"/>
                      <a:pt x="16421" y="4056"/>
                    </a:cubicBezTo>
                    <a:cubicBezTo>
                      <a:pt x="16544" y="3930"/>
                      <a:pt x="16668" y="3870"/>
                      <a:pt x="16789" y="3881"/>
                    </a:cubicBezTo>
                    <a:close/>
                    <a:moveTo>
                      <a:pt x="14319" y="6144"/>
                    </a:moveTo>
                    <a:cubicBezTo>
                      <a:pt x="14498" y="6135"/>
                      <a:pt x="14680" y="6229"/>
                      <a:pt x="14779" y="6427"/>
                    </a:cubicBezTo>
                    <a:cubicBezTo>
                      <a:pt x="14865" y="6600"/>
                      <a:pt x="14852" y="6717"/>
                      <a:pt x="14700" y="6966"/>
                    </a:cubicBezTo>
                    <a:cubicBezTo>
                      <a:pt x="14403" y="7451"/>
                      <a:pt x="14267" y="8044"/>
                      <a:pt x="14214" y="9068"/>
                    </a:cubicBezTo>
                    <a:cubicBezTo>
                      <a:pt x="14183" y="9652"/>
                      <a:pt x="14245" y="10798"/>
                      <a:pt x="14319" y="10995"/>
                    </a:cubicBezTo>
                    <a:cubicBezTo>
                      <a:pt x="14335" y="11037"/>
                      <a:pt x="14297" y="11111"/>
                      <a:pt x="14240" y="11170"/>
                    </a:cubicBezTo>
                    <a:cubicBezTo>
                      <a:pt x="14126" y="11288"/>
                      <a:pt x="14053" y="11300"/>
                      <a:pt x="13925" y="11224"/>
                    </a:cubicBezTo>
                    <a:cubicBezTo>
                      <a:pt x="13754" y="11122"/>
                      <a:pt x="13531" y="9721"/>
                      <a:pt x="13531" y="8731"/>
                    </a:cubicBezTo>
                    <a:cubicBezTo>
                      <a:pt x="13530" y="7737"/>
                      <a:pt x="13777" y="6551"/>
                      <a:pt x="14030" y="6279"/>
                    </a:cubicBezTo>
                    <a:cubicBezTo>
                      <a:pt x="14114" y="6189"/>
                      <a:pt x="14212" y="6150"/>
                      <a:pt x="14319" y="6144"/>
                    </a:cubicBezTo>
                    <a:close/>
                  </a:path>
                </a:pathLst>
              </a:custGeom>
              <a:ln w="12700" cap="flat">
                <a:noFill/>
                <a:miter lim="400000"/>
              </a:ln>
              <a:effectLst/>
            </p:spPr>
          </p:pic>
        </p:grpSp>
        <p:grpSp>
          <p:nvGrpSpPr>
            <p:cNvPr id="4" name="Group"/>
            <p:cNvGrpSpPr/>
            <p:nvPr/>
          </p:nvGrpSpPr>
          <p:grpSpPr>
            <a:xfrm>
              <a:off x="-1" y="-1"/>
              <a:ext cx="1008550" cy="1134986"/>
              <a:chOff x="0" y="0"/>
              <a:chExt cx="1008548" cy="1134984"/>
            </a:xfrm>
          </p:grpSpPr>
          <p:sp>
            <p:nvSpPr>
              <p:cNvPr id="453" name="Shape"/>
              <p:cNvSpPr/>
              <p:nvPr/>
            </p:nvSpPr>
            <p:spPr>
              <a:xfrm>
                <a:off x="0" y="0"/>
                <a:ext cx="1008549"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FF2600"/>
              </a:solidFill>
              <a:ln w="254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54" name="Image" descr="Image"/>
              <p:cNvPicPr>
                <a:picLocks noChangeAspect="1"/>
              </p:cNvPicPr>
              <p:nvPr/>
            </p:nvPicPr>
            <p:blipFill>
              <a:blip r:embed="rId5" cstate="print"/>
              <a:srcRect l="5509" t="3557" r="5275" b="3539"/>
              <a:stretch>
                <a:fillRect/>
              </a:stretch>
            </p:blipFill>
            <p:spPr>
              <a:xfrm>
                <a:off x="155605" y="204410"/>
                <a:ext cx="697333" cy="726165"/>
              </a:xfrm>
              <a:custGeom>
                <a:avLst/>
                <a:gdLst/>
                <a:ahLst/>
                <a:cxnLst>
                  <a:cxn ang="0">
                    <a:pos x="wd2" y="hd2"/>
                  </a:cxn>
                  <a:cxn ang="5400000">
                    <a:pos x="wd2" y="hd2"/>
                  </a:cxn>
                  <a:cxn ang="10800000">
                    <a:pos x="wd2" y="hd2"/>
                  </a:cxn>
                  <a:cxn ang="16200000">
                    <a:pos x="wd2" y="hd2"/>
                  </a:cxn>
                </a:cxnLst>
                <a:rect l="0" t="0" r="r" b="b"/>
                <a:pathLst>
                  <a:path w="21179" h="21140" extrusionOk="0">
                    <a:moveTo>
                      <a:pt x="10278" y="12"/>
                    </a:moveTo>
                    <a:cubicBezTo>
                      <a:pt x="9637" y="158"/>
                      <a:pt x="9389" y="1354"/>
                      <a:pt x="9880" y="2404"/>
                    </a:cubicBezTo>
                    <a:cubicBezTo>
                      <a:pt x="10107" y="2889"/>
                      <a:pt x="10137" y="3075"/>
                      <a:pt x="10133" y="3767"/>
                    </a:cubicBezTo>
                    <a:cubicBezTo>
                      <a:pt x="10127" y="4929"/>
                      <a:pt x="9808" y="5409"/>
                      <a:pt x="8783" y="5731"/>
                    </a:cubicBezTo>
                    <a:cubicBezTo>
                      <a:pt x="8514" y="5816"/>
                      <a:pt x="8095" y="5982"/>
                      <a:pt x="7855" y="6101"/>
                    </a:cubicBezTo>
                    <a:cubicBezTo>
                      <a:pt x="7376" y="6339"/>
                      <a:pt x="6731" y="6380"/>
                      <a:pt x="6373" y="6205"/>
                    </a:cubicBezTo>
                    <a:cubicBezTo>
                      <a:pt x="6253" y="6146"/>
                      <a:pt x="5875" y="5836"/>
                      <a:pt x="5529" y="5512"/>
                    </a:cubicBezTo>
                    <a:cubicBezTo>
                      <a:pt x="5017" y="5031"/>
                      <a:pt x="4876" y="4827"/>
                      <a:pt x="4757" y="4437"/>
                    </a:cubicBezTo>
                    <a:cubicBezTo>
                      <a:pt x="4576" y="3841"/>
                      <a:pt x="4026" y="3255"/>
                      <a:pt x="3468" y="3051"/>
                    </a:cubicBezTo>
                    <a:cubicBezTo>
                      <a:pt x="2525" y="2706"/>
                      <a:pt x="2185" y="3248"/>
                      <a:pt x="2720" y="4241"/>
                    </a:cubicBezTo>
                    <a:cubicBezTo>
                      <a:pt x="2923" y="4616"/>
                      <a:pt x="3494" y="5012"/>
                      <a:pt x="4034" y="5142"/>
                    </a:cubicBezTo>
                    <a:cubicBezTo>
                      <a:pt x="4368" y="5222"/>
                      <a:pt x="4621" y="5377"/>
                      <a:pt x="5119" y="5835"/>
                    </a:cubicBezTo>
                    <a:cubicBezTo>
                      <a:pt x="5775" y="6438"/>
                      <a:pt x="6104" y="6952"/>
                      <a:pt x="6107" y="7372"/>
                    </a:cubicBezTo>
                    <a:cubicBezTo>
                      <a:pt x="6109" y="7499"/>
                      <a:pt x="6020" y="7846"/>
                      <a:pt x="5915" y="8134"/>
                    </a:cubicBezTo>
                    <a:cubicBezTo>
                      <a:pt x="5810" y="8423"/>
                      <a:pt x="5603" y="9134"/>
                      <a:pt x="5457" y="9717"/>
                    </a:cubicBezTo>
                    <a:cubicBezTo>
                      <a:pt x="5176" y="10830"/>
                      <a:pt x="5025" y="11111"/>
                      <a:pt x="4540" y="11427"/>
                    </a:cubicBezTo>
                    <a:cubicBezTo>
                      <a:pt x="4085" y="11724"/>
                      <a:pt x="3063" y="11874"/>
                      <a:pt x="2467" y="11728"/>
                    </a:cubicBezTo>
                    <a:cubicBezTo>
                      <a:pt x="1777" y="11557"/>
                      <a:pt x="1162" y="11592"/>
                      <a:pt x="659" y="11832"/>
                    </a:cubicBezTo>
                    <a:cubicBezTo>
                      <a:pt x="-407" y="12339"/>
                      <a:pt x="-123" y="13204"/>
                      <a:pt x="1105" y="13183"/>
                    </a:cubicBezTo>
                    <a:cubicBezTo>
                      <a:pt x="1684" y="13174"/>
                      <a:pt x="2144" y="13007"/>
                      <a:pt x="2588" y="12652"/>
                    </a:cubicBezTo>
                    <a:cubicBezTo>
                      <a:pt x="2974" y="12343"/>
                      <a:pt x="3344" y="12207"/>
                      <a:pt x="4094" y="12109"/>
                    </a:cubicBezTo>
                    <a:cubicBezTo>
                      <a:pt x="5294" y="11951"/>
                      <a:pt x="6279" y="13239"/>
                      <a:pt x="5794" y="14327"/>
                    </a:cubicBezTo>
                    <a:cubicBezTo>
                      <a:pt x="5724" y="14484"/>
                      <a:pt x="5294" y="14958"/>
                      <a:pt x="4842" y="15379"/>
                    </a:cubicBezTo>
                    <a:cubicBezTo>
                      <a:pt x="4029" y="16134"/>
                      <a:pt x="3797" y="16261"/>
                      <a:pt x="3034" y="16384"/>
                    </a:cubicBezTo>
                    <a:cubicBezTo>
                      <a:pt x="2611" y="16451"/>
                      <a:pt x="1914" y="17039"/>
                      <a:pt x="1648" y="17539"/>
                    </a:cubicBezTo>
                    <a:cubicBezTo>
                      <a:pt x="1204" y="18370"/>
                      <a:pt x="1260" y="18978"/>
                      <a:pt x="1804" y="19226"/>
                    </a:cubicBezTo>
                    <a:cubicBezTo>
                      <a:pt x="2211" y="19411"/>
                      <a:pt x="2619" y="19347"/>
                      <a:pt x="3178" y="19006"/>
                    </a:cubicBezTo>
                    <a:cubicBezTo>
                      <a:pt x="3816" y="18619"/>
                      <a:pt x="4201" y="18056"/>
                      <a:pt x="4444" y="17146"/>
                    </a:cubicBezTo>
                    <a:cubicBezTo>
                      <a:pt x="4529" y="16827"/>
                      <a:pt x="4717" y="16578"/>
                      <a:pt x="5396" y="15910"/>
                    </a:cubicBezTo>
                    <a:cubicBezTo>
                      <a:pt x="6555" y="14771"/>
                      <a:pt x="6983" y="14627"/>
                      <a:pt x="7916" y="15044"/>
                    </a:cubicBezTo>
                    <a:cubicBezTo>
                      <a:pt x="8171" y="15157"/>
                      <a:pt x="8603" y="15317"/>
                      <a:pt x="8868" y="15402"/>
                    </a:cubicBezTo>
                    <a:cubicBezTo>
                      <a:pt x="9396" y="15570"/>
                      <a:pt x="9950" y="16077"/>
                      <a:pt x="10073" y="16499"/>
                    </a:cubicBezTo>
                    <a:cubicBezTo>
                      <a:pt x="10113" y="16635"/>
                      <a:pt x="10136" y="17089"/>
                      <a:pt x="10133" y="17504"/>
                    </a:cubicBezTo>
                    <a:cubicBezTo>
                      <a:pt x="10129" y="18137"/>
                      <a:pt x="10088" y="18332"/>
                      <a:pt x="9880" y="18741"/>
                    </a:cubicBezTo>
                    <a:cubicBezTo>
                      <a:pt x="9477" y="19534"/>
                      <a:pt x="9574" y="20768"/>
                      <a:pt x="10061" y="21040"/>
                    </a:cubicBezTo>
                    <a:cubicBezTo>
                      <a:pt x="10998" y="21562"/>
                      <a:pt x="11566" y="19927"/>
                      <a:pt x="10881" y="18671"/>
                    </a:cubicBezTo>
                    <a:cubicBezTo>
                      <a:pt x="10652" y="18253"/>
                      <a:pt x="10634" y="18147"/>
                      <a:pt x="10664" y="17285"/>
                    </a:cubicBezTo>
                    <a:cubicBezTo>
                      <a:pt x="10694" y="16401"/>
                      <a:pt x="10715" y="16351"/>
                      <a:pt x="10989" y="16026"/>
                    </a:cubicBezTo>
                    <a:cubicBezTo>
                      <a:pt x="11215" y="15759"/>
                      <a:pt x="11489" y="15591"/>
                      <a:pt x="12243" y="15286"/>
                    </a:cubicBezTo>
                    <a:cubicBezTo>
                      <a:pt x="13285" y="14865"/>
                      <a:pt x="13938" y="14759"/>
                      <a:pt x="14364" y="14928"/>
                    </a:cubicBezTo>
                    <a:cubicBezTo>
                      <a:pt x="14513" y="14987"/>
                      <a:pt x="14966" y="15350"/>
                      <a:pt x="15365" y="15748"/>
                    </a:cubicBezTo>
                    <a:cubicBezTo>
                      <a:pt x="15990" y="16373"/>
                      <a:pt x="16110" y="16555"/>
                      <a:pt x="16245" y="17019"/>
                    </a:cubicBezTo>
                    <a:cubicBezTo>
                      <a:pt x="16524" y="17984"/>
                      <a:pt x="17424" y="18741"/>
                      <a:pt x="18294" y="18741"/>
                    </a:cubicBezTo>
                    <a:cubicBezTo>
                      <a:pt x="19015" y="18741"/>
                      <a:pt x="19193" y="18249"/>
                      <a:pt x="18764" y="17424"/>
                    </a:cubicBezTo>
                    <a:cubicBezTo>
                      <a:pt x="18437" y="16795"/>
                      <a:pt x="17901" y="16379"/>
                      <a:pt x="17149" y="16164"/>
                    </a:cubicBezTo>
                    <a:cubicBezTo>
                      <a:pt x="16586" y="16004"/>
                      <a:pt x="16467" y="15930"/>
                      <a:pt x="15690" y="15171"/>
                    </a:cubicBezTo>
                    <a:cubicBezTo>
                      <a:pt x="14765" y="14266"/>
                      <a:pt x="14614" y="13938"/>
                      <a:pt x="14810" y="13322"/>
                    </a:cubicBezTo>
                    <a:cubicBezTo>
                      <a:pt x="15161" y="12222"/>
                      <a:pt x="15474" y="11197"/>
                      <a:pt x="15521" y="10988"/>
                    </a:cubicBezTo>
                    <a:cubicBezTo>
                      <a:pt x="15587" y="10697"/>
                      <a:pt x="16066" y="10158"/>
                      <a:pt x="16401" y="9994"/>
                    </a:cubicBezTo>
                    <a:cubicBezTo>
                      <a:pt x="16534" y="9930"/>
                      <a:pt x="16920" y="9832"/>
                      <a:pt x="17269" y="9775"/>
                    </a:cubicBezTo>
                    <a:cubicBezTo>
                      <a:pt x="17846" y="9680"/>
                      <a:pt x="17960" y="9692"/>
                      <a:pt x="18511" y="9867"/>
                    </a:cubicBezTo>
                    <a:cubicBezTo>
                      <a:pt x="19542" y="10196"/>
                      <a:pt x="20747" y="9937"/>
                      <a:pt x="21078" y="9324"/>
                    </a:cubicBezTo>
                    <a:cubicBezTo>
                      <a:pt x="21155" y="9182"/>
                      <a:pt x="21193" y="9050"/>
                      <a:pt x="21175" y="8932"/>
                    </a:cubicBezTo>
                    <a:cubicBezTo>
                      <a:pt x="21119" y="8575"/>
                      <a:pt x="20649" y="8349"/>
                      <a:pt x="19909" y="8354"/>
                    </a:cubicBezTo>
                    <a:cubicBezTo>
                      <a:pt x="19206" y="8359"/>
                      <a:pt x="18777" y="8492"/>
                      <a:pt x="18294" y="8862"/>
                    </a:cubicBezTo>
                    <a:cubicBezTo>
                      <a:pt x="17903" y="9162"/>
                      <a:pt x="17349" y="9321"/>
                      <a:pt x="16679" y="9324"/>
                    </a:cubicBezTo>
                    <a:cubicBezTo>
                      <a:pt x="16073" y="9327"/>
                      <a:pt x="15509" y="8963"/>
                      <a:pt x="15160" y="8342"/>
                    </a:cubicBezTo>
                    <a:cubicBezTo>
                      <a:pt x="15010" y="8077"/>
                      <a:pt x="14746" y="7662"/>
                      <a:pt x="14581" y="7430"/>
                    </a:cubicBezTo>
                    <a:cubicBezTo>
                      <a:pt x="13991" y="6602"/>
                      <a:pt x="14039" y="6235"/>
                      <a:pt x="14883" y="4957"/>
                    </a:cubicBezTo>
                    <a:cubicBezTo>
                      <a:pt x="15645" y="3802"/>
                      <a:pt x="15769" y="3675"/>
                      <a:pt x="16413" y="3363"/>
                    </a:cubicBezTo>
                    <a:cubicBezTo>
                      <a:pt x="17007" y="3074"/>
                      <a:pt x="17356" y="2718"/>
                      <a:pt x="17667" y="2080"/>
                    </a:cubicBezTo>
                    <a:cubicBezTo>
                      <a:pt x="18265" y="852"/>
                      <a:pt x="17543" y="-38"/>
                      <a:pt x="16401" y="520"/>
                    </a:cubicBezTo>
                    <a:cubicBezTo>
                      <a:pt x="15754" y="837"/>
                      <a:pt x="15207" y="1747"/>
                      <a:pt x="15196" y="2519"/>
                    </a:cubicBezTo>
                    <a:cubicBezTo>
                      <a:pt x="15188" y="3114"/>
                      <a:pt x="15033" y="3498"/>
                      <a:pt x="14449" y="4368"/>
                    </a:cubicBezTo>
                    <a:cubicBezTo>
                      <a:pt x="13805" y="5326"/>
                      <a:pt x="13577" y="5556"/>
                      <a:pt x="13099" y="5731"/>
                    </a:cubicBezTo>
                    <a:cubicBezTo>
                      <a:pt x="12365" y="5999"/>
                      <a:pt x="11363" y="5655"/>
                      <a:pt x="10917" y="4980"/>
                    </a:cubicBezTo>
                    <a:cubicBezTo>
                      <a:pt x="10670" y="4607"/>
                      <a:pt x="10652" y="4505"/>
                      <a:pt x="10652" y="3721"/>
                    </a:cubicBezTo>
                    <a:cubicBezTo>
                      <a:pt x="10652" y="2962"/>
                      <a:pt x="10679" y="2834"/>
                      <a:pt x="10905" y="2438"/>
                    </a:cubicBezTo>
                    <a:cubicBezTo>
                      <a:pt x="11389" y="1590"/>
                      <a:pt x="11199" y="173"/>
                      <a:pt x="10579" y="24"/>
                    </a:cubicBezTo>
                    <a:cubicBezTo>
                      <a:pt x="10473" y="-2"/>
                      <a:pt x="10370" y="-9"/>
                      <a:pt x="10278" y="12"/>
                    </a:cubicBezTo>
                    <a:close/>
                    <a:moveTo>
                      <a:pt x="9145" y="7672"/>
                    </a:moveTo>
                    <a:cubicBezTo>
                      <a:pt x="9258" y="7673"/>
                      <a:pt x="9381" y="7683"/>
                      <a:pt x="9495" y="7718"/>
                    </a:cubicBezTo>
                    <a:cubicBezTo>
                      <a:pt x="10504" y="8038"/>
                      <a:pt x="10708" y="9340"/>
                      <a:pt x="9844" y="9925"/>
                    </a:cubicBezTo>
                    <a:cubicBezTo>
                      <a:pt x="9115" y="10419"/>
                      <a:pt x="8119" y="10065"/>
                      <a:pt x="7855" y="9220"/>
                    </a:cubicBezTo>
                    <a:cubicBezTo>
                      <a:pt x="7617" y="8457"/>
                      <a:pt x="8350" y="7668"/>
                      <a:pt x="9145" y="7672"/>
                    </a:cubicBezTo>
                    <a:close/>
                    <a:moveTo>
                      <a:pt x="13099" y="9683"/>
                    </a:moveTo>
                    <a:cubicBezTo>
                      <a:pt x="13265" y="9676"/>
                      <a:pt x="13428" y="9755"/>
                      <a:pt x="13581" y="9902"/>
                    </a:cubicBezTo>
                    <a:cubicBezTo>
                      <a:pt x="13900" y="10208"/>
                      <a:pt x="13897" y="10671"/>
                      <a:pt x="13569" y="10919"/>
                    </a:cubicBezTo>
                    <a:cubicBezTo>
                      <a:pt x="13211" y="11188"/>
                      <a:pt x="12855" y="11154"/>
                      <a:pt x="12568" y="10826"/>
                    </a:cubicBezTo>
                    <a:cubicBezTo>
                      <a:pt x="12258" y="10473"/>
                      <a:pt x="12258" y="10257"/>
                      <a:pt x="12592" y="9937"/>
                    </a:cubicBezTo>
                    <a:cubicBezTo>
                      <a:pt x="12760" y="9776"/>
                      <a:pt x="12932" y="9690"/>
                      <a:pt x="13099" y="9683"/>
                    </a:cubicBezTo>
                    <a:close/>
                    <a:moveTo>
                      <a:pt x="8072" y="11543"/>
                    </a:moveTo>
                    <a:cubicBezTo>
                      <a:pt x="8331" y="11543"/>
                      <a:pt x="8795" y="12021"/>
                      <a:pt x="8795" y="12282"/>
                    </a:cubicBezTo>
                    <a:cubicBezTo>
                      <a:pt x="8795" y="12401"/>
                      <a:pt x="8704" y="12603"/>
                      <a:pt x="8578" y="12733"/>
                    </a:cubicBezTo>
                    <a:cubicBezTo>
                      <a:pt x="8122" y="13205"/>
                      <a:pt x="7313" y="12918"/>
                      <a:pt x="7313" y="12282"/>
                    </a:cubicBezTo>
                    <a:cubicBezTo>
                      <a:pt x="7313" y="11971"/>
                      <a:pt x="7753" y="11543"/>
                      <a:pt x="8072" y="11543"/>
                    </a:cubicBezTo>
                    <a:close/>
                    <a:moveTo>
                      <a:pt x="11773" y="12883"/>
                    </a:moveTo>
                    <a:cubicBezTo>
                      <a:pt x="12034" y="12883"/>
                      <a:pt x="12412" y="13269"/>
                      <a:pt x="12412" y="13530"/>
                    </a:cubicBezTo>
                    <a:cubicBezTo>
                      <a:pt x="12412" y="13646"/>
                      <a:pt x="12325" y="13828"/>
                      <a:pt x="12207" y="13934"/>
                    </a:cubicBezTo>
                    <a:cubicBezTo>
                      <a:pt x="12089" y="14041"/>
                      <a:pt x="11889" y="14119"/>
                      <a:pt x="11761" y="14119"/>
                    </a:cubicBezTo>
                    <a:cubicBezTo>
                      <a:pt x="11478" y="14119"/>
                      <a:pt x="11122" y="13778"/>
                      <a:pt x="11122" y="13507"/>
                    </a:cubicBezTo>
                    <a:cubicBezTo>
                      <a:pt x="11122" y="13257"/>
                      <a:pt x="11517" y="12883"/>
                      <a:pt x="11773" y="12883"/>
                    </a:cubicBezTo>
                    <a:close/>
                  </a:path>
                </a:pathLst>
              </a:custGeom>
              <a:ln w="12700" cap="flat">
                <a:noFill/>
                <a:miter lim="400000"/>
              </a:ln>
              <a:effectLst/>
            </p:spPr>
          </p:pic>
        </p:grpSp>
        <p:grpSp>
          <p:nvGrpSpPr>
            <p:cNvPr id="5" name="Group"/>
            <p:cNvGrpSpPr/>
            <p:nvPr/>
          </p:nvGrpSpPr>
          <p:grpSpPr>
            <a:xfrm>
              <a:off x="1111063" y="38070"/>
              <a:ext cx="1008618" cy="1135046"/>
              <a:chOff x="0" y="0"/>
              <a:chExt cx="1008616" cy="1135045"/>
            </a:xfrm>
          </p:grpSpPr>
          <p:sp>
            <p:nvSpPr>
              <p:cNvPr id="456" name="Shape"/>
              <p:cNvSpPr/>
              <p:nvPr/>
            </p:nvSpPr>
            <p:spPr>
              <a:xfrm rot="10799795">
                <a:off x="33" y="30"/>
                <a:ext cx="1008550"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FF2600"/>
              </a:solidFill>
              <a:ln w="254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57" name="Image" descr="Image"/>
              <p:cNvPicPr>
                <a:picLocks noChangeAspect="1"/>
              </p:cNvPicPr>
              <p:nvPr/>
            </p:nvPicPr>
            <p:blipFill>
              <a:blip r:embed="rId6" cstate="print"/>
              <a:srcRect l="19512" t="14299" r="12851" b="16654"/>
              <a:stretch>
                <a:fillRect/>
              </a:stretch>
            </p:blipFill>
            <p:spPr>
              <a:xfrm>
                <a:off x="144322" y="123040"/>
                <a:ext cx="796175" cy="812763"/>
              </a:xfrm>
              <a:custGeom>
                <a:avLst/>
                <a:gdLst/>
                <a:ahLst/>
                <a:cxnLst>
                  <a:cxn ang="0">
                    <a:pos x="wd2" y="hd2"/>
                  </a:cxn>
                  <a:cxn ang="5400000">
                    <a:pos x="wd2" y="hd2"/>
                  </a:cxn>
                  <a:cxn ang="10800000">
                    <a:pos x="wd2" y="hd2"/>
                  </a:cxn>
                  <a:cxn ang="16200000">
                    <a:pos x="wd2" y="hd2"/>
                  </a:cxn>
                </a:cxnLst>
                <a:rect l="0" t="0" r="r" b="b"/>
                <a:pathLst>
                  <a:path w="21175" h="21361" extrusionOk="0">
                    <a:moveTo>
                      <a:pt x="9478" y="26"/>
                    </a:moveTo>
                    <a:cubicBezTo>
                      <a:pt x="8608" y="-163"/>
                      <a:pt x="7577" y="701"/>
                      <a:pt x="6702" y="2352"/>
                    </a:cubicBezTo>
                    <a:cubicBezTo>
                      <a:pt x="6122" y="3447"/>
                      <a:pt x="5178" y="4177"/>
                      <a:pt x="4338" y="4177"/>
                    </a:cubicBezTo>
                    <a:cubicBezTo>
                      <a:pt x="3582" y="4177"/>
                      <a:pt x="1899" y="4749"/>
                      <a:pt x="1382" y="5179"/>
                    </a:cubicBezTo>
                    <a:cubicBezTo>
                      <a:pt x="780" y="5679"/>
                      <a:pt x="737" y="6429"/>
                      <a:pt x="1287" y="6973"/>
                    </a:cubicBezTo>
                    <a:cubicBezTo>
                      <a:pt x="1745" y="7425"/>
                      <a:pt x="2044" y="7440"/>
                      <a:pt x="2828" y="7035"/>
                    </a:cubicBezTo>
                    <a:cubicBezTo>
                      <a:pt x="3161" y="6863"/>
                      <a:pt x="3879" y="6656"/>
                      <a:pt x="4422" y="6576"/>
                    </a:cubicBezTo>
                    <a:cubicBezTo>
                      <a:pt x="6407" y="6286"/>
                      <a:pt x="7832" y="5321"/>
                      <a:pt x="8697" y="3687"/>
                    </a:cubicBezTo>
                    <a:cubicBezTo>
                      <a:pt x="8972" y="3167"/>
                      <a:pt x="9470" y="2497"/>
                      <a:pt x="9795" y="2195"/>
                    </a:cubicBezTo>
                    <a:cubicBezTo>
                      <a:pt x="10217" y="1804"/>
                      <a:pt x="10386" y="1527"/>
                      <a:pt x="10386" y="1215"/>
                    </a:cubicBezTo>
                    <a:cubicBezTo>
                      <a:pt x="10386" y="626"/>
                      <a:pt x="10020" y="143"/>
                      <a:pt x="9478" y="26"/>
                    </a:cubicBezTo>
                    <a:close/>
                    <a:moveTo>
                      <a:pt x="14640" y="4188"/>
                    </a:moveTo>
                    <a:cubicBezTo>
                      <a:pt x="13907" y="4034"/>
                      <a:pt x="12877" y="4577"/>
                      <a:pt x="11885" y="5700"/>
                    </a:cubicBezTo>
                    <a:cubicBezTo>
                      <a:pt x="10716" y="7023"/>
                      <a:pt x="10299" y="7194"/>
                      <a:pt x="8370" y="7171"/>
                    </a:cubicBezTo>
                    <a:cubicBezTo>
                      <a:pt x="7068" y="7155"/>
                      <a:pt x="6653" y="7213"/>
                      <a:pt x="6058" y="7473"/>
                    </a:cubicBezTo>
                    <a:cubicBezTo>
                      <a:pt x="5489" y="7722"/>
                      <a:pt x="5316" y="7876"/>
                      <a:pt x="5245" y="8224"/>
                    </a:cubicBezTo>
                    <a:cubicBezTo>
                      <a:pt x="5191" y="8494"/>
                      <a:pt x="4784" y="9040"/>
                      <a:pt x="4190" y="9622"/>
                    </a:cubicBezTo>
                    <a:cubicBezTo>
                      <a:pt x="3273" y="10520"/>
                      <a:pt x="3196" y="10556"/>
                      <a:pt x="2934" y="10321"/>
                    </a:cubicBezTo>
                    <a:cubicBezTo>
                      <a:pt x="2536" y="9965"/>
                      <a:pt x="1615" y="9612"/>
                      <a:pt x="1087" y="9612"/>
                    </a:cubicBezTo>
                    <a:cubicBezTo>
                      <a:pt x="593" y="9612"/>
                      <a:pt x="0" y="10199"/>
                      <a:pt x="0" y="10686"/>
                    </a:cubicBezTo>
                    <a:cubicBezTo>
                      <a:pt x="0" y="11191"/>
                      <a:pt x="357" y="11726"/>
                      <a:pt x="749" y="11823"/>
                    </a:cubicBezTo>
                    <a:cubicBezTo>
                      <a:pt x="962" y="11876"/>
                      <a:pt x="1594" y="12347"/>
                      <a:pt x="2153" y="12866"/>
                    </a:cubicBezTo>
                    <a:cubicBezTo>
                      <a:pt x="3223" y="13859"/>
                      <a:pt x="4050" y="14355"/>
                      <a:pt x="5003" y="14577"/>
                    </a:cubicBezTo>
                    <a:cubicBezTo>
                      <a:pt x="5794" y="14761"/>
                      <a:pt x="6664" y="14769"/>
                      <a:pt x="7462" y="14587"/>
                    </a:cubicBezTo>
                    <a:cubicBezTo>
                      <a:pt x="7940" y="14478"/>
                      <a:pt x="8374" y="14481"/>
                      <a:pt x="8950" y="14608"/>
                    </a:cubicBezTo>
                    <a:cubicBezTo>
                      <a:pt x="9642" y="14761"/>
                      <a:pt x="9816" y="14750"/>
                      <a:pt x="10133" y="14545"/>
                    </a:cubicBezTo>
                    <a:cubicBezTo>
                      <a:pt x="10875" y="14064"/>
                      <a:pt x="10771" y="12869"/>
                      <a:pt x="9953" y="12459"/>
                    </a:cubicBezTo>
                    <a:cubicBezTo>
                      <a:pt x="9667" y="12316"/>
                      <a:pt x="8898" y="12253"/>
                      <a:pt x="7399" y="12251"/>
                    </a:cubicBezTo>
                    <a:cubicBezTo>
                      <a:pt x="5113" y="12247"/>
                      <a:pt x="4730" y="12146"/>
                      <a:pt x="4095" y="11364"/>
                    </a:cubicBezTo>
                    <a:cubicBezTo>
                      <a:pt x="3842" y="11053"/>
                      <a:pt x="3858" y="11026"/>
                      <a:pt x="4612" y="10269"/>
                    </a:cubicBezTo>
                    <a:cubicBezTo>
                      <a:pt x="5316" y="9563"/>
                      <a:pt x="5420" y="9504"/>
                      <a:pt x="5752" y="9653"/>
                    </a:cubicBezTo>
                    <a:cubicBezTo>
                      <a:pt x="6020" y="9774"/>
                      <a:pt x="6315" y="9768"/>
                      <a:pt x="6839" y="9643"/>
                    </a:cubicBezTo>
                    <a:cubicBezTo>
                      <a:pt x="7235" y="9549"/>
                      <a:pt x="8216" y="9490"/>
                      <a:pt x="9014" y="9507"/>
                    </a:cubicBezTo>
                    <a:cubicBezTo>
                      <a:pt x="10354" y="9536"/>
                      <a:pt x="10535" y="9501"/>
                      <a:pt x="11452" y="9069"/>
                    </a:cubicBezTo>
                    <a:cubicBezTo>
                      <a:pt x="12115" y="8757"/>
                      <a:pt x="12853" y="8219"/>
                      <a:pt x="13668" y="7442"/>
                    </a:cubicBezTo>
                    <a:cubicBezTo>
                      <a:pt x="14340" y="6802"/>
                      <a:pt x="15042" y="6140"/>
                      <a:pt x="15231" y="5982"/>
                    </a:cubicBezTo>
                    <a:cubicBezTo>
                      <a:pt x="15660" y="5622"/>
                      <a:pt x="15674" y="5091"/>
                      <a:pt x="15262" y="4574"/>
                    </a:cubicBezTo>
                    <a:cubicBezTo>
                      <a:pt x="15096" y="4364"/>
                      <a:pt x="14884" y="4239"/>
                      <a:pt x="14640" y="4188"/>
                    </a:cubicBezTo>
                    <a:close/>
                    <a:moveTo>
                      <a:pt x="16561" y="7494"/>
                    </a:moveTo>
                    <a:cubicBezTo>
                      <a:pt x="15737" y="7494"/>
                      <a:pt x="15374" y="7953"/>
                      <a:pt x="15495" y="8829"/>
                    </a:cubicBezTo>
                    <a:cubicBezTo>
                      <a:pt x="15548" y="9216"/>
                      <a:pt x="15602" y="10253"/>
                      <a:pt x="15621" y="11124"/>
                    </a:cubicBezTo>
                    <a:cubicBezTo>
                      <a:pt x="15668" y="13269"/>
                      <a:pt x="16125" y="14265"/>
                      <a:pt x="17679" y="15630"/>
                    </a:cubicBezTo>
                    <a:cubicBezTo>
                      <a:pt x="18272" y="16151"/>
                      <a:pt x="18837" y="16763"/>
                      <a:pt x="18935" y="16997"/>
                    </a:cubicBezTo>
                    <a:cubicBezTo>
                      <a:pt x="19034" y="17231"/>
                      <a:pt x="19259" y="17501"/>
                      <a:pt x="19442" y="17591"/>
                    </a:cubicBezTo>
                    <a:cubicBezTo>
                      <a:pt x="19910" y="17823"/>
                      <a:pt x="20640" y="17674"/>
                      <a:pt x="20973" y="17278"/>
                    </a:cubicBezTo>
                    <a:cubicBezTo>
                      <a:pt x="21118" y="17105"/>
                      <a:pt x="21184" y="16875"/>
                      <a:pt x="21173" y="16611"/>
                    </a:cubicBezTo>
                    <a:cubicBezTo>
                      <a:pt x="21141" y="15819"/>
                      <a:pt x="20457" y="14722"/>
                      <a:pt x="19410" y="13951"/>
                    </a:cubicBezTo>
                    <a:cubicBezTo>
                      <a:pt x="18287" y="13123"/>
                      <a:pt x="18017" y="12511"/>
                      <a:pt x="18017" y="10728"/>
                    </a:cubicBezTo>
                    <a:cubicBezTo>
                      <a:pt x="18017" y="8434"/>
                      <a:pt x="17595" y="7494"/>
                      <a:pt x="16561" y="7494"/>
                    </a:cubicBezTo>
                    <a:close/>
                    <a:moveTo>
                      <a:pt x="12761" y="11135"/>
                    </a:moveTo>
                    <a:cubicBezTo>
                      <a:pt x="12456" y="11129"/>
                      <a:pt x="12161" y="11196"/>
                      <a:pt x="12001" y="11354"/>
                    </a:cubicBezTo>
                    <a:cubicBezTo>
                      <a:pt x="11651" y="11700"/>
                      <a:pt x="11555" y="12259"/>
                      <a:pt x="11747" y="12803"/>
                    </a:cubicBezTo>
                    <a:cubicBezTo>
                      <a:pt x="11840" y="13066"/>
                      <a:pt x="11916" y="13916"/>
                      <a:pt x="11916" y="14691"/>
                    </a:cubicBezTo>
                    <a:cubicBezTo>
                      <a:pt x="11916" y="16813"/>
                      <a:pt x="12543" y="18216"/>
                      <a:pt x="13985" y="19281"/>
                    </a:cubicBezTo>
                    <a:cubicBezTo>
                      <a:pt x="14370" y="19565"/>
                      <a:pt x="14869" y="20089"/>
                      <a:pt x="15083" y="20449"/>
                    </a:cubicBezTo>
                    <a:cubicBezTo>
                      <a:pt x="15297" y="20809"/>
                      <a:pt x="15613" y="21161"/>
                      <a:pt x="15790" y="21232"/>
                    </a:cubicBezTo>
                    <a:cubicBezTo>
                      <a:pt x="16304" y="21437"/>
                      <a:pt x="16575" y="21409"/>
                      <a:pt x="17004" y="21075"/>
                    </a:cubicBezTo>
                    <a:cubicBezTo>
                      <a:pt x="17886" y="20390"/>
                      <a:pt x="17340" y="18967"/>
                      <a:pt x="15621" y="17497"/>
                    </a:cubicBezTo>
                    <a:cubicBezTo>
                      <a:pt x="14435" y="16482"/>
                      <a:pt x="14155" y="15839"/>
                      <a:pt x="14291" y="14462"/>
                    </a:cubicBezTo>
                    <a:cubicBezTo>
                      <a:pt x="14412" y="13247"/>
                      <a:pt x="14075" y="11780"/>
                      <a:pt x="13584" y="11385"/>
                    </a:cubicBezTo>
                    <a:cubicBezTo>
                      <a:pt x="13380" y="11221"/>
                      <a:pt x="13065" y="11140"/>
                      <a:pt x="12761" y="11135"/>
                    </a:cubicBezTo>
                    <a:close/>
                    <a:moveTo>
                      <a:pt x="5647" y="16298"/>
                    </a:moveTo>
                    <a:cubicBezTo>
                      <a:pt x="4789" y="16324"/>
                      <a:pt x="3924" y="16589"/>
                      <a:pt x="2934" y="17101"/>
                    </a:cubicBezTo>
                    <a:cubicBezTo>
                      <a:pt x="2231" y="17464"/>
                      <a:pt x="1452" y="17758"/>
                      <a:pt x="1203" y="17758"/>
                    </a:cubicBezTo>
                    <a:cubicBezTo>
                      <a:pt x="12" y="17758"/>
                      <a:pt x="-416" y="19385"/>
                      <a:pt x="622" y="19959"/>
                    </a:cubicBezTo>
                    <a:cubicBezTo>
                      <a:pt x="1211" y="20284"/>
                      <a:pt x="2222" y="20081"/>
                      <a:pt x="3757" y="19323"/>
                    </a:cubicBezTo>
                    <a:cubicBezTo>
                      <a:pt x="4979" y="18719"/>
                      <a:pt x="5245" y="18646"/>
                      <a:pt x="5900" y="18707"/>
                    </a:cubicBezTo>
                    <a:cubicBezTo>
                      <a:pt x="6310" y="18746"/>
                      <a:pt x="7067" y="18956"/>
                      <a:pt x="7589" y="19177"/>
                    </a:cubicBezTo>
                    <a:cubicBezTo>
                      <a:pt x="8256" y="19460"/>
                      <a:pt x="8817" y="19585"/>
                      <a:pt x="9489" y="19594"/>
                    </a:cubicBezTo>
                    <a:cubicBezTo>
                      <a:pt x="10342" y="19606"/>
                      <a:pt x="10484" y="19568"/>
                      <a:pt x="10797" y="19208"/>
                    </a:cubicBezTo>
                    <a:cubicBezTo>
                      <a:pt x="11532" y="18364"/>
                      <a:pt x="10950" y="17310"/>
                      <a:pt x="9753" y="17310"/>
                    </a:cubicBezTo>
                    <a:cubicBezTo>
                      <a:pt x="9388" y="17310"/>
                      <a:pt x="8770" y="17146"/>
                      <a:pt x="8317" y="16934"/>
                    </a:cubicBezTo>
                    <a:cubicBezTo>
                      <a:pt x="7350" y="16482"/>
                      <a:pt x="6504" y="16272"/>
                      <a:pt x="5647" y="16298"/>
                    </a:cubicBezTo>
                    <a:close/>
                  </a:path>
                </a:pathLst>
              </a:custGeom>
              <a:ln w="12700" cap="flat">
                <a:noFill/>
                <a:miter lim="400000"/>
              </a:ln>
              <a:effectLst/>
            </p:spPr>
          </p:pic>
        </p:grpSp>
      </p:grpSp>
      <p:grpSp>
        <p:nvGrpSpPr>
          <p:cNvPr id="6" name="Group"/>
          <p:cNvGrpSpPr/>
          <p:nvPr/>
        </p:nvGrpSpPr>
        <p:grpSpPr>
          <a:xfrm>
            <a:off x="5368701" y="5314312"/>
            <a:ext cx="4819056" cy="3027072"/>
            <a:chOff x="0" y="0"/>
            <a:chExt cx="4819054" cy="3027071"/>
          </a:xfrm>
        </p:grpSpPr>
        <p:pic>
          <p:nvPicPr>
            <p:cNvPr id="460" name="Image" descr="Image"/>
            <p:cNvPicPr>
              <a:picLocks noChangeAspect="1"/>
            </p:cNvPicPr>
            <p:nvPr/>
          </p:nvPicPr>
          <p:blipFill>
            <a:blip r:embed="rId7" cstate="print"/>
            <a:stretch>
              <a:fillRect/>
            </a:stretch>
          </p:blipFill>
          <p:spPr>
            <a:xfrm>
              <a:off x="592933" y="40448"/>
              <a:ext cx="3655345" cy="2036948"/>
            </a:xfrm>
            <a:prstGeom prst="rect">
              <a:avLst/>
            </a:prstGeom>
            <a:ln w="12700" cap="flat">
              <a:noFill/>
              <a:miter lim="400000"/>
            </a:ln>
            <a:effectLst/>
          </p:spPr>
        </p:pic>
        <p:grpSp>
          <p:nvGrpSpPr>
            <p:cNvPr id="7" name="Group"/>
            <p:cNvGrpSpPr/>
            <p:nvPr/>
          </p:nvGrpSpPr>
          <p:grpSpPr>
            <a:xfrm>
              <a:off x="-1" y="-1"/>
              <a:ext cx="1008618" cy="1135047"/>
              <a:chOff x="0" y="0"/>
              <a:chExt cx="1008616" cy="1135045"/>
            </a:xfrm>
          </p:grpSpPr>
          <p:sp>
            <p:nvSpPr>
              <p:cNvPr id="461" name="Shape"/>
              <p:cNvSpPr/>
              <p:nvPr/>
            </p:nvSpPr>
            <p:spPr>
              <a:xfrm rot="10799795">
                <a:off x="33" y="30"/>
                <a:ext cx="1008550"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chemeClr val="accent3">
                  <a:hueOff val="-274225"/>
                  <a:satOff val="26768"/>
                  <a:lumOff val="11368"/>
                </a:schemeClr>
              </a:solidFill>
              <a:ln w="25400" cap="flat">
                <a:solidFill>
                  <a:schemeClr val="accent3">
                    <a:hueOff val="-274225"/>
                    <a:satOff val="26768"/>
                    <a:lumOff val="11368"/>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62" name="Image" descr="Image"/>
              <p:cNvPicPr>
                <a:picLocks noChangeAspect="1"/>
              </p:cNvPicPr>
              <p:nvPr/>
            </p:nvPicPr>
            <p:blipFill>
              <a:blip r:embed="rId8" cstate="print"/>
              <a:stretch>
                <a:fillRect/>
              </a:stretch>
            </p:blipFill>
            <p:spPr>
              <a:xfrm>
                <a:off x="145003" y="170116"/>
                <a:ext cx="744013" cy="744013"/>
              </a:xfrm>
              <a:prstGeom prst="rect">
                <a:avLst/>
              </a:prstGeom>
              <a:ln w="12700" cap="flat">
                <a:noFill/>
                <a:miter lim="400000"/>
              </a:ln>
              <a:effectLst/>
            </p:spPr>
          </p:pic>
        </p:grpSp>
        <p:grpSp>
          <p:nvGrpSpPr>
            <p:cNvPr id="8" name="Group"/>
            <p:cNvGrpSpPr/>
            <p:nvPr/>
          </p:nvGrpSpPr>
          <p:grpSpPr>
            <a:xfrm>
              <a:off x="2189695" y="1892026"/>
              <a:ext cx="1008617" cy="1135046"/>
              <a:chOff x="0" y="0"/>
              <a:chExt cx="1008616" cy="1135045"/>
            </a:xfrm>
          </p:grpSpPr>
          <p:sp>
            <p:nvSpPr>
              <p:cNvPr id="464" name="Shape"/>
              <p:cNvSpPr/>
              <p:nvPr/>
            </p:nvSpPr>
            <p:spPr>
              <a:xfrm rot="10799795">
                <a:off x="33" y="30"/>
                <a:ext cx="1008550"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chemeClr val="accent1">
                  <a:lumOff val="16847"/>
                </a:schemeClr>
              </a:solidFill>
              <a:ln w="25400" cap="flat">
                <a:solidFill>
                  <a:schemeClr val="accent1">
                    <a:lumOff val="16847"/>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65" name="Image" descr="Image"/>
              <p:cNvPicPr>
                <a:picLocks noChangeAspect="1"/>
              </p:cNvPicPr>
              <p:nvPr/>
            </p:nvPicPr>
            <p:blipFill>
              <a:blip r:embed="rId9" cstate="print"/>
              <a:srcRect l="2084" t="31" r="1869" b="75"/>
              <a:stretch>
                <a:fillRect/>
              </a:stretch>
            </p:blipFill>
            <p:spPr>
              <a:xfrm>
                <a:off x="188358" y="161699"/>
                <a:ext cx="682704" cy="710046"/>
              </a:xfrm>
              <a:custGeom>
                <a:avLst/>
                <a:gdLst/>
                <a:ahLst/>
                <a:cxnLst>
                  <a:cxn ang="0">
                    <a:pos x="wd2" y="hd2"/>
                  </a:cxn>
                  <a:cxn ang="5400000">
                    <a:pos x="wd2" y="hd2"/>
                  </a:cxn>
                  <a:cxn ang="10800000">
                    <a:pos x="wd2" y="hd2"/>
                  </a:cxn>
                  <a:cxn ang="16200000">
                    <a:pos x="wd2" y="hd2"/>
                  </a:cxn>
                </a:cxnLst>
                <a:rect l="0" t="0" r="r" b="b"/>
                <a:pathLst>
                  <a:path w="21539" h="21569" extrusionOk="0">
                    <a:moveTo>
                      <a:pt x="8499" y="1"/>
                    </a:moveTo>
                    <a:cubicBezTo>
                      <a:pt x="8199" y="15"/>
                      <a:pt x="7912" y="162"/>
                      <a:pt x="7622" y="435"/>
                    </a:cubicBezTo>
                    <a:cubicBezTo>
                      <a:pt x="7225" y="809"/>
                      <a:pt x="7159" y="970"/>
                      <a:pt x="7159" y="1544"/>
                    </a:cubicBezTo>
                    <a:cubicBezTo>
                      <a:pt x="7159" y="2126"/>
                      <a:pt x="7222" y="2279"/>
                      <a:pt x="7610" y="2593"/>
                    </a:cubicBezTo>
                    <a:cubicBezTo>
                      <a:pt x="8725" y="3496"/>
                      <a:pt x="10297" y="2584"/>
                      <a:pt x="10027" y="1194"/>
                    </a:cubicBezTo>
                    <a:cubicBezTo>
                      <a:pt x="9963" y="868"/>
                      <a:pt x="9758" y="586"/>
                      <a:pt x="9438" y="351"/>
                    </a:cubicBezTo>
                    <a:cubicBezTo>
                      <a:pt x="9106" y="106"/>
                      <a:pt x="8799" y="-13"/>
                      <a:pt x="8499" y="1"/>
                    </a:cubicBezTo>
                    <a:close/>
                    <a:moveTo>
                      <a:pt x="5281" y="2533"/>
                    </a:moveTo>
                    <a:cubicBezTo>
                      <a:pt x="4849" y="2543"/>
                      <a:pt x="4418" y="2633"/>
                      <a:pt x="4054" y="2846"/>
                    </a:cubicBezTo>
                    <a:cubicBezTo>
                      <a:pt x="3490" y="3177"/>
                      <a:pt x="1952" y="5116"/>
                      <a:pt x="1700" y="5812"/>
                    </a:cubicBezTo>
                    <a:cubicBezTo>
                      <a:pt x="1355" y="6765"/>
                      <a:pt x="1719" y="7302"/>
                      <a:pt x="3528" y="8524"/>
                    </a:cubicBezTo>
                    <a:cubicBezTo>
                      <a:pt x="4071" y="8892"/>
                      <a:pt x="4555" y="9255"/>
                      <a:pt x="4605" y="9332"/>
                    </a:cubicBezTo>
                    <a:cubicBezTo>
                      <a:pt x="4654" y="9409"/>
                      <a:pt x="4185" y="9973"/>
                      <a:pt x="3566" y="10586"/>
                    </a:cubicBezTo>
                    <a:cubicBezTo>
                      <a:pt x="2515" y="11625"/>
                      <a:pt x="2444" y="11740"/>
                      <a:pt x="2489" y="12238"/>
                    </a:cubicBezTo>
                    <a:lnTo>
                      <a:pt x="2539" y="12768"/>
                    </a:lnTo>
                    <a:lnTo>
                      <a:pt x="1299" y="12828"/>
                    </a:lnTo>
                    <a:lnTo>
                      <a:pt x="47" y="12901"/>
                    </a:lnTo>
                    <a:lnTo>
                      <a:pt x="9" y="17072"/>
                    </a:lnTo>
                    <a:cubicBezTo>
                      <a:pt x="-12" y="19361"/>
                      <a:pt x="7" y="21312"/>
                      <a:pt x="47" y="21412"/>
                    </a:cubicBezTo>
                    <a:cubicBezTo>
                      <a:pt x="102" y="21551"/>
                      <a:pt x="547" y="21587"/>
                      <a:pt x="1913" y="21557"/>
                    </a:cubicBezTo>
                    <a:lnTo>
                      <a:pt x="3716" y="21509"/>
                    </a:lnTo>
                    <a:lnTo>
                      <a:pt x="3753" y="18808"/>
                    </a:lnTo>
                    <a:lnTo>
                      <a:pt x="3791" y="16096"/>
                    </a:lnTo>
                    <a:lnTo>
                      <a:pt x="2514" y="16047"/>
                    </a:lnTo>
                    <a:lnTo>
                      <a:pt x="1237" y="16011"/>
                    </a:lnTo>
                    <a:lnTo>
                      <a:pt x="1274" y="15167"/>
                    </a:lnTo>
                    <a:cubicBezTo>
                      <a:pt x="1297" y="14703"/>
                      <a:pt x="1348" y="14275"/>
                      <a:pt x="1387" y="14215"/>
                    </a:cubicBezTo>
                    <a:cubicBezTo>
                      <a:pt x="1425" y="14155"/>
                      <a:pt x="2454" y="14107"/>
                      <a:pt x="3678" y="14106"/>
                    </a:cubicBezTo>
                    <a:cubicBezTo>
                      <a:pt x="4903" y="14105"/>
                      <a:pt x="6059" y="14067"/>
                      <a:pt x="6233" y="14022"/>
                    </a:cubicBezTo>
                    <a:cubicBezTo>
                      <a:pt x="6604" y="13926"/>
                      <a:pt x="6763" y="13462"/>
                      <a:pt x="6558" y="13094"/>
                    </a:cubicBezTo>
                    <a:cubicBezTo>
                      <a:pt x="6436" y="12874"/>
                      <a:pt x="6224" y="12828"/>
                      <a:pt x="5193" y="12828"/>
                    </a:cubicBezTo>
                    <a:cubicBezTo>
                      <a:pt x="4524" y="12828"/>
                      <a:pt x="3942" y="12793"/>
                      <a:pt x="3891" y="12744"/>
                    </a:cubicBezTo>
                    <a:cubicBezTo>
                      <a:pt x="3840" y="12695"/>
                      <a:pt x="4453" y="11977"/>
                      <a:pt x="5256" y="11153"/>
                    </a:cubicBezTo>
                    <a:cubicBezTo>
                      <a:pt x="7140" y="9218"/>
                      <a:pt x="7163" y="9069"/>
                      <a:pt x="5694" y="8102"/>
                    </a:cubicBezTo>
                    <a:lnTo>
                      <a:pt x="4667" y="7427"/>
                    </a:lnTo>
                    <a:lnTo>
                      <a:pt x="5344" y="6668"/>
                    </a:lnTo>
                    <a:cubicBezTo>
                      <a:pt x="5964" y="5969"/>
                      <a:pt x="6003" y="5870"/>
                      <a:pt x="5844" y="5535"/>
                    </a:cubicBezTo>
                    <a:cubicBezTo>
                      <a:pt x="5733" y="5300"/>
                      <a:pt x="5729" y="5116"/>
                      <a:pt x="5819" y="5028"/>
                    </a:cubicBezTo>
                    <a:cubicBezTo>
                      <a:pt x="5910" y="4941"/>
                      <a:pt x="6188" y="5227"/>
                      <a:pt x="6596" y="5824"/>
                    </a:cubicBezTo>
                    <a:cubicBezTo>
                      <a:pt x="6945" y="6335"/>
                      <a:pt x="7329" y="6792"/>
                      <a:pt x="7447" y="6837"/>
                    </a:cubicBezTo>
                    <a:cubicBezTo>
                      <a:pt x="7565" y="6882"/>
                      <a:pt x="8420" y="6853"/>
                      <a:pt x="9350" y="6764"/>
                    </a:cubicBezTo>
                    <a:cubicBezTo>
                      <a:pt x="10572" y="6647"/>
                      <a:pt x="11096" y="6541"/>
                      <a:pt x="11229" y="6379"/>
                    </a:cubicBezTo>
                    <a:cubicBezTo>
                      <a:pt x="11475" y="6076"/>
                      <a:pt x="11452" y="5846"/>
                      <a:pt x="11166" y="5571"/>
                    </a:cubicBezTo>
                    <a:cubicBezTo>
                      <a:pt x="10926" y="5339"/>
                      <a:pt x="10708" y="5345"/>
                      <a:pt x="8687" y="5583"/>
                    </a:cubicBezTo>
                    <a:cubicBezTo>
                      <a:pt x="8119" y="5650"/>
                      <a:pt x="8074" y="5621"/>
                      <a:pt x="7622" y="5016"/>
                    </a:cubicBezTo>
                    <a:cubicBezTo>
                      <a:pt x="7225" y="4483"/>
                      <a:pt x="7177" y="4336"/>
                      <a:pt x="7322" y="4112"/>
                    </a:cubicBezTo>
                    <a:cubicBezTo>
                      <a:pt x="7873" y="3262"/>
                      <a:pt x="6577" y="2502"/>
                      <a:pt x="5281" y="2533"/>
                    </a:cubicBezTo>
                    <a:close/>
                    <a:moveTo>
                      <a:pt x="10653" y="16108"/>
                    </a:moveTo>
                    <a:cubicBezTo>
                      <a:pt x="10023" y="16118"/>
                      <a:pt x="9386" y="16369"/>
                      <a:pt x="8724" y="16855"/>
                    </a:cubicBezTo>
                    <a:cubicBezTo>
                      <a:pt x="8122" y="17298"/>
                      <a:pt x="7444" y="17316"/>
                      <a:pt x="6771" y="16915"/>
                    </a:cubicBezTo>
                    <a:cubicBezTo>
                      <a:pt x="6304" y="16638"/>
                      <a:pt x="6247" y="16629"/>
                      <a:pt x="5907" y="16843"/>
                    </a:cubicBezTo>
                    <a:cubicBezTo>
                      <a:pt x="5708" y="16969"/>
                      <a:pt x="5544" y="17136"/>
                      <a:pt x="5544" y="17217"/>
                    </a:cubicBezTo>
                    <a:cubicBezTo>
                      <a:pt x="5544" y="17521"/>
                      <a:pt x="5869" y="17940"/>
                      <a:pt x="6320" y="18205"/>
                    </a:cubicBezTo>
                    <a:cubicBezTo>
                      <a:pt x="7222" y="18734"/>
                      <a:pt x="8861" y="18519"/>
                      <a:pt x="9726" y="17759"/>
                    </a:cubicBezTo>
                    <a:cubicBezTo>
                      <a:pt x="10307" y="17249"/>
                      <a:pt x="10824" y="17282"/>
                      <a:pt x="11704" y="17868"/>
                    </a:cubicBezTo>
                    <a:cubicBezTo>
                      <a:pt x="12371" y="18311"/>
                      <a:pt x="12653" y="18412"/>
                      <a:pt x="13395" y="18459"/>
                    </a:cubicBezTo>
                    <a:cubicBezTo>
                      <a:pt x="14343" y="18518"/>
                      <a:pt x="14957" y="18310"/>
                      <a:pt x="15624" y="17723"/>
                    </a:cubicBezTo>
                    <a:cubicBezTo>
                      <a:pt x="16156" y="17254"/>
                      <a:pt x="16926" y="17325"/>
                      <a:pt x="17690" y="17916"/>
                    </a:cubicBezTo>
                    <a:cubicBezTo>
                      <a:pt x="18290" y="18380"/>
                      <a:pt x="18382" y="18410"/>
                      <a:pt x="19443" y="18410"/>
                    </a:cubicBezTo>
                    <a:cubicBezTo>
                      <a:pt x="20380" y="18410"/>
                      <a:pt x="20647" y="18358"/>
                      <a:pt x="21045" y="18085"/>
                    </a:cubicBezTo>
                    <a:cubicBezTo>
                      <a:pt x="21332" y="17888"/>
                      <a:pt x="21500" y="17630"/>
                      <a:pt x="21534" y="17386"/>
                    </a:cubicBezTo>
                    <a:cubicBezTo>
                      <a:pt x="21567" y="17141"/>
                      <a:pt x="21463" y="16908"/>
                      <a:pt x="21221" y="16783"/>
                    </a:cubicBezTo>
                    <a:cubicBezTo>
                      <a:pt x="20983" y="16660"/>
                      <a:pt x="20819" y="16685"/>
                      <a:pt x="20432" y="16915"/>
                    </a:cubicBezTo>
                    <a:cubicBezTo>
                      <a:pt x="19725" y="17336"/>
                      <a:pt x="19029" y="17302"/>
                      <a:pt x="18366" y="16795"/>
                    </a:cubicBezTo>
                    <a:cubicBezTo>
                      <a:pt x="17149" y="15863"/>
                      <a:pt x="15909" y="15883"/>
                      <a:pt x="14584" y="16855"/>
                    </a:cubicBezTo>
                    <a:cubicBezTo>
                      <a:pt x="13906" y="17354"/>
                      <a:pt x="13211" y="17334"/>
                      <a:pt x="12506" y="16795"/>
                    </a:cubicBezTo>
                    <a:cubicBezTo>
                      <a:pt x="11897" y="16329"/>
                      <a:pt x="11283" y="16097"/>
                      <a:pt x="10653" y="16108"/>
                    </a:cubicBezTo>
                    <a:close/>
                    <a:moveTo>
                      <a:pt x="10628" y="19061"/>
                    </a:moveTo>
                    <a:cubicBezTo>
                      <a:pt x="10052" y="19063"/>
                      <a:pt x="9482" y="19268"/>
                      <a:pt x="8875" y="19688"/>
                    </a:cubicBezTo>
                    <a:cubicBezTo>
                      <a:pt x="8061" y="20250"/>
                      <a:pt x="7485" y="20306"/>
                      <a:pt x="6771" y="19881"/>
                    </a:cubicBezTo>
                    <a:cubicBezTo>
                      <a:pt x="6220" y="19553"/>
                      <a:pt x="5757" y="19618"/>
                      <a:pt x="5619" y="20038"/>
                    </a:cubicBezTo>
                    <a:cubicBezTo>
                      <a:pt x="5487" y="20437"/>
                      <a:pt x="5757" y="20814"/>
                      <a:pt x="6458" y="21207"/>
                    </a:cubicBezTo>
                    <a:lnTo>
                      <a:pt x="7072" y="21557"/>
                    </a:lnTo>
                    <a:cubicBezTo>
                      <a:pt x="8584" y="21495"/>
                      <a:pt x="8864" y="21299"/>
                      <a:pt x="9776" y="20665"/>
                    </a:cubicBezTo>
                    <a:cubicBezTo>
                      <a:pt x="10413" y="20221"/>
                      <a:pt x="10921" y="20222"/>
                      <a:pt x="11554" y="20677"/>
                    </a:cubicBezTo>
                    <a:cubicBezTo>
                      <a:pt x="12249" y="21177"/>
                      <a:pt x="12589" y="21396"/>
                      <a:pt x="13520" y="21497"/>
                    </a:cubicBezTo>
                    <a:cubicBezTo>
                      <a:pt x="14632" y="21396"/>
                      <a:pt x="14899" y="21181"/>
                      <a:pt x="15574" y="20713"/>
                    </a:cubicBezTo>
                    <a:cubicBezTo>
                      <a:pt x="16283" y="20220"/>
                      <a:pt x="16776" y="20209"/>
                      <a:pt x="17427" y="20677"/>
                    </a:cubicBezTo>
                    <a:cubicBezTo>
                      <a:pt x="18327" y="21324"/>
                      <a:pt x="18860" y="21523"/>
                      <a:pt x="19944" y="21569"/>
                    </a:cubicBezTo>
                    <a:lnTo>
                      <a:pt x="20131" y="21569"/>
                    </a:lnTo>
                    <a:lnTo>
                      <a:pt x="20783" y="21183"/>
                    </a:lnTo>
                    <a:cubicBezTo>
                      <a:pt x="21268" y="20900"/>
                      <a:pt x="21461" y="20685"/>
                      <a:pt x="21496" y="20400"/>
                    </a:cubicBezTo>
                    <a:cubicBezTo>
                      <a:pt x="21588" y="19645"/>
                      <a:pt x="21007" y="19394"/>
                      <a:pt x="20344" y="19893"/>
                    </a:cubicBezTo>
                    <a:cubicBezTo>
                      <a:pt x="19785" y="20314"/>
                      <a:pt x="19127" y="20251"/>
                      <a:pt x="18278" y="19688"/>
                    </a:cubicBezTo>
                    <a:cubicBezTo>
                      <a:pt x="17019" y="18854"/>
                      <a:pt x="15950" y="18848"/>
                      <a:pt x="14735" y="19688"/>
                    </a:cubicBezTo>
                    <a:cubicBezTo>
                      <a:pt x="13837" y="20308"/>
                      <a:pt x="13364" y="20315"/>
                      <a:pt x="12418" y="19688"/>
                    </a:cubicBezTo>
                    <a:cubicBezTo>
                      <a:pt x="11788" y="19271"/>
                      <a:pt x="11204" y="19060"/>
                      <a:pt x="10628" y="19061"/>
                    </a:cubicBezTo>
                    <a:close/>
                  </a:path>
                </a:pathLst>
              </a:custGeom>
              <a:ln w="12700" cap="flat">
                <a:noFill/>
                <a:miter lim="400000"/>
              </a:ln>
              <a:effectLst/>
            </p:spPr>
          </p:pic>
        </p:grpSp>
        <p:grpSp>
          <p:nvGrpSpPr>
            <p:cNvPr id="9" name="Group"/>
            <p:cNvGrpSpPr/>
            <p:nvPr/>
          </p:nvGrpSpPr>
          <p:grpSpPr>
            <a:xfrm>
              <a:off x="3810438" y="993407"/>
              <a:ext cx="1008617" cy="1135046"/>
              <a:chOff x="0" y="0"/>
              <a:chExt cx="1008616" cy="1135045"/>
            </a:xfrm>
          </p:grpSpPr>
          <p:sp>
            <p:nvSpPr>
              <p:cNvPr id="467" name="Shape"/>
              <p:cNvSpPr/>
              <p:nvPr/>
            </p:nvSpPr>
            <p:spPr>
              <a:xfrm rot="10799795">
                <a:off x="33" y="30"/>
                <a:ext cx="1008550"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00F900"/>
              </a:solidFill>
              <a:ln w="25400" cap="flat">
                <a:solidFill>
                  <a:srgbClr val="00F9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68" name="Image" descr="Image"/>
              <p:cNvPicPr>
                <a:picLocks noChangeAspect="1"/>
              </p:cNvPicPr>
              <p:nvPr/>
            </p:nvPicPr>
            <p:blipFill>
              <a:blip r:embed="rId10" cstate="print"/>
              <a:stretch>
                <a:fillRect/>
              </a:stretch>
            </p:blipFill>
            <p:spPr>
              <a:xfrm>
                <a:off x="132375" y="152844"/>
                <a:ext cx="769269" cy="676957"/>
              </a:xfrm>
              <a:prstGeom prst="rect">
                <a:avLst/>
              </a:prstGeom>
              <a:ln w="12700" cap="flat">
                <a:noFill/>
                <a:miter lim="400000"/>
              </a:ln>
              <a:effectLst/>
            </p:spPr>
          </p:pic>
        </p:grpSp>
      </p:grpSp>
      <p:grpSp>
        <p:nvGrpSpPr>
          <p:cNvPr id="10" name="Group"/>
          <p:cNvGrpSpPr/>
          <p:nvPr/>
        </p:nvGrpSpPr>
        <p:grpSpPr>
          <a:xfrm>
            <a:off x="8096439" y="2538041"/>
            <a:ext cx="1008617" cy="1135046"/>
            <a:chOff x="0" y="0"/>
            <a:chExt cx="1008616" cy="1135045"/>
          </a:xfrm>
        </p:grpSpPr>
        <p:sp>
          <p:nvSpPr>
            <p:cNvPr id="471" name="Shape"/>
            <p:cNvSpPr/>
            <p:nvPr/>
          </p:nvSpPr>
          <p:spPr>
            <a:xfrm rot="10799795">
              <a:off x="33" y="30"/>
              <a:ext cx="1008550"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003050"/>
            </a:solidFill>
            <a:ln w="25400" cap="flat">
              <a:solidFill>
                <a:srgbClr val="00305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72" name="Image" descr="Image"/>
            <p:cNvPicPr>
              <a:picLocks noChangeAspect="1"/>
            </p:cNvPicPr>
            <p:nvPr/>
          </p:nvPicPr>
          <p:blipFill>
            <a:blip r:embed="rId11" cstate="print"/>
            <a:srcRect l="16444" t="29777" r="16435" b="29766"/>
            <a:stretch>
              <a:fillRect/>
            </a:stretch>
          </p:blipFill>
          <p:spPr>
            <a:xfrm>
              <a:off x="126682" y="339914"/>
              <a:ext cx="755254" cy="455217"/>
            </a:xfrm>
            <a:custGeom>
              <a:avLst/>
              <a:gdLst/>
              <a:ahLst/>
              <a:cxnLst>
                <a:cxn ang="0">
                  <a:pos x="wd2" y="hd2"/>
                </a:cxn>
                <a:cxn ang="5400000">
                  <a:pos x="wd2" y="hd2"/>
                </a:cxn>
                <a:cxn ang="10800000">
                  <a:pos x="wd2" y="hd2"/>
                </a:cxn>
                <a:cxn ang="16200000">
                  <a:pos x="wd2" y="hd2"/>
                </a:cxn>
              </a:cxnLst>
              <a:rect l="0" t="0" r="r" b="b"/>
              <a:pathLst>
                <a:path w="21600" h="21600" extrusionOk="0">
                  <a:moveTo>
                    <a:pt x="7435" y="0"/>
                  </a:moveTo>
                  <a:lnTo>
                    <a:pt x="7435" y="546"/>
                  </a:lnTo>
                  <a:cubicBezTo>
                    <a:pt x="7435" y="1622"/>
                    <a:pt x="7306" y="1657"/>
                    <a:pt x="3553" y="1657"/>
                  </a:cubicBezTo>
                  <a:lnTo>
                    <a:pt x="0" y="1657"/>
                  </a:lnTo>
                  <a:lnTo>
                    <a:pt x="0" y="11619"/>
                  </a:lnTo>
                  <a:lnTo>
                    <a:pt x="0" y="21600"/>
                  </a:lnTo>
                  <a:lnTo>
                    <a:pt x="10794" y="21600"/>
                  </a:lnTo>
                  <a:lnTo>
                    <a:pt x="21600" y="21600"/>
                  </a:lnTo>
                  <a:lnTo>
                    <a:pt x="21600" y="11619"/>
                  </a:lnTo>
                  <a:lnTo>
                    <a:pt x="21600" y="1657"/>
                  </a:lnTo>
                  <a:lnTo>
                    <a:pt x="20420" y="1657"/>
                  </a:lnTo>
                  <a:cubicBezTo>
                    <a:pt x="19771" y="1653"/>
                    <a:pt x="18107" y="1629"/>
                    <a:pt x="16731" y="1601"/>
                  </a:cubicBezTo>
                  <a:lnTo>
                    <a:pt x="14234" y="1544"/>
                  </a:lnTo>
                  <a:lnTo>
                    <a:pt x="14188" y="772"/>
                  </a:lnTo>
                  <a:lnTo>
                    <a:pt x="14143" y="0"/>
                  </a:lnTo>
                  <a:lnTo>
                    <a:pt x="10794" y="0"/>
                  </a:lnTo>
                  <a:lnTo>
                    <a:pt x="7435" y="0"/>
                  </a:lnTo>
                  <a:close/>
                  <a:moveTo>
                    <a:pt x="1646" y="245"/>
                  </a:moveTo>
                  <a:cubicBezTo>
                    <a:pt x="1136" y="245"/>
                    <a:pt x="1024" y="319"/>
                    <a:pt x="1090" y="603"/>
                  </a:cubicBezTo>
                  <a:cubicBezTo>
                    <a:pt x="1143" y="835"/>
                    <a:pt x="1362" y="942"/>
                    <a:pt x="1725" y="942"/>
                  </a:cubicBezTo>
                  <a:cubicBezTo>
                    <a:pt x="2125" y="942"/>
                    <a:pt x="2293" y="858"/>
                    <a:pt x="2293" y="603"/>
                  </a:cubicBezTo>
                  <a:cubicBezTo>
                    <a:pt x="2293" y="339"/>
                    <a:pt x="2119" y="245"/>
                    <a:pt x="1646" y="245"/>
                  </a:cubicBezTo>
                  <a:close/>
                  <a:moveTo>
                    <a:pt x="4790" y="245"/>
                  </a:moveTo>
                  <a:cubicBezTo>
                    <a:pt x="4313" y="245"/>
                    <a:pt x="4143" y="339"/>
                    <a:pt x="4143" y="603"/>
                  </a:cubicBezTo>
                  <a:cubicBezTo>
                    <a:pt x="4143" y="866"/>
                    <a:pt x="4313" y="942"/>
                    <a:pt x="4790" y="942"/>
                  </a:cubicBezTo>
                  <a:cubicBezTo>
                    <a:pt x="5267" y="942"/>
                    <a:pt x="5437" y="866"/>
                    <a:pt x="5437" y="603"/>
                  </a:cubicBezTo>
                  <a:cubicBezTo>
                    <a:pt x="5437" y="339"/>
                    <a:pt x="5267" y="245"/>
                    <a:pt x="4790" y="245"/>
                  </a:cubicBezTo>
                  <a:close/>
                  <a:moveTo>
                    <a:pt x="16810" y="245"/>
                  </a:moveTo>
                  <a:cubicBezTo>
                    <a:pt x="16333" y="245"/>
                    <a:pt x="16163" y="339"/>
                    <a:pt x="16163" y="603"/>
                  </a:cubicBezTo>
                  <a:cubicBezTo>
                    <a:pt x="16163" y="866"/>
                    <a:pt x="16333" y="942"/>
                    <a:pt x="16810" y="942"/>
                  </a:cubicBezTo>
                  <a:cubicBezTo>
                    <a:pt x="17287" y="942"/>
                    <a:pt x="17446" y="866"/>
                    <a:pt x="17446" y="603"/>
                  </a:cubicBezTo>
                  <a:cubicBezTo>
                    <a:pt x="17446" y="339"/>
                    <a:pt x="17287" y="245"/>
                    <a:pt x="16810" y="245"/>
                  </a:cubicBezTo>
                  <a:close/>
                  <a:moveTo>
                    <a:pt x="19954" y="245"/>
                  </a:moveTo>
                  <a:cubicBezTo>
                    <a:pt x="19477" y="245"/>
                    <a:pt x="19307" y="339"/>
                    <a:pt x="19307" y="603"/>
                  </a:cubicBezTo>
                  <a:cubicBezTo>
                    <a:pt x="19307" y="866"/>
                    <a:pt x="19477" y="942"/>
                    <a:pt x="19954" y="942"/>
                  </a:cubicBezTo>
                  <a:cubicBezTo>
                    <a:pt x="20431" y="942"/>
                    <a:pt x="20601" y="866"/>
                    <a:pt x="20601" y="603"/>
                  </a:cubicBezTo>
                  <a:cubicBezTo>
                    <a:pt x="20601" y="339"/>
                    <a:pt x="20431" y="245"/>
                    <a:pt x="19954" y="245"/>
                  </a:cubicBezTo>
                  <a:close/>
                  <a:moveTo>
                    <a:pt x="18376" y="3559"/>
                  </a:moveTo>
                  <a:cubicBezTo>
                    <a:pt x="18690" y="3559"/>
                    <a:pt x="19008" y="3760"/>
                    <a:pt x="19296" y="4162"/>
                  </a:cubicBezTo>
                  <a:cubicBezTo>
                    <a:pt x="20145" y="5347"/>
                    <a:pt x="19955" y="7510"/>
                    <a:pt x="18944" y="8211"/>
                  </a:cubicBezTo>
                  <a:cubicBezTo>
                    <a:pt x="18360" y="8616"/>
                    <a:pt x="18350" y="8607"/>
                    <a:pt x="17775" y="8192"/>
                  </a:cubicBezTo>
                  <a:cubicBezTo>
                    <a:pt x="16794" y="7484"/>
                    <a:pt x="16634" y="5327"/>
                    <a:pt x="17468" y="4162"/>
                  </a:cubicBezTo>
                  <a:cubicBezTo>
                    <a:pt x="17756" y="3760"/>
                    <a:pt x="18063" y="3559"/>
                    <a:pt x="18376" y="3559"/>
                  </a:cubicBezTo>
                  <a:close/>
                  <a:moveTo>
                    <a:pt x="3496" y="3653"/>
                  </a:moveTo>
                  <a:cubicBezTo>
                    <a:pt x="3941" y="3716"/>
                    <a:pt x="4387" y="4134"/>
                    <a:pt x="4654" y="4990"/>
                  </a:cubicBezTo>
                  <a:cubicBezTo>
                    <a:pt x="4940" y="5908"/>
                    <a:pt x="4834" y="6757"/>
                    <a:pt x="4325" y="7646"/>
                  </a:cubicBezTo>
                  <a:cubicBezTo>
                    <a:pt x="3821" y="8524"/>
                    <a:pt x="3053" y="8539"/>
                    <a:pt x="2440" y="7683"/>
                  </a:cubicBezTo>
                  <a:cubicBezTo>
                    <a:pt x="2076" y="7174"/>
                    <a:pt x="1998" y="6903"/>
                    <a:pt x="1998" y="6064"/>
                  </a:cubicBezTo>
                  <a:cubicBezTo>
                    <a:pt x="1998" y="4457"/>
                    <a:pt x="2754" y="3550"/>
                    <a:pt x="3496" y="3653"/>
                  </a:cubicBezTo>
                  <a:close/>
                  <a:moveTo>
                    <a:pt x="6799" y="3917"/>
                  </a:moveTo>
                  <a:cubicBezTo>
                    <a:pt x="6814" y="3917"/>
                    <a:pt x="6819" y="3917"/>
                    <a:pt x="6833" y="3917"/>
                  </a:cubicBezTo>
                  <a:cubicBezTo>
                    <a:pt x="6847" y="3917"/>
                    <a:pt x="6852" y="3917"/>
                    <a:pt x="6867" y="3917"/>
                  </a:cubicBezTo>
                  <a:cubicBezTo>
                    <a:pt x="7365" y="3917"/>
                    <a:pt x="7366" y="3928"/>
                    <a:pt x="7366" y="4990"/>
                  </a:cubicBezTo>
                  <a:cubicBezTo>
                    <a:pt x="7366" y="6022"/>
                    <a:pt x="7351" y="6048"/>
                    <a:pt x="6901" y="6120"/>
                  </a:cubicBezTo>
                  <a:cubicBezTo>
                    <a:pt x="6876" y="6124"/>
                    <a:pt x="6857" y="6118"/>
                    <a:pt x="6833" y="6120"/>
                  </a:cubicBezTo>
                  <a:cubicBezTo>
                    <a:pt x="6792" y="6124"/>
                    <a:pt x="6766" y="6122"/>
                    <a:pt x="6731" y="6120"/>
                  </a:cubicBezTo>
                  <a:cubicBezTo>
                    <a:pt x="6677" y="6118"/>
                    <a:pt x="6614" y="6120"/>
                    <a:pt x="6572" y="6101"/>
                  </a:cubicBezTo>
                  <a:cubicBezTo>
                    <a:pt x="6513" y="6077"/>
                    <a:pt x="6474" y="6016"/>
                    <a:pt x="6436" y="5951"/>
                  </a:cubicBezTo>
                  <a:cubicBezTo>
                    <a:pt x="6420" y="5926"/>
                    <a:pt x="6391" y="5925"/>
                    <a:pt x="6379" y="5894"/>
                  </a:cubicBezTo>
                  <a:cubicBezTo>
                    <a:pt x="6362" y="5846"/>
                    <a:pt x="6356" y="5752"/>
                    <a:pt x="6345" y="5687"/>
                  </a:cubicBezTo>
                  <a:cubicBezTo>
                    <a:pt x="6330" y="5607"/>
                    <a:pt x="6316" y="5550"/>
                    <a:pt x="6311" y="5442"/>
                  </a:cubicBezTo>
                  <a:cubicBezTo>
                    <a:pt x="6302" y="5248"/>
                    <a:pt x="6305" y="4999"/>
                    <a:pt x="6322" y="4708"/>
                  </a:cubicBezTo>
                  <a:cubicBezTo>
                    <a:pt x="6342" y="4369"/>
                    <a:pt x="6364" y="4180"/>
                    <a:pt x="6424" y="4068"/>
                  </a:cubicBezTo>
                  <a:cubicBezTo>
                    <a:pt x="6428" y="4061"/>
                    <a:pt x="6432" y="4055"/>
                    <a:pt x="6436" y="4049"/>
                  </a:cubicBezTo>
                  <a:cubicBezTo>
                    <a:pt x="6446" y="4033"/>
                    <a:pt x="6468" y="4023"/>
                    <a:pt x="6481" y="4011"/>
                  </a:cubicBezTo>
                  <a:cubicBezTo>
                    <a:pt x="6512" y="3980"/>
                    <a:pt x="6546" y="3948"/>
                    <a:pt x="6595" y="3936"/>
                  </a:cubicBezTo>
                  <a:cubicBezTo>
                    <a:pt x="6650" y="3922"/>
                    <a:pt x="6715" y="3917"/>
                    <a:pt x="6799" y="3917"/>
                  </a:cubicBezTo>
                  <a:close/>
                  <a:moveTo>
                    <a:pt x="14733" y="3917"/>
                  </a:moveTo>
                  <a:lnTo>
                    <a:pt x="15232" y="3917"/>
                  </a:lnTo>
                  <a:lnTo>
                    <a:pt x="15232" y="5103"/>
                  </a:lnTo>
                  <a:cubicBezTo>
                    <a:pt x="15232" y="6269"/>
                    <a:pt x="15225" y="6292"/>
                    <a:pt x="14767" y="6365"/>
                  </a:cubicBezTo>
                  <a:cubicBezTo>
                    <a:pt x="14225" y="6452"/>
                    <a:pt x="14122" y="6162"/>
                    <a:pt x="14188" y="4821"/>
                  </a:cubicBezTo>
                  <a:cubicBezTo>
                    <a:pt x="14231" y="3948"/>
                    <a:pt x="14255" y="3917"/>
                    <a:pt x="14733" y="3917"/>
                  </a:cubicBezTo>
                  <a:close/>
                  <a:moveTo>
                    <a:pt x="6697" y="7646"/>
                  </a:moveTo>
                  <a:cubicBezTo>
                    <a:pt x="7364" y="7489"/>
                    <a:pt x="7435" y="7866"/>
                    <a:pt x="7435" y="11487"/>
                  </a:cubicBezTo>
                  <a:cubicBezTo>
                    <a:pt x="7435" y="13788"/>
                    <a:pt x="7382" y="14946"/>
                    <a:pt x="7264" y="15141"/>
                  </a:cubicBezTo>
                  <a:cubicBezTo>
                    <a:pt x="7036" y="15519"/>
                    <a:pt x="6446" y="15508"/>
                    <a:pt x="6356" y="15122"/>
                  </a:cubicBezTo>
                  <a:cubicBezTo>
                    <a:pt x="6317" y="14953"/>
                    <a:pt x="6300" y="13213"/>
                    <a:pt x="6322" y="11261"/>
                  </a:cubicBezTo>
                  <a:cubicBezTo>
                    <a:pt x="6361" y="7759"/>
                    <a:pt x="6371" y="7722"/>
                    <a:pt x="6697" y="7646"/>
                  </a:cubicBezTo>
                  <a:close/>
                  <a:moveTo>
                    <a:pt x="14234" y="7721"/>
                  </a:moveTo>
                  <a:lnTo>
                    <a:pt x="14733" y="7721"/>
                  </a:lnTo>
                  <a:lnTo>
                    <a:pt x="15232" y="7721"/>
                  </a:lnTo>
                  <a:lnTo>
                    <a:pt x="15232" y="11506"/>
                  </a:lnTo>
                  <a:lnTo>
                    <a:pt x="15232" y="15310"/>
                  </a:lnTo>
                  <a:lnTo>
                    <a:pt x="14767" y="15386"/>
                  </a:lnTo>
                  <a:cubicBezTo>
                    <a:pt x="14472" y="15433"/>
                    <a:pt x="14269" y="15344"/>
                    <a:pt x="14222" y="15141"/>
                  </a:cubicBezTo>
                  <a:cubicBezTo>
                    <a:pt x="14181" y="14964"/>
                    <a:pt x="14166" y="13213"/>
                    <a:pt x="14188" y="11261"/>
                  </a:cubicBezTo>
                  <a:lnTo>
                    <a:pt x="14234" y="7721"/>
                  </a:lnTo>
                  <a:close/>
                  <a:moveTo>
                    <a:pt x="8513" y="8663"/>
                  </a:moveTo>
                  <a:lnTo>
                    <a:pt x="9012" y="8663"/>
                  </a:lnTo>
                  <a:lnTo>
                    <a:pt x="9512" y="8663"/>
                  </a:lnTo>
                  <a:lnTo>
                    <a:pt x="9512" y="10791"/>
                  </a:lnTo>
                  <a:lnTo>
                    <a:pt x="9512" y="12937"/>
                  </a:lnTo>
                  <a:lnTo>
                    <a:pt x="9046" y="13013"/>
                  </a:lnTo>
                  <a:cubicBezTo>
                    <a:pt x="8460" y="13106"/>
                    <a:pt x="8414" y="12916"/>
                    <a:pt x="8467" y="10546"/>
                  </a:cubicBezTo>
                  <a:lnTo>
                    <a:pt x="8513" y="8663"/>
                  </a:lnTo>
                  <a:close/>
                  <a:moveTo>
                    <a:pt x="11805" y="8663"/>
                  </a:moveTo>
                  <a:lnTo>
                    <a:pt x="12304" y="8663"/>
                  </a:lnTo>
                  <a:lnTo>
                    <a:pt x="12803" y="8663"/>
                  </a:lnTo>
                  <a:lnTo>
                    <a:pt x="12803" y="10791"/>
                  </a:lnTo>
                  <a:lnTo>
                    <a:pt x="12803" y="12937"/>
                  </a:lnTo>
                  <a:lnTo>
                    <a:pt x="12338" y="13013"/>
                  </a:lnTo>
                  <a:cubicBezTo>
                    <a:pt x="11752" y="13106"/>
                    <a:pt x="11706" y="12916"/>
                    <a:pt x="11759" y="10546"/>
                  </a:cubicBezTo>
                  <a:lnTo>
                    <a:pt x="11805" y="8663"/>
                  </a:lnTo>
                  <a:close/>
                  <a:moveTo>
                    <a:pt x="931" y="10565"/>
                  </a:moveTo>
                  <a:lnTo>
                    <a:pt x="3292" y="10565"/>
                  </a:lnTo>
                  <a:lnTo>
                    <a:pt x="5653" y="10565"/>
                  </a:lnTo>
                  <a:lnTo>
                    <a:pt x="5653" y="11864"/>
                  </a:lnTo>
                  <a:lnTo>
                    <a:pt x="5653" y="13163"/>
                  </a:lnTo>
                  <a:lnTo>
                    <a:pt x="3326" y="13239"/>
                  </a:lnTo>
                  <a:cubicBezTo>
                    <a:pt x="724" y="13312"/>
                    <a:pt x="809" y="13372"/>
                    <a:pt x="885" y="11600"/>
                  </a:cubicBezTo>
                  <a:lnTo>
                    <a:pt x="931" y="10565"/>
                  </a:lnTo>
                  <a:close/>
                  <a:moveTo>
                    <a:pt x="16095" y="10565"/>
                  </a:moveTo>
                  <a:lnTo>
                    <a:pt x="18376" y="10565"/>
                  </a:lnTo>
                  <a:lnTo>
                    <a:pt x="20669" y="10565"/>
                  </a:lnTo>
                  <a:lnTo>
                    <a:pt x="20669" y="11864"/>
                  </a:lnTo>
                  <a:lnTo>
                    <a:pt x="20669" y="13163"/>
                  </a:lnTo>
                  <a:lnTo>
                    <a:pt x="18411" y="13239"/>
                  </a:lnTo>
                  <a:cubicBezTo>
                    <a:pt x="15888" y="13312"/>
                    <a:pt x="15973" y="13369"/>
                    <a:pt x="16050" y="11600"/>
                  </a:cubicBezTo>
                  <a:lnTo>
                    <a:pt x="16095" y="10565"/>
                  </a:lnTo>
                  <a:close/>
                  <a:moveTo>
                    <a:pt x="931" y="14124"/>
                  </a:moveTo>
                  <a:lnTo>
                    <a:pt x="1078" y="14124"/>
                  </a:lnTo>
                  <a:lnTo>
                    <a:pt x="3292" y="14124"/>
                  </a:lnTo>
                  <a:lnTo>
                    <a:pt x="5505" y="14124"/>
                  </a:lnTo>
                  <a:lnTo>
                    <a:pt x="5653" y="14124"/>
                  </a:lnTo>
                  <a:lnTo>
                    <a:pt x="5653" y="15310"/>
                  </a:lnTo>
                  <a:lnTo>
                    <a:pt x="5653" y="16497"/>
                  </a:lnTo>
                  <a:lnTo>
                    <a:pt x="3326" y="16553"/>
                  </a:lnTo>
                  <a:cubicBezTo>
                    <a:pt x="743" y="16625"/>
                    <a:pt x="804" y="16663"/>
                    <a:pt x="885" y="15028"/>
                  </a:cubicBezTo>
                  <a:lnTo>
                    <a:pt x="931" y="14124"/>
                  </a:lnTo>
                  <a:close/>
                  <a:moveTo>
                    <a:pt x="16095" y="14124"/>
                  </a:moveTo>
                  <a:lnTo>
                    <a:pt x="18376" y="14124"/>
                  </a:lnTo>
                  <a:lnTo>
                    <a:pt x="20669" y="14124"/>
                  </a:lnTo>
                  <a:lnTo>
                    <a:pt x="20669" y="15310"/>
                  </a:lnTo>
                  <a:lnTo>
                    <a:pt x="20669" y="16497"/>
                  </a:lnTo>
                  <a:lnTo>
                    <a:pt x="18411" y="16553"/>
                  </a:lnTo>
                  <a:cubicBezTo>
                    <a:pt x="15907" y="16626"/>
                    <a:pt x="15969" y="16660"/>
                    <a:pt x="16050" y="15028"/>
                  </a:cubicBezTo>
                  <a:lnTo>
                    <a:pt x="16095" y="14124"/>
                  </a:lnTo>
                  <a:close/>
                  <a:moveTo>
                    <a:pt x="6867" y="16723"/>
                  </a:moveTo>
                  <a:lnTo>
                    <a:pt x="7366" y="16723"/>
                  </a:lnTo>
                  <a:lnTo>
                    <a:pt x="7366" y="18041"/>
                  </a:lnTo>
                  <a:cubicBezTo>
                    <a:pt x="7366" y="19340"/>
                    <a:pt x="7365" y="19341"/>
                    <a:pt x="6901" y="19416"/>
                  </a:cubicBezTo>
                  <a:cubicBezTo>
                    <a:pt x="6351" y="19503"/>
                    <a:pt x="6259" y="19229"/>
                    <a:pt x="6322" y="17758"/>
                  </a:cubicBezTo>
                  <a:cubicBezTo>
                    <a:pt x="6366" y="16747"/>
                    <a:pt x="6378" y="16723"/>
                    <a:pt x="6867" y="16723"/>
                  </a:cubicBezTo>
                  <a:close/>
                  <a:moveTo>
                    <a:pt x="14733" y="16723"/>
                  </a:moveTo>
                  <a:lnTo>
                    <a:pt x="15232" y="16723"/>
                  </a:lnTo>
                  <a:lnTo>
                    <a:pt x="15232" y="18041"/>
                  </a:lnTo>
                  <a:cubicBezTo>
                    <a:pt x="15232" y="19340"/>
                    <a:pt x="15231" y="19341"/>
                    <a:pt x="14767" y="19416"/>
                  </a:cubicBezTo>
                  <a:cubicBezTo>
                    <a:pt x="14217" y="19503"/>
                    <a:pt x="14125" y="19229"/>
                    <a:pt x="14188" y="17758"/>
                  </a:cubicBezTo>
                  <a:cubicBezTo>
                    <a:pt x="14232" y="16747"/>
                    <a:pt x="14244" y="16723"/>
                    <a:pt x="14733" y="16723"/>
                  </a:cubicBezTo>
                  <a:close/>
                </a:path>
              </a:pathLst>
            </a:custGeom>
            <a:ln w="12700" cap="flat">
              <a:noFill/>
              <a:miter lim="400000"/>
            </a:ln>
            <a:effectLst/>
          </p:spPr>
        </p:pic>
      </p:grpSp>
      <p:grpSp>
        <p:nvGrpSpPr>
          <p:cNvPr id="11" name="Group"/>
          <p:cNvGrpSpPr/>
          <p:nvPr/>
        </p:nvGrpSpPr>
        <p:grpSpPr>
          <a:xfrm>
            <a:off x="8670400" y="3503750"/>
            <a:ext cx="1008618" cy="1135046"/>
            <a:chOff x="0" y="0"/>
            <a:chExt cx="1008616" cy="1135045"/>
          </a:xfrm>
        </p:grpSpPr>
        <p:sp>
          <p:nvSpPr>
            <p:cNvPr id="474" name="Shape"/>
            <p:cNvSpPr/>
            <p:nvPr/>
          </p:nvSpPr>
          <p:spPr>
            <a:xfrm rot="10799795">
              <a:off x="33" y="30"/>
              <a:ext cx="1008550" cy="1134985"/>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003050"/>
            </a:solidFill>
            <a:ln w="25400" cap="flat">
              <a:solidFill>
                <a:srgbClr val="00305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475" name="Image" descr="Image"/>
            <p:cNvPicPr>
              <a:picLocks noChangeAspect="1"/>
            </p:cNvPicPr>
            <p:nvPr/>
          </p:nvPicPr>
          <p:blipFill>
            <a:blip r:embed="rId12" cstate="print"/>
            <a:srcRect l="8482" t="15499" r="8049" b="15638"/>
            <a:stretch>
              <a:fillRect/>
            </a:stretch>
          </p:blipFill>
          <p:spPr>
            <a:xfrm>
              <a:off x="126683" y="229729"/>
              <a:ext cx="755254" cy="623094"/>
            </a:xfrm>
            <a:custGeom>
              <a:avLst/>
              <a:gdLst/>
              <a:ahLst/>
              <a:cxnLst>
                <a:cxn ang="0">
                  <a:pos x="wd2" y="hd2"/>
                </a:cxn>
                <a:cxn ang="5400000">
                  <a:pos x="wd2" y="hd2"/>
                </a:cxn>
                <a:cxn ang="10800000">
                  <a:pos x="wd2" y="hd2"/>
                </a:cxn>
                <a:cxn ang="16200000">
                  <a:pos x="wd2" y="hd2"/>
                </a:cxn>
              </a:cxnLst>
              <a:rect l="0" t="0" r="r" b="b"/>
              <a:pathLst>
                <a:path w="21600" h="21600" extrusionOk="0">
                  <a:moveTo>
                    <a:pt x="14903" y="0"/>
                  </a:moveTo>
                  <a:lnTo>
                    <a:pt x="14903" y="2476"/>
                  </a:lnTo>
                  <a:lnTo>
                    <a:pt x="14903" y="4939"/>
                  </a:lnTo>
                  <a:lnTo>
                    <a:pt x="18252" y="4939"/>
                  </a:lnTo>
                  <a:lnTo>
                    <a:pt x="21600" y="4939"/>
                  </a:lnTo>
                  <a:lnTo>
                    <a:pt x="21600" y="2559"/>
                  </a:lnTo>
                  <a:lnTo>
                    <a:pt x="21600" y="179"/>
                  </a:lnTo>
                  <a:lnTo>
                    <a:pt x="18785" y="179"/>
                  </a:lnTo>
                  <a:cubicBezTo>
                    <a:pt x="17237" y="179"/>
                    <a:pt x="15731" y="145"/>
                    <a:pt x="15437" y="96"/>
                  </a:cubicBezTo>
                  <a:lnTo>
                    <a:pt x="14903" y="0"/>
                  </a:lnTo>
                  <a:close/>
                  <a:moveTo>
                    <a:pt x="18183" y="5448"/>
                  </a:moveTo>
                  <a:cubicBezTo>
                    <a:pt x="15442" y="5448"/>
                    <a:pt x="14856" y="5475"/>
                    <a:pt x="14824" y="5641"/>
                  </a:cubicBezTo>
                  <a:cubicBezTo>
                    <a:pt x="14893" y="5899"/>
                    <a:pt x="15877" y="6387"/>
                    <a:pt x="17764" y="7333"/>
                  </a:cubicBezTo>
                  <a:cubicBezTo>
                    <a:pt x="20487" y="8698"/>
                    <a:pt x="21007" y="8935"/>
                    <a:pt x="21021" y="8805"/>
                  </a:cubicBezTo>
                  <a:cubicBezTo>
                    <a:pt x="21026" y="8800"/>
                    <a:pt x="21028" y="8784"/>
                    <a:pt x="21032" y="8778"/>
                  </a:cubicBezTo>
                  <a:cubicBezTo>
                    <a:pt x="21040" y="8667"/>
                    <a:pt x="21462" y="6104"/>
                    <a:pt x="21543" y="5682"/>
                  </a:cubicBezTo>
                  <a:lnTo>
                    <a:pt x="21555" y="5655"/>
                  </a:lnTo>
                  <a:cubicBezTo>
                    <a:pt x="21540" y="5485"/>
                    <a:pt x="20950" y="5448"/>
                    <a:pt x="18183" y="5448"/>
                  </a:cubicBezTo>
                  <a:close/>
                  <a:moveTo>
                    <a:pt x="14597" y="6397"/>
                  </a:moveTo>
                  <a:cubicBezTo>
                    <a:pt x="14514" y="6436"/>
                    <a:pt x="14438" y="6570"/>
                    <a:pt x="14438" y="6686"/>
                  </a:cubicBezTo>
                  <a:cubicBezTo>
                    <a:pt x="14438" y="6803"/>
                    <a:pt x="15490" y="8150"/>
                    <a:pt x="16776" y="9686"/>
                  </a:cubicBezTo>
                  <a:cubicBezTo>
                    <a:pt x="18062" y="11221"/>
                    <a:pt x="19130" y="12459"/>
                    <a:pt x="19148" y="12437"/>
                  </a:cubicBezTo>
                  <a:cubicBezTo>
                    <a:pt x="19228" y="12340"/>
                    <a:pt x="20876" y="9496"/>
                    <a:pt x="20862" y="9479"/>
                  </a:cubicBezTo>
                  <a:cubicBezTo>
                    <a:pt x="20726" y="9310"/>
                    <a:pt x="14704" y="6348"/>
                    <a:pt x="14597" y="6397"/>
                  </a:cubicBezTo>
                  <a:close/>
                  <a:moveTo>
                    <a:pt x="14063" y="7182"/>
                  </a:moveTo>
                  <a:cubicBezTo>
                    <a:pt x="13774" y="7182"/>
                    <a:pt x="13955" y="7934"/>
                    <a:pt x="15017" y="11061"/>
                  </a:cubicBezTo>
                  <a:cubicBezTo>
                    <a:pt x="15665" y="12971"/>
                    <a:pt x="16221" y="14608"/>
                    <a:pt x="16254" y="14707"/>
                  </a:cubicBezTo>
                  <a:cubicBezTo>
                    <a:pt x="16320" y="14909"/>
                    <a:pt x="16313" y="14920"/>
                    <a:pt x="17877" y="13634"/>
                  </a:cubicBezTo>
                  <a:lnTo>
                    <a:pt x="18785" y="12891"/>
                  </a:lnTo>
                  <a:cubicBezTo>
                    <a:pt x="18786" y="12862"/>
                    <a:pt x="18726" y="12745"/>
                    <a:pt x="18592" y="12561"/>
                  </a:cubicBezTo>
                  <a:cubicBezTo>
                    <a:pt x="18576" y="12539"/>
                    <a:pt x="18541" y="12502"/>
                    <a:pt x="18524" y="12478"/>
                  </a:cubicBezTo>
                  <a:lnTo>
                    <a:pt x="16492" y="10016"/>
                  </a:lnTo>
                  <a:cubicBezTo>
                    <a:pt x="15207" y="8456"/>
                    <a:pt x="14114" y="7182"/>
                    <a:pt x="14063" y="7182"/>
                  </a:cubicBezTo>
                  <a:close/>
                  <a:moveTo>
                    <a:pt x="9183" y="7594"/>
                  </a:moveTo>
                  <a:lnTo>
                    <a:pt x="9183" y="11722"/>
                  </a:lnTo>
                  <a:lnTo>
                    <a:pt x="9183" y="15863"/>
                  </a:lnTo>
                  <a:lnTo>
                    <a:pt x="10806" y="15863"/>
                  </a:lnTo>
                  <a:lnTo>
                    <a:pt x="11941" y="15863"/>
                  </a:lnTo>
                  <a:cubicBezTo>
                    <a:pt x="12235" y="15844"/>
                    <a:pt x="12382" y="15811"/>
                    <a:pt x="12474" y="15780"/>
                  </a:cubicBezTo>
                  <a:lnTo>
                    <a:pt x="12474" y="11736"/>
                  </a:lnTo>
                  <a:lnTo>
                    <a:pt x="12474" y="7622"/>
                  </a:lnTo>
                  <a:cubicBezTo>
                    <a:pt x="12313" y="7612"/>
                    <a:pt x="12128" y="7601"/>
                    <a:pt x="11941" y="7594"/>
                  </a:cubicBezTo>
                  <a:lnTo>
                    <a:pt x="10806" y="7594"/>
                  </a:lnTo>
                  <a:lnTo>
                    <a:pt x="9183" y="7594"/>
                  </a:lnTo>
                  <a:close/>
                  <a:moveTo>
                    <a:pt x="13042" y="7677"/>
                  </a:moveTo>
                  <a:cubicBezTo>
                    <a:pt x="12941" y="7859"/>
                    <a:pt x="12940" y="8630"/>
                    <a:pt x="12940" y="11667"/>
                  </a:cubicBezTo>
                  <a:lnTo>
                    <a:pt x="12940" y="15698"/>
                  </a:lnTo>
                  <a:cubicBezTo>
                    <a:pt x="12990" y="15712"/>
                    <a:pt x="13138" y="15692"/>
                    <a:pt x="13246" y="15684"/>
                  </a:cubicBezTo>
                  <a:cubicBezTo>
                    <a:pt x="13249" y="15684"/>
                    <a:pt x="13255" y="15684"/>
                    <a:pt x="13257" y="15684"/>
                  </a:cubicBezTo>
                  <a:cubicBezTo>
                    <a:pt x="13432" y="15642"/>
                    <a:pt x="14102" y="15488"/>
                    <a:pt x="14744" y="15354"/>
                  </a:cubicBezTo>
                  <a:lnTo>
                    <a:pt x="14903" y="15326"/>
                  </a:lnTo>
                  <a:cubicBezTo>
                    <a:pt x="15352" y="15192"/>
                    <a:pt x="15695" y="15063"/>
                    <a:pt x="15857" y="14955"/>
                  </a:cubicBezTo>
                  <a:lnTo>
                    <a:pt x="14665" y="11392"/>
                  </a:lnTo>
                  <a:cubicBezTo>
                    <a:pt x="13760" y="8687"/>
                    <a:pt x="13454" y="7888"/>
                    <a:pt x="13257" y="7704"/>
                  </a:cubicBezTo>
                  <a:cubicBezTo>
                    <a:pt x="13196" y="7692"/>
                    <a:pt x="13137" y="7688"/>
                    <a:pt x="13042" y="7677"/>
                  </a:cubicBezTo>
                  <a:close/>
                  <a:moveTo>
                    <a:pt x="8536" y="7746"/>
                  </a:moveTo>
                  <a:cubicBezTo>
                    <a:pt x="8462" y="7746"/>
                    <a:pt x="7807" y="7871"/>
                    <a:pt x="7083" y="8035"/>
                  </a:cubicBezTo>
                  <a:cubicBezTo>
                    <a:pt x="6506" y="8165"/>
                    <a:pt x="6164" y="8276"/>
                    <a:pt x="5982" y="8365"/>
                  </a:cubicBezTo>
                  <a:cubicBezTo>
                    <a:pt x="5913" y="8415"/>
                    <a:pt x="5855" y="8477"/>
                    <a:pt x="5823" y="8544"/>
                  </a:cubicBezTo>
                  <a:cubicBezTo>
                    <a:pt x="5861" y="8664"/>
                    <a:pt x="6414" y="10283"/>
                    <a:pt x="7060" y="12203"/>
                  </a:cubicBezTo>
                  <a:cubicBezTo>
                    <a:pt x="7952" y="14854"/>
                    <a:pt x="8347" y="16039"/>
                    <a:pt x="8524" y="15684"/>
                  </a:cubicBezTo>
                  <a:cubicBezTo>
                    <a:pt x="8621" y="15427"/>
                    <a:pt x="8626" y="14604"/>
                    <a:pt x="8649" y="11722"/>
                  </a:cubicBezTo>
                  <a:lnTo>
                    <a:pt x="8660" y="11103"/>
                  </a:lnTo>
                  <a:cubicBezTo>
                    <a:pt x="8654" y="8811"/>
                    <a:pt x="8624" y="7746"/>
                    <a:pt x="8536" y="7746"/>
                  </a:cubicBezTo>
                  <a:close/>
                  <a:moveTo>
                    <a:pt x="5221" y="8654"/>
                  </a:moveTo>
                  <a:cubicBezTo>
                    <a:pt x="5138" y="8692"/>
                    <a:pt x="4579" y="9132"/>
                    <a:pt x="3973" y="9644"/>
                  </a:cubicBezTo>
                  <a:lnTo>
                    <a:pt x="2928" y="10539"/>
                  </a:lnTo>
                  <a:lnTo>
                    <a:pt x="2872" y="10580"/>
                  </a:lnTo>
                  <a:lnTo>
                    <a:pt x="5210" y="13428"/>
                  </a:lnTo>
                  <a:cubicBezTo>
                    <a:pt x="7105" y="15727"/>
                    <a:pt x="7589" y="16240"/>
                    <a:pt x="7707" y="16097"/>
                  </a:cubicBezTo>
                  <a:cubicBezTo>
                    <a:pt x="7825" y="15954"/>
                    <a:pt x="7619" y="15222"/>
                    <a:pt x="6617" y="12258"/>
                  </a:cubicBezTo>
                  <a:cubicBezTo>
                    <a:pt x="5753" y="9701"/>
                    <a:pt x="5326" y="8606"/>
                    <a:pt x="5221" y="8654"/>
                  </a:cubicBezTo>
                  <a:close/>
                  <a:moveTo>
                    <a:pt x="2531" y="11034"/>
                  </a:moveTo>
                  <a:cubicBezTo>
                    <a:pt x="2326" y="11188"/>
                    <a:pt x="778" y="13964"/>
                    <a:pt x="874" y="14006"/>
                  </a:cubicBezTo>
                  <a:cubicBezTo>
                    <a:pt x="933" y="14031"/>
                    <a:pt x="2307" y="14735"/>
                    <a:pt x="3927" y="15574"/>
                  </a:cubicBezTo>
                  <a:cubicBezTo>
                    <a:pt x="5548" y="16413"/>
                    <a:pt x="6907" y="17109"/>
                    <a:pt x="6947" y="17115"/>
                  </a:cubicBezTo>
                  <a:cubicBezTo>
                    <a:pt x="6986" y="17121"/>
                    <a:pt x="7091" y="17029"/>
                    <a:pt x="7174" y="16909"/>
                  </a:cubicBezTo>
                  <a:cubicBezTo>
                    <a:pt x="7303" y="16719"/>
                    <a:pt x="7005" y="16294"/>
                    <a:pt x="4972" y="13827"/>
                  </a:cubicBezTo>
                  <a:cubicBezTo>
                    <a:pt x="3678" y="12257"/>
                    <a:pt x="2577" y="11000"/>
                    <a:pt x="2531" y="11034"/>
                  </a:cubicBezTo>
                  <a:close/>
                  <a:moveTo>
                    <a:pt x="704" y="14694"/>
                  </a:moveTo>
                  <a:cubicBezTo>
                    <a:pt x="654" y="14761"/>
                    <a:pt x="517" y="15376"/>
                    <a:pt x="409" y="16069"/>
                  </a:cubicBezTo>
                  <a:cubicBezTo>
                    <a:pt x="300" y="16762"/>
                    <a:pt x="182" y="17478"/>
                    <a:pt x="148" y="17651"/>
                  </a:cubicBezTo>
                  <a:lnTo>
                    <a:pt x="91" y="17968"/>
                  </a:lnTo>
                  <a:lnTo>
                    <a:pt x="3451" y="17968"/>
                  </a:lnTo>
                  <a:cubicBezTo>
                    <a:pt x="6184" y="17968"/>
                    <a:pt x="6822" y="17928"/>
                    <a:pt x="6822" y="17775"/>
                  </a:cubicBezTo>
                  <a:cubicBezTo>
                    <a:pt x="6822" y="17550"/>
                    <a:pt x="6932" y="17607"/>
                    <a:pt x="3530" y="15918"/>
                  </a:cubicBezTo>
                  <a:cubicBezTo>
                    <a:pt x="2011" y="15164"/>
                    <a:pt x="754" y="14625"/>
                    <a:pt x="704" y="14694"/>
                  </a:cubicBezTo>
                  <a:close/>
                  <a:moveTo>
                    <a:pt x="0" y="18518"/>
                  </a:moveTo>
                  <a:lnTo>
                    <a:pt x="0" y="20059"/>
                  </a:lnTo>
                  <a:lnTo>
                    <a:pt x="0" y="21600"/>
                  </a:lnTo>
                  <a:lnTo>
                    <a:pt x="3405" y="21600"/>
                  </a:lnTo>
                  <a:lnTo>
                    <a:pt x="6822" y="21600"/>
                  </a:lnTo>
                  <a:lnTo>
                    <a:pt x="6822" y="20059"/>
                  </a:lnTo>
                  <a:lnTo>
                    <a:pt x="6822" y="18518"/>
                  </a:lnTo>
                  <a:lnTo>
                    <a:pt x="3405" y="18518"/>
                  </a:lnTo>
                  <a:lnTo>
                    <a:pt x="0" y="18518"/>
                  </a:lnTo>
                  <a:close/>
                </a:path>
              </a:pathLst>
            </a:custGeom>
            <a:ln w="12700" cap="flat">
              <a:noFill/>
              <a:miter lim="400000"/>
            </a:ln>
            <a:effectLst/>
          </p:spPr>
        </p:pic>
      </p:grpSp>
      <p:sp>
        <p:nvSpPr>
          <p:cNvPr id="477" name="Shape"/>
          <p:cNvSpPr/>
          <p:nvPr/>
        </p:nvSpPr>
        <p:spPr>
          <a:xfrm rot="10799795">
            <a:off x="8096471" y="8165193"/>
            <a:ext cx="1008550" cy="1134986"/>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003050"/>
          </a:solidFill>
          <a:ln w="25400">
            <a:solidFill>
              <a:srgbClr val="00305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8" name="Shape"/>
          <p:cNvSpPr/>
          <p:nvPr/>
        </p:nvSpPr>
        <p:spPr>
          <a:xfrm rot="10799795">
            <a:off x="9254808" y="10042943"/>
            <a:ext cx="1008549" cy="1134986"/>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003050"/>
          </a:solidFill>
          <a:ln w="25400">
            <a:solidFill>
              <a:srgbClr val="00305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9" name="Shape"/>
          <p:cNvSpPr/>
          <p:nvPr/>
        </p:nvSpPr>
        <p:spPr>
          <a:xfrm rot="10799795">
            <a:off x="8670433" y="9105673"/>
            <a:ext cx="1008549" cy="1134986"/>
          </a:xfrm>
          <a:custGeom>
            <a:avLst/>
            <a:gdLst/>
            <a:ahLst/>
            <a:cxnLst>
              <a:cxn ang="0">
                <a:pos x="wd2" y="hd2"/>
              </a:cxn>
              <a:cxn ang="5400000">
                <a:pos x="wd2" y="hd2"/>
              </a:cxn>
              <a:cxn ang="10800000">
                <a:pos x="wd2" y="hd2"/>
              </a:cxn>
              <a:cxn ang="16200000">
                <a:pos x="wd2" y="hd2"/>
              </a:cxn>
            </a:cxnLst>
            <a:rect l="0" t="0" r="r" b="b"/>
            <a:pathLst>
              <a:path w="21598" h="21499" extrusionOk="0">
                <a:moveTo>
                  <a:pt x="964" y="4660"/>
                </a:moveTo>
                <a:cubicBezTo>
                  <a:pt x="3821" y="3238"/>
                  <a:pt x="6662" y="1791"/>
                  <a:pt x="9486" y="318"/>
                </a:cubicBezTo>
                <a:cubicBezTo>
                  <a:pt x="9608" y="254"/>
                  <a:pt x="9729" y="191"/>
                  <a:pt x="9858" y="141"/>
                </a:cubicBezTo>
                <a:cubicBezTo>
                  <a:pt x="10325" y="-42"/>
                  <a:pt x="10856" y="-47"/>
                  <a:pt x="11327" y="127"/>
                </a:cubicBezTo>
                <a:cubicBezTo>
                  <a:pt x="14342" y="1817"/>
                  <a:pt x="17294" y="3594"/>
                  <a:pt x="20178" y="5453"/>
                </a:cubicBezTo>
                <a:cubicBezTo>
                  <a:pt x="20396" y="5593"/>
                  <a:pt x="20614" y="5734"/>
                  <a:pt x="20839" y="5864"/>
                </a:cubicBezTo>
                <a:cubicBezTo>
                  <a:pt x="21072" y="5998"/>
                  <a:pt x="21319" y="6127"/>
                  <a:pt x="21458" y="6340"/>
                </a:cubicBezTo>
                <a:cubicBezTo>
                  <a:pt x="21598" y="6555"/>
                  <a:pt x="21600" y="6812"/>
                  <a:pt x="21597" y="7059"/>
                </a:cubicBezTo>
                <a:cubicBezTo>
                  <a:pt x="21564" y="9784"/>
                  <a:pt x="21475" y="12597"/>
                  <a:pt x="21540" y="15339"/>
                </a:cubicBezTo>
                <a:cubicBezTo>
                  <a:pt x="21542" y="15414"/>
                  <a:pt x="21544" y="15489"/>
                  <a:pt x="21544" y="15564"/>
                </a:cubicBezTo>
                <a:cubicBezTo>
                  <a:pt x="21544" y="15651"/>
                  <a:pt x="21543" y="15738"/>
                  <a:pt x="21530" y="15824"/>
                </a:cubicBezTo>
                <a:cubicBezTo>
                  <a:pt x="21481" y="16149"/>
                  <a:pt x="21277" y="16440"/>
                  <a:pt x="20969" y="16623"/>
                </a:cubicBezTo>
                <a:cubicBezTo>
                  <a:pt x="17959" y="18177"/>
                  <a:pt x="14932" y="19705"/>
                  <a:pt x="11887" y="21206"/>
                </a:cubicBezTo>
                <a:cubicBezTo>
                  <a:pt x="11794" y="21252"/>
                  <a:pt x="11701" y="21298"/>
                  <a:pt x="11605" y="21337"/>
                </a:cubicBezTo>
                <a:cubicBezTo>
                  <a:pt x="11104" y="21539"/>
                  <a:pt x="10533" y="21553"/>
                  <a:pt x="10020" y="21376"/>
                </a:cubicBezTo>
                <a:cubicBezTo>
                  <a:pt x="6977" y="19863"/>
                  <a:pt x="3964" y="18301"/>
                  <a:pt x="983" y="16692"/>
                </a:cubicBezTo>
                <a:cubicBezTo>
                  <a:pt x="866" y="16628"/>
                  <a:pt x="748" y="16564"/>
                  <a:pt x="639" y="16488"/>
                </a:cubicBezTo>
                <a:cubicBezTo>
                  <a:pt x="290" y="16243"/>
                  <a:pt x="61" y="15888"/>
                  <a:pt x="0" y="15498"/>
                </a:cubicBezTo>
                <a:cubicBezTo>
                  <a:pt x="72" y="12437"/>
                  <a:pt x="83" y="9376"/>
                  <a:pt x="32" y="6316"/>
                </a:cubicBezTo>
                <a:cubicBezTo>
                  <a:pt x="30" y="6197"/>
                  <a:pt x="28" y="6078"/>
                  <a:pt x="40" y="5959"/>
                </a:cubicBezTo>
                <a:cubicBezTo>
                  <a:pt x="97" y="5421"/>
                  <a:pt x="440" y="4938"/>
                  <a:pt x="964" y="4660"/>
                </a:cubicBezTo>
                <a:close/>
              </a:path>
            </a:pathLst>
          </a:custGeom>
          <a:solidFill>
            <a:srgbClr val="003050"/>
          </a:solidFill>
          <a:ln w="25400">
            <a:solidFill>
              <a:srgbClr val="00305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80" name="download.png" descr="download.png"/>
          <p:cNvPicPr>
            <a:picLocks noChangeAspect="1"/>
          </p:cNvPicPr>
          <p:nvPr/>
        </p:nvPicPr>
        <p:blipFill>
          <a:blip r:embed="rId13" cstate="print"/>
          <a:srcRect l="8496" t="8511" r="8501" b="8476"/>
          <a:stretch>
            <a:fillRect/>
          </a:stretch>
        </p:blipFill>
        <p:spPr>
          <a:xfrm>
            <a:off x="8228478" y="8360372"/>
            <a:ext cx="744539" cy="744624"/>
          </a:xfrm>
          <a:custGeom>
            <a:avLst/>
            <a:gdLst/>
            <a:ahLst/>
            <a:cxnLst>
              <a:cxn ang="0">
                <a:pos x="wd2" y="hd2"/>
              </a:cxn>
              <a:cxn ang="5400000">
                <a:pos x="wd2" y="hd2"/>
              </a:cxn>
              <a:cxn ang="10800000">
                <a:pos x="wd2" y="hd2"/>
              </a:cxn>
              <a:cxn ang="16200000">
                <a:pos x="wd2" y="hd2"/>
              </a:cxn>
            </a:cxnLst>
            <a:rect l="0" t="0" r="r" b="b"/>
            <a:pathLst>
              <a:path w="21600" h="21586" extrusionOk="0">
                <a:moveTo>
                  <a:pt x="10800" y="0"/>
                </a:moveTo>
                <a:cubicBezTo>
                  <a:pt x="8396" y="0"/>
                  <a:pt x="5990" y="57"/>
                  <a:pt x="5573" y="173"/>
                </a:cubicBezTo>
                <a:cubicBezTo>
                  <a:pt x="4808" y="385"/>
                  <a:pt x="3996" y="1045"/>
                  <a:pt x="3638" y="1737"/>
                </a:cubicBezTo>
                <a:cubicBezTo>
                  <a:pt x="3493" y="2017"/>
                  <a:pt x="3339" y="2830"/>
                  <a:pt x="3293" y="3544"/>
                </a:cubicBezTo>
                <a:cubicBezTo>
                  <a:pt x="3177" y="5323"/>
                  <a:pt x="3206" y="5277"/>
                  <a:pt x="2441" y="5005"/>
                </a:cubicBezTo>
                <a:cubicBezTo>
                  <a:pt x="2084" y="4878"/>
                  <a:pt x="1389" y="4767"/>
                  <a:pt x="898" y="4763"/>
                </a:cubicBezTo>
                <a:lnTo>
                  <a:pt x="0" y="4752"/>
                </a:lnTo>
                <a:lnTo>
                  <a:pt x="0" y="5730"/>
                </a:lnTo>
                <a:lnTo>
                  <a:pt x="0" y="6708"/>
                </a:lnTo>
                <a:lnTo>
                  <a:pt x="841" y="6742"/>
                </a:lnTo>
                <a:cubicBezTo>
                  <a:pt x="1302" y="6759"/>
                  <a:pt x="2026" y="6922"/>
                  <a:pt x="2452" y="7110"/>
                </a:cubicBezTo>
                <a:lnTo>
                  <a:pt x="3235" y="7455"/>
                </a:lnTo>
                <a:lnTo>
                  <a:pt x="3235" y="8387"/>
                </a:lnTo>
                <a:cubicBezTo>
                  <a:pt x="3235" y="8901"/>
                  <a:pt x="3169" y="9356"/>
                  <a:pt x="3097" y="9400"/>
                </a:cubicBezTo>
                <a:cubicBezTo>
                  <a:pt x="3026" y="9444"/>
                  <a:pt x="2560" y="9371"/>
                  <a:pt x="2049" y="9239"/>
                </a:cubicBezTo>
                <a:cubicBezTo>
                  <a:pt x="1539" y="9107"/>
                  <a:pt x="860" y="9009"/>
                  <a:pt x="553" y="9009"/>
                </a:cubicBezTo>
                <a:lnTo>
                  <a:pt x="0" y="9009"/>
                </a:lnTo>
                <a:lnTo>
                  <a:pt x="0" y="9998"/>
                </a:lnTo>
                <a:lnTo>
                  <a:pt x="0" y="10999"/>
                </a:lnTo>
                <a:lnTo>
                  <a:pt x="898" y="11080"/>
                </a:lnTo>
                <a:cubicBezTo>
                  <a:pt x="1392" y="11121"/>
                  <a:pt x="2104" y="11301"/>
                  <a:pt x="2475" y="11482"/>
                </a:cubicBezTo>
                <a:cubicBezTo>
                  <a:pt x="3140" y="11806"/>
                  <a:pt x="3143" y="11827"/>
                  <a:pt x="3143" y="12748"/>
                </a:cubicBezTo>
                <a:cubicBezTo>
                  <a:pt x="3143" y="13645"/>
                  <a:pt x="3125" y="13670"/>
                  <a:pt x="2717" y="13622"/>
                </a:cubicBezTo>
                <a:cubicBezTo>
                  <a:pt x="2483" y="13595"/>
                  <a:pt x="1783" y="13537"/>
                  <a:pt x="1151" y="13484"/>
                </a:cubicBezTo>
                <a:lnTo>
                  <a:pt x="0" y="13381"/>
                </a:lnTo>
                <a:lnTo>
                  <a:pt x="0" y="14439"/>
                </a:lnTo>
                <a:cubicBezTo>
                  <a:pt x="0" y="15320"/>
                  <a:pt x="47" y="15477"/>
                  <a:pt x="265" y="15394"/>
                </a:cubicBezTo>
                <a:cubicBezTo>
                  <a:pt x="584" y="15272"/>
                  <a:pt x="2134" y="15591"/>
                  <a:pt x="2740" y="15900"/>
                </a:cubicBezTo>
                <a:cubicBezTo>
                  <a:pt x="3157" y="16113"/>
                  <a:pt x="3191" y="16218"/>
                  <a:pt x="3281" y="17730"/>
                </a:cubicBezTo>
                <a:cubicBezTo>
                  <a:pt x="3412" y="19917"/>
                  <a:pt x="3938" y="20814"/>
                  <a:pt x="5388" y="21331"/>
                </a:cubicBezTo>
                <a:cubicBezTo>
                  <a:pt x="5793" y="21475"/>
                  <a:pt x="8204" y="21568"/>
                  <a:pt x="10639" y="21584"/>
                </a:cubicBezTo>
                <a:cubicBezTo>
                  <a:pt x="13074" y="21600"/>
                  <a:pt x="15529" y="21538"/>
                  <a:pt x="16027" y="21400"/>
                </a:cubicBezTo>
                <a:cubicBezTo>
                  <a:pt x="16767" y="21195"/>
                  <a:pt x="17610" y="20539"/>
                  <a:pt x="17939" y="19904"/>
                </a:cubicBezTo>
                <a:cubicBezTo>
                  <a:pt x="18066" y="19658"/>
                  <a:pt x="18221" y="19038"/>
                  <a:pt x="18284" y="18523"/>
                </a:cubicBezTo>
                <a:lnTo>
                  <a:pt x="18388" y="17592"/>
                </a:lnTo>
                <a:lnTo>
                  <a:pt x="17662" y="17292"/>
                </a:lnTo>
                <a:cubicBezTo>
                  <a:pt x="16217" y="16719"/>
                  <a:pt x="16327" y="16690"/>
                  <a:pt x="16327" y="17718"/>
                </a:cubicBezTo>
                <a:cubicBezTo>
                  <a:pt x="16327" y="18468"/>
                  <a:pt x="16249" y="18724"/>
                  <a:pt x="15912" y="19087"/>
                </a:cubicBezTo>
                <a:lnTo>
                  <a:pt x="15498" y="19536"/>
                </a:lnTo>
                <a:lnTo>
                  <a:pt x="10800" y="19536"/>
                </a:lnTo>
                <a:lnTo>
                  <a:pt x="6102" y="19536"/>
                </a:lnTo>
                <a:lnTo>
                  <a:pt x="5688" y="19087"/>
                </a:lnTo>
                <a:lnTo>
                  <a:pt x="5273" y="18639"/>
                </a:lnTo>
                <a:lnTo>
                  <a:pt x="5273" y="10792"/>
                </a:lnTo>
                <a:lnTo>
                  <a:pt x="5273" y="2934"/>
                </a:lnTo>
                <a:lnTo>
                  <a:pt x="5688" y="2485"/>
                </a:lnTo>
                <a:lnTo>
                  <a:pt x="6102" y="2036"/>
                </a:lnTo>
                <a:lnTo>
                  <a:pt x="10800" y="2036"/>
                </a:lnTo>
                <a:lnTo>
                  <a:pt x="15498" y="2036"/>
                </a:lnTo>
                <a:lnTo>
                  <a:pt x="15924" y="2497"/>
                </a:lnTo>
                <a:cubicBezTo>
                  <a:pt x="16280" y="2881"/>
                  <a:pt x="16334" y="3087"/>
                  <a:pt x="16292" y="3808"/>
                </a:cubicBezTo>
                <a:cubicBezTo>
                  <a:pt x="16248" y="4565"/>
                  <a:pt x="16200" y="4662"/>
                  <a:pt x="15901" y="4602"/>
                </a:cubicBezTo>
                <a:cubicBezTo>
                  <a:pt x="15714" y="4564"/>
                  <a:pt x="14835" y="4531"/>
                  <a:pt x="13943" y="4522"/>
                </a:cubicBezTo>
                <a:lnTo>
                  <a:pt x="12320" y="4499"/>
                </a:lnTo>
                <a:lnTo>
                  <a:pt x="10455" y="5407"/>
                </a:lnTo>
                <a:cubicBezTo>
                  <a:pt x="9003" y="6116"/>
                  <a:pt x="8357" y="6339"/>
                  <a:pt x="7530" y="6408"/>
                </a:cubicBezTo>
                <a:lnTo>
                  <a:pt x="6459" y="6500"/>
                </a:lnTo>
                <a:lnTo>
                  <a:pt x="6459" y="7513"/>
                </a:lnTo>
                <a:lnTo>
                  <a:pt x="6459" y="8537"/>
                </a:lnTo>
                <a:lnTo>
                  <a:pt x="7634" y="8468"/>
                </a:lnTo>
                <a:cubicBezTo>
                  <a:pt x="8640" y="8411"/>
                  <a:pt x="9049" y="8270"/>
                  <a:pt x="10639" y="7467"/>
                </a:cubicBezTo>
                <a:cubicBezTo>
                  <a:pt x="12446" y="6554"/>
                  <a:pt x="12516" y="6544"/>
                  <a:pt x="13943" y="6546"/>
                </a:cubicBezTo>
                <a:cubicBezTo>
                  <a:pt x="15276" y="6549"/>
                  <a:pt x="15560" y="6607"/>
                  <a:pt x="17351" y="7329"/>
                </a:cubicBezTo>
                <a:cubicBezTo>
                  <a:pt x="19805" y="8317"/>
                  <a:pt x="20338" y="8491"/>
                  <a:pt x="20944" y="8491"/>
                </a:cubicBezTo>
                <a:cubicBezTo>
                  <a:pt x="21422" y="8491"/>
                  <a:pt x="21427" y="8484"/>
                  <a:pt x="21427" y="7501"/>
                </a:cubicBezTo>
                <a:lnTo>
                  <a:pt x="21427" y="6500"/>
                </a:lnTo>
                <a:lnTo>
                  <a:pt x="20702" y="6397"/>
                </a:lnTo>
                <a:cubicBezTo>
                  <a:pt x="20298" y="6342"/>
                  <a:pt x="19618" y="6153"/>
                  <a:pt x="19194" y="5971"/>
                </a:cubicBezTo>
                <a:lnTo>
                  <a:pt x="18422" y="5638"/>
                </a:lnTo>
                <a:lnTo>
                  <a:pt x="18330" y="3946"/>
                </a:lnTo>
                <a:cubicBezTo>
                  <a:pt x="18273" y="2913"/>
                  <a:pt x="18136" y="2052"/>
                  <a:pt x="17973" y="1737"/>
                </a:cubicBezTo>
                <a:cubicBezTo>
                  <a:pt x="17612" y="1040"/>
                  <a:pt x="16794" y="385"/>
                  <a:pt x="16027" y="173"/>
                </a:cubicBezTo>
                <a:cubicBezTo>
                  <a:pt x="15610" y="57"/>
                  <a:pt x="13204" y="0"/>
                  <a:pt x="10800" y="0"/>
                </a:cubicBezTo>
                <a:close/>
                <a:moveTo>
                  <a:pt x="13840" y="8744"/>
                </a:moveTo>
                <a:cubicBezTo>
                  <a:pt x="12700" y="8759"/>
                  <a:pt x="11625" y="9120"/>
                  <a:pt x="10155" y="9849"/>
                </a:cubicBezTo>
                <a:cubicBezTo>
                  <a:pt x="8919" y="10461"/>
                  <a:pt x="8122" y="10756"/>
                  <a:pt x="7438" y="10826"/>
                </a:cubicBezTo>
                <a:lnTo>
                  <a:pt x="6459" y="10918"/>
                </a:lnTo>
                <a:lnTo>
                  <a:pt x="6459" y="11816"/>
                </a:lnTo>
                <a:cubicBezTo>
                  <a:pt x="6459" y="12371"/>
                  <a:pt x="6546" y="12748"/>
                  <a:pt x="6678" y="12805"/>
                </a:cubicBezTo>
                <a:cubicBezTo>
                  <a:pt x="6951" y="12924"/>
                  <a:pt x="8249" y="12778"/>
                  <a:pt x="9015" y="12541"/>
                </a:cubicBezTo>
                <a:cubicBezTo>
                  <a:pt x="9343" y="12439"/>
                  <a:pt x="10145" y="12075"/>
                  <a:pt x="10800" y="11724"/>
                </a:cubicBezTo>
                <a:cubicBezTo>
                  <a:pt x="13260" y="10405"/>
                  <a:pt x="14114" y="10421"/>
                  <a:pt x="17846" y="11873"/>
                </a:cubicBezTo>
                <a:cubicBezTo>
                  <a:pt x="19026" y="12332"/>
                  <a:pt x="20316" y="12745"/>
                  <a:pt x="20713" y="12794"/>
                </a:cubicBezTo>
                <a:lnTo>
                  <a:pt x="21427" y="12886"/>
                </a:lnTo>
                <a:lnTo>
                  <a:pt x="21427" y="11896"/>
                </a:lnTo>
                <a:lnTo>
                  <a:pt x="21427" y="10918"/>
                </a:lnTo>
                <a:lnTo>
                  <a:pt x="20621" y="10723"/>
                </a:lnTo>
                <a:cubicBezTo>
                  <a:pt x="20177" y="10615"/>
                  <a:pt x="18949" y="10180"/>
                  <a:pt x="17893" y="9756"/>
                </a:cubicBezTo>
                <a:cubicBezTo>
                  <a:pt x="16178" y="9070"/>
                  <a:pt x="14979" y="8729"/>
                  <a:pt x="13840" y="8744"/>
                </a:cubicBezTo>
                <a:close/>
                <a:moveTo>
                  <a:pt x="12331" y="13174"/>
                </a:moveTo>
                <a:lnTo>
                  <a:pt x="10386" y="14094"/>
                </a:lnTo>
                <a:cubicBezTo>
                  <a:pt x="8910" y="14795"/>
                  <a:pt x="8194" y="15041"/>
                  <a:pt x="7449" y="15095"/>
                </a:cubicBezTo>
                <a:lnTo>
                  <a:pt x="6459" y="15164"/>
                </a:lnTo>
                <a:lnTo>
                  <a:pt x="6459" y="16188"/>
                </a:lnTo>
                <a:lnTo>
                  <a:pt x="6459" y="17212"/>
                </a:lnTo>
                <a:lnTo>
                  <a:pt x="7634" y="17120"/>
                </a:lnTo>
                <a:cubicBezTo>
                  <a:pt x="8615" y="17050"/>
                  <a:pt x="9100" y="16895"/>
                  <a:pt x="10639" y="16130"/>
                </a:cubicBezTo>
                <a:cubicBezTo>
                  <a:pt x="13496" y="14712"/>
                  <a:pt x="14419" y="14745"/>
                  <a:pt x="18514" y="16430"/>
                </a:cubicBezTo>
                <a:cubicBezTo>
                  <a:pt x="19294" y="16750"/>
                  <a:pt x="20299" y="17054"/>
                  <a:pt x="20759" y="17108"/>
                </a:cubicBezTo>
                <a:lnTo>
                  <a:pt x="21600" y="17212"/>
                </a:lnTo>
                <a:lnTo>
                  <a:pt x="21600" y="16188"/>
                </a:lnTo>
                <a:lnTo>
                  <a:pt x="21600" y="15164"/>
                </a:lnTo>
                <a:lnTo>
                  <a:pt x="20806" y="15060"/>
                </a:lnTo>
                <a:cubicBezTo>
                  <a:pt x="20369" y="15001"/>
                  <a:pt x="19047" y="14558"/>
                  <a:pt x="17870" y="14071"/>
                </a:cubicBezTo>
                <a:cubicBezTo>
                  <a:pt x="15786" y="13210"/>
                  <a:pt x="15691" y="13180"/>
                  <a:pt x="14035" y="13174"/>
                </a:cubicBezTo>
                <a:lnTo>
                  <a:pt x="12331" y="13174"/>
                </a:lnTo>
                <a:close/>
              </a:path>
            </a:pathLst>
          </a:custGeom>
          <a:ln w="12700">
            <a:miter lim="400000"/>
          </a:ln>
        </p:spPr>
      </p:pic>
      <p:pic>
        <p:nvPicPr>
          <p:cNvPr id="481" name="images.png" descr="images.png"/>
          <p:cNvPicPr>
            <a:picLocks noChangeAspect="1"/>
          </p:cNvPicPr>
          <p:nvPr/>
        </p:nvPicPr>
        <p:blipFill>
          <a:blip r:embed="rId14" cstate="print"/>
          <a:srcRect t="15708" r="13" b="15081"/>
          <a:stretch>
            <a:fillRect/>
          </a:stretch>
        </p:blipFill>
        <p:spPr>
          <a:xfrm>
            <a:off x="8783588" y="9402437"/>
            <a:ext cx="782242" cy="541457"/>
          </a:xfrm>
          <a:custGeom>
            <a:avLst/>
            <a:gdLst/>
            <a:ahLst/>
            <a:cxnLst>
              <a:cxn ang="0">
                <a:pos x="wd2" y="hd2"/>
              </a:cxn>
              <a:cxn ang="5400000">
                <a:pos x="wd2" y="hd2"/>
              </a:cxn>
              <a:cxn ang="10800000">
                <a:pos x="wd2" y="hd2"/>
              </a:cxn>
              <a:cxn ang="16200000">
                <a:pos x="wd2" y="hd2"/>
              </a:cxn>
            </a:cxnLst>
            <a:rect l="0" t="0" r="r" b="b"/>
            <a:pathLst>
              <a:path w="21600" h="21560" extrusionOk="0">
                <a:moveTo>
                  <a:pt x="4658" y="0"/>
                </a:moveTo>
                <a:cubicBezTo>
                  <a:pt x="4447" y="0"/>
                  <a:pt x="4241" y="79"/>
                  <a:pt x="4142" y="221"/>
                </a:cubicBezTo>
                <a:cubicBezTo>
                  <a:pt x="3985" y="448"/>
                  <a:pt x="2314" y="367"/>
                  <a:pt x="1458" y="95"/>
                </a:cubicBezTo>
                <a:cubicBezTo>
                  <a:pt x="1094" y="-21"/>
                  <a:pt x="980" y="27"/>
                  <a:pt x="855" y="363"/>
                </a:cubicBezTo>
                <a:cubicBezTo>
                  <a:pt x="555" y="1170"/>
                  <a:pt x="1099" y="1868"/>
                  <a:pt x="1677" y="1422"/>
                </a:cubicBezTo>
                <a:cubicBezTo>
                  <a:pt x="2120" y="1080"/>
                  <a:pt x="4164" y="1154"/>
                  <a:pt x="4373" y="1517"/>
                </a:cubicBezTo>
                <a:cubicBezTo>
                  <a:pt x="4668" y="2030"/>
                  <a:pt x="4434" y="2413"/>
                  <a:pt x="3781" y="2481"/>
                </a:cubicBezTo>
                <a:cubicBezTo>
                  <a:pt x="3222" y="2539"/>
                  <a:pt x="3177" y="2583"/>
                  <a:pt x="3134" y="3145"/>
                </a:cubicBezTo>
                <a:cubicBezTo>
                  <a:pt x="3109" y="3481"/>
                  <a:pt x="3025" y="3836"/>
                  <a:pt x="2959" y="3935"/>
                </a:cubicBezTo>
                <a:cubicBezTo>
                  <a:pt x="2893" y="4033"/>
                  <a:pt x="2207" y="4098"/>
                  <a:pt x="1425" y="4077"/>
                </a:cubicBezTo>
                <a:lnTo>
                  <a:pt x="0" y="4045"/>
                </a:lnTo>
                <a:lnTo>
                  <a:pt x="0" y="5578"/>
                </a:lnTo>
                <a:lnTo>
                  <a:pt x="0" y="7111"/>
                </a:lnTo>
                <a:lnTo>
                  <a:pt x="1567" y="7111"/>
                </a:lnTo>
                <a:lnTo>
                  <a:pt x="3145" y="7111"/>
                </a:lnTo>
                <a:lnTo>
                  <a:pt x="3704" y="7854"/>
                </a:lnTo>
                <a:cubicBezTo>
                  <a:pt x="4211" y="8514"/>
                  <a:pt x="4333" y="8586"/>
                  <a:pt x="4855" y="8486"/>
                </a:cubicBezTo>
                <a:cubicBezTo>
                  <a:pt x="5275" y="8406"/>
                  <a:pt x="5535" y="8194"/>
                  <a:pt x="5797" y="7743"/>
                </a:cubicBezTo>
                <a:cubicBezTo>
                  <a:pt x="6115" y="7198"/>
                  <a:pt x="6248" y="7111"/>
                  <a:pt x="6871" y="7111"/>
                </a:cubicBezTo>
                <a:cubicBezTo>
                  <a:pt x="7707" y="7111"/>
                  <a:pt x="7978" y="7442"/>
                  <a:pt x="7858" y="8312"/>
                </a:cubicBezTo>
                <a:cubicBezTo>
                  <a:pt x="7813" y="8635"/>
                  <a:pt x="7820" y="8954"/>
                  <a:pt x="7868" y="9023"/>
                </a:cubicBezTo>
                <a:cubicBezTo>
                  <a:pt x="7916" y="9093"/>
                  <a:pt x="8540" y="9150"/>
                  <a:pt x="9260" y="9150"/>
                </a:cubicBezTo>
                <a:cubicBezTo>
                  <a:pt x="10554" y="9150"/>
                  <a:pt x="10941" y="8966"/>
                  <a:pt x="10608" y="8486"/>
                </a:cubicBezTo>
                <a:cubicBezTo>
                  <a:pt x="10522" y="8361"/>
                  <a:pt x="10444" y="7645"/>
                  <a:pt x="10444" y="6890"/>
                </a:cubicBezTo>
                <a:cubicBezTo>
                  <a:pt x="10444" y="4630"/>
                  <a:pt x="9838" y="4028"/>
                  <a:pt x="7584" y="4093"/>
                </a:cubicBezTo>
                <a:cubicBezTo>
                  <a:pt x="6978" y="4110"/>
                  <a:pt x="6424" y="4036"/>
                  <a:pt x="6356" y="3935"/>
                </a:cubicBezTo>
                <a:cubicBezTo>
                  <a:pt x="6288" y="3834"/>
                  <a:pt x="6217" y="3481"/>
                  <a:pt x="6192" y="3145"/>
                </a:cubicBezTo>
                <a:cubicBezTo>
                  <a:pt x="6151" y="2600"/>
                  <a:pt x="6082" y="2524"/>
                  <a:pt x="5578" y="2434"/>
                </a:cubicBezTo>
                <a:cubicBezTo>
                  <a:pt x="5089" y="2345"/>
                  <a:pt x="5008" y="2274"/>
                  <a:pt x="5008" y="1833"/>
                </a:cubicBezTo>
                <a:cubicBezTo>
                  <a:pt x="5008" y="1339"/>
                  <a:pt x="5044" y="1322"/>
                  <a:pt x="6104" y="1264"/>
                </a:cubicBezTo>
                <a:cubicBezTo>
                  <a:pt x="6712" y="1231"/>
                  <a:pt x="7324" y="1298"/>
                  <a:pt x="7485" y="1422"/>
                </a:cubicBezTo>
                <a:cubicBezTo>
                  <a:pt x="8051" y="1859"/>
                  <a:pt x="8536" y="1296"/>
                  <a:pt x="8373" y="395"/>
                </a:cubicBezTo>
                <a:cubicBezTo>
                  <a:pt x="8302" y="5"/>
                  <a:pt x="8226" y="-24"/>
                  <a:pt x="7781" y="95"/>
                </a:cubicBezTo>
                <a:cubicBezTo>
                  <a:pt x="6736" y="373"/>
                  <a:pt x="5337" y="443"/>
                  <a:pt x="5184" y="221"/>
                </a:cubicBezTo>
                <a:cubicBezTo>
                  <a:pt x="5085" y="79"/>
                  <a:pt x="4868" y="0"/>
                  <a:pt x="4658" y="0"/>
                </a:cubicBezTo>
                <a:close/>
                <a:moveTo>
                  <a:pt x="9173" y="10319"/>
                </a:moveTo>
                <a:cubicBezTo>
                  <a:pt x="9115" y="10411"/>
                  <a:pt x="8872" y="11248"/>
                  <a:pt x="8625" y="12184"/>
                </a:cubicBezTo>
                <a:cubicBezTo>
                  <a:pt x="8130" y="14059"/>
                  <a:pt x="8138" y="14836"/>
                  <a:pt x="8658" y="15360"/>
                </a:cubicBezTo>
                <a:cubicBezTo>
                  <a:pt x="8824" y="15528"/>
                  <a:pt x="9090" y="15676"/>
                  <a:pt x="9249" y="15676"/>
                </a:cubicBezTo>
                <a:cubicBezTo>
                  <a:pt x="9688" y="15676"/>
                  <a:pt x="10136" y="15129"/>
                  <a:pt x="10236" y="14475"/>
                </a:cubicBezTo>
                <a:cubicBezTo>
                  <a:pt x="10299" y="14057"/>
                  <a:pt x="10170" y="13368"/>
                  <a:pt x="9797" y="12026"/>
                </a:cubicBezTo>
                <a:cubicBezTo>
                  <a:pt x="9511" y="10996"/>
                  <a:pt x="9230" y="10228"/>
                  <a:pt x="9173" y="10319"/>
                </a:cubicBezTo>
                <a:close/>
                <a:moveTo>
                  <a:pt x="18597" y="11394"/>
                </a:moveTo>
                <a:lnTo>
                  <a:pt x="15605" y="11410"/>
                </a:lnTo>
                <a:lnTo>
                  <a:pt x="13381" y="14507"/>
                </a:lnTo>
                <a:cubicBezTo>
                  <a:pt x="11419" y="17239"/>
                  <a:pt x="11154" y="17682"/>
                  <a:pt x="11156" y="18252"/>
                </a:cubicBezTo>
                <a:cubicBezTo>
                  <a:pt x="11159" y="19044"/>
                  <a:pt x="11472" y="19532"/>
                  <a:pt x="11978" y="19532"/>
                </a:cubicBezTo>
                <a:cubicBezTo>
                  <a:pt x="12255" y="19532"/>
                  <a:pt x="12680" y="19117"/>
                  <a:pt x="13534" y="17983"/>
                </a:cubicBezTo>
                <a:cubicBezTo>
                  <a:pt x="14418" y="16811"/>
                  <a:pt x="14738" y="16479"/>
                  <a:pt x="14860" y="16656"/>
                </a:cubicBezTo>
                <a:cubicBezTo>
                  <a:pt x="14983" y="16833"/>
                  <a:pt x="14767" y="17281"/>
                  <a:pt x="13973" y="18442"/>
                </a:cubicBezTo>
                <a:cubicBezTo>
                  <a:pt x="13393" y="19288"/>
                  <a:pt x="12745" y="20108"/>
                  <a:pt x="12526" y="20275"/>
                </a:cubicBezTo>
                <a:cubicBezTo>
                  <a:pt x="11975" y="20694"/>
                  <a:pt x="11396" y="20470"/>
                  <a:pt x="10882" y="19627"/>
                </a:cubicBezTo>
                <a:lnTo>
                  <a:pt x="10455" y="18932"/>
                </a:lnTo>
                <a:lnTo>
                  <a:pt x="8307" y="18932"/>
                </a:lnTo>
                <a:cubicBezTo>
                  <a:pt x="5897" y="18932"/>
                  <a:pt x="5644" y="19055"/>
                  <a:pt x="5644" y="20259"/>
                </a:cubicBezTo>
                <a:cubicBezTo>
                  <a:pt x="5644" y="20951"/>
                  <a:pt x="5814" y="21263"/>
                  <a:pt x="6279" y="21428"/>
                </a:cubicBezTo>
                <a:cubicBezTo>
                  <a:pt x="6435" y="21484"/>
                  <a:pt x="8160" y="21542"/>
                  <a:pt x="10104" y="21555"/>
                </a:cubicBezTo>
                <a:cubicBezTo>
                  <a:pt x="13265" y="21576"/>
                  <a:pt x="13689" y="21538"/>
                  <a:pt x="14126" y="21207"/>
                </a:cubicBezTo>
                <a:cubicBezTo>
                  <a:pt x="14395" y="21004"/>
                  <a:pt x="15595" y="19766"/>
                  <a:pt x="16789" y="18458"/>
                </a:cubicBezTo>
                <a:lnTo>
                  <a:pt x="18959" y="16071"/>
                </a:lnTo>
                <a:lnTo>
                  <a:pt x="20285" y="16071"/>
                </a:lnTo>
                <a:lnTo>
                  <a:pt x="21600" y="16071"/>
                </a:lnTo>
                <a:lnTo>
                  <a:pt x="21600" y="13733"/>
                </a:lnTo>
                <a:lnTo>
                  <a:pt x="21600" y="11394"/>
                </a:lnTo>
                <a:lnTo>
                  <a:pt x="18597" y="11394"/>
                </a:lnTo>
                <a:close/>
              </a:path>
            </a:pathLst>
          </a:custGeom>
          <a:ln w="12700">
            <a:miter lim="400000"/>
          </a:ln>
        </p:spPr>
      </p:pic>
      <p:pic>
        <p:nvPicPr>
          <p:cNvPr id="482" name="Image" descr="Image"/>
          <p:cNvPicPr>
            <a:picLocks noChangeAspect="1"/>
          </p:cNvPicPr>
          <p:nvPr/>
        </p:nvPicPr>
        <p:blipFill>
          <a:blip r:embed="rId15" cstate="print"/>
          <a:srcRect l="29256" t="27615" r="10907" b="13081"/>
          <a:stretch>
            <a:fillRect/>
          </a:stretch>
        </p:blipFill>
        <p:spPr>
          <a:xfrm>
            <a:off x="9367962" y="10222887"/>
            <a:ext cx="782098" cy="775146"/>
          </a:xfrm>
          <a:prstGeom prst="rect">
            <a:avLst/>
          </a:prstGeom>
          <a:ln w="12700">
            <a:miter lim="400000"/>
          </a:ln>
        </p:spPr>
      </p:pic>
      <p:pic>
        <p:nvPicPr>
          <p:cNvPr id="483" name="LogoEVTP.ai" descr="LogoEVTP.ai"/>
          <p:cNvPicPr>
            <a:picLocks noChangeAspect="1"/>
          </p:cNvPicPr>
          <p:nvPr/>
        </p:nvPicPr>
        <p:blipFill>
          <a:blip r:embed="rId16" cstate="print"/>
          <a:stretch>
            <a:fillRect/>
          </a:stretch>
        </p:blipFill>
        <p:spPr>
          <a:xfrm>
            <a:off x="5356385" y="396033"/>
            <a:ext cx="2520700" cy="1716113"/>
          </a:xfrm>
          <a:prstGeom prst="rect">
            <a:avLst/>
          </a:prstGeom>
          <a:ln w="12700">
            <a:miter lim="400000"/>
          </a:ln>
        </p:spPr>
      </p:pic>
      <p:pic>
        <p:nvPicPr>
          <p:cNvPr id="484" name="ecotech.001.jpeg" descr="ecotech.001.jpeg"/>
          <p:cNvPicPr>
            <a:picLocks noChangeAspect="1"/>
          </p:cNvPicPr>
          <p:nvPr/>
        </p:nvPicPr>
        <p:blipFill>
          <a:blip r:embed="rId17" cstate="print"/>
          <a:srcRect l="26864" t="38928" r="20994" b="51945"/>
          <a:stretch>
            <a:fillRect/>
          </a:stretch>
        </p:blipFill>
        <p:spPr>
          <a:xfrm>
            <a:off x="6224929" y="11603854"/>
            <a:ext cx="4053061" cy="532075"/>
          </a:xfrm>
          <a:custGeom>
            <a:avLst/>
            <a:gdLst/>
            <a:ahLst/>
            <a:cxnLst>
              <a:cxn ang="0">
                <a:pos x="wd2" y="hd2"/>
              </a:cxn>
              <a:cxn ang="5400000">
                <a:pos x="wd2" y="hd2"/>
              </a:cxn>
              <a:cxn ang="10800000">
                <a:pos x="wd2" y="hd2"/>
              </a:cxn>
              <a:cxn ang="16200000">
                <a:pos x="wd2" y="hd2"/>
              </a:cxn>
            </a:cxnLst>
            <a:rect l="0" t="0" r="r" b="b"/>
            <a:pathLst>
              <a:path w="21576" h="21334" extrusionOk="0">
                <a:moveTo>
                  <a:pt x="15935" y="0"/>
                </a:moveTo>
                <a:cubicBezTo>
                  <a:pt x="15734" y="0"/>
                  <a:pt x="15704" y="224"/>
                  <a:pt x="15662" y="2132"/>
                </a:cubicBezTo>
                <a:cubicBezTo>
                  <a:pt x="15658" y="2334"/>
                  <a:pt x="15655" y="2923"/>
                  <a:pt x="15651" y="3230"/>
                </a:cubicBezTo>
                <a:lnTo>
                  <a:pt x="15651" y="10232"/>
                </a:lnTo>
                <a:lnTo>
                  <a:pt x="15651" y="18968"/>
                </a:lnTo>
                <a:cubicBezTo>
                  <a:pt x="15655" y="19168"/>
                  <a:pt x="15658" y="19655"/>
                  <a:pt x="15662" y="19764"/>
                </a:cubicBezTo>
                <a:cubicBezTo>
                  <a:pt x="15695" y="20695"/>
                  <a:pt x="15763" y="21053"/>
                  <a:pt x="15913" y="21053"/>
                </a:cubicBezTo>
                <a:lnTo>
                  <a:pt x="16118" y="21053"/>
                </a:lnTo>
                <a:cubicBezTo>
                  <a:pt x="16118" y="21042"/>
                  <a:pt x="16116" y="20970"/>
                  <a:pt x="16116" y="20957"/>
                </a:cubicBezTo>
                <a:lnTo>
                  <a:pt x="16049" y="17775"/>
                </a:lnTo>
                <a:cubicBezTo>
                  <a:pt x="16016" y="16262"/>
                  <a:pt x="16009" y="13131"/>
                  <a:pt x="16015" y="9993"/>
                </a:cubicBezTo>
                <a:cubicBezTo>
                  <a:pt x="16022" y="5988"/>
                  <a:pt x="16052" y="1955"/>
                  <a:pt x="16104" y="1003"/>
                </a:cubicBezTo>
                <a:cubicBezTo>
                  <a:pt x="16148" y="187"/>
                  <a:pt x="16119" y="0"/>
                  <a:pt x="15935" y="0"/>
                </a:cubicBezTo>
                <a:close/>
                <a:moveTo>
                  <a:pt x="10454" y="64"/>
                </a:moveTo>
                <a:cubicBezTo>
                  <a:pt x="10426" y="39"/>
                  <a:pt x="10389" y="69"/>
                  <a:pt x="10340" y="111"/>
                </a:cubicBezTo>
                <a:cubicBezTo>
                  <a:pt x="10156" y="271"/>
                  <a:pt x="10136" y="566"/>
                  <a:pt x="10091" y="3421"/>
                </a:cubicBezTo>
                <a:cubicBezTo>
                  <a:pt x="10024" y="7649"/>
                  <a:pt x="10015" y="20198"/>
                  <a:pt x="10078" y="20671"/>
                </a:cubicBezTo>
                <a:cubicBezTo>
                  <a:pt x="10106" y="20879"/>
                  <a:pt x="10205" y="21053"/>
                  <a:pt x="10300" y="21053"/>
                </a:cubicBezTo>
                <a:cubicBezTo>
                  <a:pt x="10469" y="21053"/>
                  <a:pt x="10471" y="20946"/>
                  <a:pt x="10429" y="16343"/>
                </a:cubicBezTo>
                <a:cubicBezTo>
                  <a:pt x="10379" y="10929"/>
                  <a:pt x="10511" y="7399"/>
                  <a:pt x="10767" y="7399"/>
                </a:cubicBezTo>
                <a:cubicBezTo>
                  <a:pt x="10792" y="7399"/>
                  <a:pt x="10813" y="7423"/>
                  <a:pt x="10834" y="7447"/>
                </a:cubicBezTo>
                <a:cubicBezTo>
                  <a:pt x="10858" y="7451"/>
                  <a:pt x="10881" y="7496"/>
                  <a:pt x="10902" y="7590"/>
                </a:cubicBezTo>
                <a:cubicBezTo>
                  <a:pt x="10906" y="7607"/>
                  <a:pt x="10909" y="7603"/>
                  <a:pt x="10913" y="7622"/>
                </a:cubicBezTo>
                <a:cubicBezTo>
                  <a:pt x="11064" y="8172"/>
                  <a:pt x="11099" y="9901"/>
                  <a:pt x="11065" y="14083"/>
                </a:cubicBezTo>
                <a:cubicBezTo>
                  <a:pt x="11043" y="16814"/>
                  <a:pt x="10999" y="19503"/>
                  <a:pt x="10970" y="20050"/>
                </a:cubicBezTo>
                <a:cubicBezTo>
                  <a:pt x="10926" y="20866"/>
                  <a:pt x="10956" y="21053"/>
                  <a:pt x="11141" y="21053"/>
                </a:cubicBezTo>
                <a:cubicBezTo>
                  <a:pt x="11414" y="21053"/>
                  <a:pt x="11461" y="19840"/>
                  <a:pt x="11460" y="12874"/>
                </a:cubicBezTo>
                <a:cubicBezTo>
                  <a:pt x="11459" y="11108"/>
                  <a:pt x="11450" y="9781"/>
                  <a:pt x="11430" y="8736"/>
                </a:cubicBezTo>
                <a:cubicBezTo>
                  <a:pt x="11403" y="7813"/>
                  <a:pt x="11367" y="7055"/>
                  <a:pt x="11322" y="6445"/>
                </a:cubicBezTo>
                <a:cubicBezTo>
                  <a:pt x="11237" y="5654"/>
                  <a:pt x="11104" y="5400"/>
                  <a:pt x="10891" y="5394"/>
                </a:cubicBezTo>
                <a:lnTo>
                  <a:pt x="10517" y="5379"/>
                </a:lnTo>
                <a:lnTo>
                  <a:pt x="10522" y="4265"/>
                </a:lnTo>
                <a:cubicBezTo>
                  <a:pt x="10509" y="3842"/>
                  <a:pt x="10518" y="3161"/>
                  <a:pt x="10530" y="2419"/>
                </a:cubicBezTo>
                <a:cubicBezTo>
                  <a:pt x="10537" y="715"/>
                  <a:pt x="10532" y="134"/>
                  <a:pt x="10454" y="64"/>
                </a:cubicBezTo>
                <a:close/>
                <a:moveTo>
                  <a:pt x="6036" y="1782"/>
                </a:moveTo>
                <a:cubicBezTo>
                  <a:pt x="6022" y="1751"/>
                  <a:pt x="6001" y="1766"/>
                  <a:pt x="5973" y="1798"/>
                </a:cubicBezTo>
                <a:cubicBezTo>
                  <a:pt x="5935" y="1842"/>
                  <a:pt x="5883" y="1934"/>
                  <a:pt x="5817" y="2069"/>
                </a:cubicBezTo>
                <a:cubicBezTo>
                  <a:pt x="5779" y="2145"/>
                  <a:pt x="5746" y="2282"/>
                  <a:pt x="5719" y="2451"/>
                </a:cubicBezTo>
                <a:cubicBezTo>
                  <a:pt x="5709" y="2530"/>
                  <a:pt x="5697" y="2594"/>
                  <a:pt x="5688" y="2689"/>
                </a:cubicBezTo>
                <a:cubicBezTo>
                  <a:pt x="5680" y="2763"/>
                  <a:pt x="5674" y="2847"/>
                  <a:pt x="5669" y="2928"/>
                </a:cubicBezTo>
                <a:cubicBezTo>
                  <a:pt x="5665" y="2971"/>
                  <a:pt x="5661" y="3025"/>
                  <a:pt x="5658" y="3071"/>
                </a:cubicBezTo>
                <a:cubicBezTo>
                  <a:pt x="5651" y="3209"/>
                  <a:pt x="5648" y="3353"/>
                  <a:pt x="5648" y="3501"/>
                </a:cubicBezTo>
                <a:cubicBezTo>
                  <a:pt x="5648" y="4135"/>
                  <a:pt x="5568" y="4808"/>
                  <a:pt x="5457" y="5124"/>
                </a:cubicBezTo>
                <a:cubicBezTo>
                  <a:pt x="5236" y="5757"/>
                  <a:pt x="5215" y="6698"/>
                  <a:pt x="5400" y="7718"/>
                </a:cubicBezTo>
                <a:cubicBezTo>
                  <a:pt x="5510" y="8320"/>
                  <a:pt x="5534" y="9408"/>
                  <a:pt x="5542" y="14099"/>
                </a:cubicBezTo>
                <a:cubicBezTo>
                  <a:pt x="5547" y="17216"/>
                  <a:pt x="5575" y="20067"/>
                  <a:pt x="5603" y="20416"/>
                </a:cubicBezTo>
                <a:cubicBezTo>
                  <a:pt x="5665" y="21170"/>
                  <a:pt x="5795" y="21204"/>
                  <a:pt x="5937" y="20528"/>
                </a:cubicBezTo>
                <a:cubicBezTo>
                  <a:pt x="6020" y="20131"/>
                  <a:pt x="6024" y="19486"/>
                  <a:pt x="5956" y="17106"/>
                </a:cubicBezTo>
                <a:cubicBezTo>
                  <a:pt x="5846" y="13245"/>
                  <a:pt x="5851" y="8923"/>
                  <a:pt x="5964" y="8068"/>
                </a:cubicBezTo>
                <a:cubicBezTo>
                  <a:pt x="6014" y="7692"/>
                  <a:pt x="6116" y="7399"/>
                  <a:pt x="6191" y="7399"/>
                </a:cubicBezTo>
                <a:cubicBezTo>
                  <a:pt x="6393" y="7399"/>
                  <a:pt x="6354" y="5743"/>
                  <a:pt x="6138" y="5124"/>
                </a:cubicBezTo>
                <a:cubicBezTo>
                  <a:pt x="5974" y="4656"/>
                  <a:pt x="5960" y="4403"/>
                  <a:pt x="6024" y="3151"/>
                </a:cubicBezTo>
                <a:cubicBezTo>
                  <a:pt x="6067" y="2290"/>
                  <a:pt x="6080" y="1875"/>
                  <a:pt x="6036" y="1782"/>
                </a:cubicBezTo>
                <a:close/>
                <a:moveTo>
                  <a:pt x="19668" y="2992"/>
                </a:moveTo>
                <a:cubicBezTo>
                  <a:pt x="19609" y="3034"/>
                  <a:pt x="19546" y="3360"/>
                  <a:pt x="19495" y="3915"/>
                </a:cubicBezTo>
                <a:cubicBezTo>
                  <a:pt x="19408" y="4842"/>
                  <a:pt x="19303" y="5124"/>
                  <a:pt x="19047" y="5124"/>
                </a:cubicBezTo>
                <a:cubicBezTo>
                  <a:pt x="18812" y="5124"/>
                  <a:pt x="18664" y="5458"/>
                  <a:pt x="18559" y="6254"/>
                </a:cubicBezTo>
                <a:cubicBezTo>
                  <a:pt x="18377" y="7620"/>
                  <a:pt x="18359" y="10737"/>
                  <a:pt x="18518" y="13064"/>
                </a:cubicBezTo>
                <a:cubicBezTo>
                  <a:pt x="18624" y="14604"/>
                  <a:pt x="18622" y="14714"/>
                  <a:pt x="18440" y="15611"/>
                </a:cubicBezTo>
                <a:cubicBezTo>
                  <a:pt x="18187" y="16859"/>
                  <a:pt x="18206" y="19844"/>
                  <a:pt x="18474" y="20846"/>
                </a:cubicBezTo>
                <a:cubicBezTo>
                  <a:pt x="18615" y="21374"/>
                  <a:pt x="18728" y="21341"/>
                  <a:pt x="18996" y="20734"/>
                </a:cubicBezTo>
                <a:cubicBezTo>
                  <a:pt x="19241" y="20178"/>
                  <a:pt x="19380" y="20133"/>
                  <a:pt x="19486" y="20559"/>
                </a:cubicBezTo>
                <a:cubicBezTo>
                  <a:pt x="19649" y="21216"/>
                  <a:pt x="19725" y="20807"/>
                  <a:pt x="19801" y="18920"/>
                </a:cubicBezTo>
                <a:cubicBezTo>
                  <a:pt x="19842" y="17890"/>
                  <a:pt x="19815" y="17600"/>
                  <a:pt x="19655" y="17297"/>
                </a:cubicBezTo>
                <a:cubicBezTo>
                  <a:pt x="19547" y="17093"/>
                  <a:pt x="19306" y="17252"/>
                  <a:pt x="19118" y="17647"/>
                </a:cubicBezTo>
                <a:cubicBezTo>
                  <a:pt x="18870" y="18171"/>
                  <a:pt x="18754" y="18200"/>
                  <a:pt x="18694" y="17743"/>
                </a:cubicBezTo>
                <a:cubicBezTo>
                  <a:pt x="18560" y="16738"/>
                  <a:pt x="18748" y="15547"/>
                  <a:pt x="19095" y="15197"/>
                </a:cubicBezTo>
                <a:cubicBezTo>
                  <a:pt x="19264" y="15026"/>
                  <a:pt x="19466" y="14446"/>
                  <a:pt x="19545" y="13908"/>
                </a:cubicBezTo>
                <a:cubicBezTo>
                  <a:pt x="19753" y="12491"/>
                  <a:pt x="19806" y="9586"/>
                  <a:pt x="19661" y="7479"/>
                </a:cubicBezTo>
                <a:cubicBezTo>
                  <a:pt x="19547" y="5817"/>
                  <a:pt x="19547" y="5703"/>
                  <a:pt x="19691" y="5124"/>
                </a:cubicBezTo>
                <a:cubicBezTo>
                  <a:pt x="19808" y="4654"/>
                  <a:pt x="19848" y="4124"/>
                  <a:pt x="19824" y="3676"/>
                </a:cubicBezTo>
                <a:cubicBezTo>
                  <a:pt x="19808" y="3538"/>
                  <a:pt x="19790" y="3375"/>
                  <a:pt x="19773" y="3278"/>
                </a:cubicBezTo>
                <a:cubicBezTo>
                  <a:pt x="19768" y="3253"/>
                  <a:pt x="19764" y="3222"/>
                  <a:pt x="19759" y="3198"/>
                </a:cubicBezTo>
                <a:cubicBezTo>
                  <a:pt x="19738" y="3093"/>
                  <a:pt x="19718" y="3049"/>
                  <a:pt x="19697" y="3008"/>
                </a:cubicBezTo>
                <a:cubicBezTo>
                  <a:pt x="19688" y="3000"/>
                  <a:pt x="19678" y="2984"/>
                  <a:pt x="19668" y="2992"/>
                </a:cubicBezTo>
                <a:close/>
                <a:moveTo>
                  <a:pt x="12165" y="4647"/>
                </a:moveTo>
                <a:cubicBezTo>
                  <a:pt x="12060" y="4738"/>
                  <a:pt x="12001" y="4969"/>
                  <a:pt x="11960" y="5442"/>
                </a:cubicBezTo>
                <a:cubicBezTo>
                  <a:pt x="11935" y="5937"/>
                  <a:pt x="11914" y="9660"/>
                  <a:pt x="11914" y="13701"/>
                </a:cubicBezTo>
                <a:lnTo>
                  <a:pt x="11914" y="20750"/>
                </a:lnTo>
                <a:cubicBezTo>
                  <a:pt x="11956" y="20920"/>
                  <a:pt x="12045" y="21053"/>
                  <a:pt x="12140" y="21053"/>
                </a:cubicBezTo>
                <a:lnTo>
                  <a:pt x="12146" y="21053"/>
                </a:lnTo>
                <a:cubicBezTo>
                  <a:pt x="12266" y="21053"/>
                  <a:pt x="12319" y="20969"/>
                  <a:pt x="12337" y="20703"/>
                </a:cubicBezTo>
                <a:lnTo>
                  <a:pt x="12332" y="19987"/>
                </a:lnTo>
                <a:cubicBezTo>
                  <a:pt x="12331" y="19960"/>
                  <a:pt x="12331" y="19951"/>
                  <a:pt x="12330" y="19923"/>
                </a:cubicBezTo>
                <a:cubicBezTo>
                  <a:pt x="12304" y="19299"/>
                  <a:pt x="12277" y="16818"/>
                  <a:pt x="12271" y="14433"/>
                </a:cubicBezTo>
                <a:cubicBezTo>
                  <a:pt x="12261" y="10364"/>
                  <a:pt x="12273" y="10033"/>
                  <a:pt x="12470" y="8752"/>
                </a:cubicBezTo>
                <a:cubicBezTo>
                  <a:pt x="12471" y="8743"/>
                  <a:pt x="12471" y="8729"/>
                  <a:pt x="12472" y="8720"/>
                </a:cubicBezTo>
                <a:cubicBezTo>
                  <a:pt x="12481" y="8655"/>
                  <a:pt x="12492" y="8601"/>
                  <a:pt x="12501" y="8545"/>
                </a:cubicBezTo>
                <a:cubicBezTo>
                  <a:pt x="12677" y="7421"/>
                  <a:pt x="12699" y="7419"/>
                  <a:pt x="12837" y="8354"/>
                </a:cubicBezTo>
                <a:cubicBezTo>
                  <a:pt x="12973" y="9270"/>
                  <a:pt x="12985" y="9872"/>
                  <a:pt x="12947" y="13940"/>
                </a:cubicBezTo>
                <a:cubicBezTo>
                  <a:pt x="12924" y="16442"/>
                  <a:pt x="12880" y="19060"/>
                  <a:pt x="12852" y="19764"/>
                </a:cubicBezTo>
                <a:cubicBezTo>
                  <a:pt x="12839" y="20093"/>
                  <a:pt x="12836" y="20328"/>
                  <a:pt x="12837" y="20512"/>
                </a:cubicBezTo>
                <a:cubicBezTo>
                  <a:pt x="12892" y="20851"/>
                  <a:pt x="12983" y="21051"/>
                  <a:pt x="13093" y="20957"/>
                </a:cubicBezTo>
                <a:lnTo>
                  <a:pt x="13171" y="20894"/>
                </a:lnTo>
                <a:cubicBezTo>
                  <a:pt x="13257" y="20645"/>
                  <a:pt x="13299" y="19861"/>
                  <a:pt x="13321" y="18427"/>
                </a:cubicBezTo>
                <a:lnTo>
                  <a:pt x="13334" y="15356"/>
                </a:lnTo>
                <a:cubicBezTo>
                  <a:pt x="13340" y="13771"/>
                  <a:pt x="13341" y="12522"/>
                  <a:pt x="13338" y="11410"/>
                </a:cubicBezTo>
                <a:cubicBezTo>
                  <a:pt x="13338" y="11399"/>
                  <a:pt x="13338" y="11388"/>
                  <a:pt x="13338" y="11378"/>
                </a:cubicBezTo>
                <a:cubicBezTo>
                  <a:pt x="13295" y="6239"/>
                  <a:pt x="13100" y="4571"/>
                  <a:pt x="12696" y="5729"/>
                </a:cubicBezTo>
                <a:cubicBezTo>
                  <a:pt x="12527" y="6212"/>
                  <a:pt x="12469" y="6153"/>
                  <a:pt x="12400" y="5442"/>
                </a:cubicBezTo>
                <a:cubicBezTo>
                  <a:pt x="12355" y="4982"/>
                  <a:pt x="12283" y="4752"/>
                  <a:pt x="12212" y="4662"/>
                </a:cubicBezTo>
                <a:cubicBezTo>
                  <a:pt x="12196" y="4665"/>
                  <a:pt x="12181" y="4633"/>
                  <a:pt x="12165" y="4647"/>
                </a:cubicBezTo>
                <a:close/>
                <a:moveTo>
                  <a:pt x="894" y="5124"/>
                </a:moveTo>
                <a:cubicBezTo>
                  <a:pt x="461" y="5124"/>
                  <a:pt x="148" y="7622"/>
                  <a:pt x="40" y="10916"/>
                </a:cubicBezTo>
                <a:cubicBezTo>
                  <a:pt x="31" y="11226"/>
                  <a:pt x="22" y="11539"/>
                  <a:pt x="15" y="11855"/>
                </a:cubicBezTo>
                <a:cubicBezTo>
                  <a:pt x="-23" y="13811"/>
                  <a:pt x="7" y="15963"/>
                  <a:pt x="131" y="18029"/>
                </a:cubicBezTo>
                <a:cubicBezTo>
                  <a:pt x="241" y="19852"/>
                  <a:pt x="333" y="20543"/>
                  <a:pt x="524" y="20957"/>
                </a:cubicBezTo>
                <a:cubicBezTo>
                  <a:pt x="662" y="21256"/>
                  <a:pt x="820" y="21403"/>
                  <a:pt x="875" y="21276"/>
                </a:cubicBezTo>
                <a:cubicBezTo>
                  <a:pt x="926" y="21156"/>
                  <a:pt x="1012" y="21081"/>
                  <a:pt x="1071" y="21069"/>
                </a:cubicBezTo>
                <a:cubicBezTo>
                  <a:pt x="1107" y="20998"/>
                  <a:pt x="1146" y="20953"/>
                  <a:pt x="1177" y="20862"/>
                </a:cubicBezTo>
                <a:cubicBezTo>
                  <a:pt x="1181" y="20850"/>
                  <a:pt x="1183" y="20827"/>
                  <a:pt x="1188" y="20814"/>
                </a:cubicBezTo>
                <a:cubicBezTo>
                  <a:pt x="1339" y="20230"/>
                  <a:pt x="1494" y="18580"/>
                  <a:pt x="1494" y="17281"/>
                </a:cubicBezTo>
                <a:lnTo>
                  <a:pt x="1494" y="15977"/>
                </a:lnTo>
                <a:cubicBezTo>
                  <a:pt x="1486" y="15991"/>
                  <a:pt x="1472" y="16073"/>
                  <a:pt x="1460" y="16120"/>
                </a:cubicBezTo>
                <a:lnTo>
                  <a:pt x="1352" y="17122"/>
                </a:lnTo>
                <a:cubicBezTo>
                  <a:pt x="1178" y="18741"/>
                  <a:pt x="725" y="18923"/>
                  <a:pt x="530" y="17456"/>
                </a:cubicBezTo>
                <a:cubicBezTo>
                  <a:pt x="494" y="17179"/>
                  <a:pt x="473" y="16909"/>
                  <a:pt x="461" y="16645"/>
                </a:cubicBezTo>
                <a:cubicBezTo>
                  <a:pt x="458" y="16593"/>
                  <a:pt x="456" y="16537"/>
                  <a:pt x="454" y="16486"/>
                </a:cubicBezTo>
                <a:cubicBezTo>
                  <a:pt x="453" y="16438"/>
                  <a:pt x="453" y="16390"/>
                  <a:pt x="452" y="16343"/>
                </a:cubicBezTo>
                <a:cubicBezTo>
                  <a:pt x="451" y="16234"/>
                  <a:pt x="450" y="16132"/>
                  <a:pt x="454" y="16024"/>
                </a:cubicBezTo>
                <a:cubicBezTo>
                  <a:pt x="457" y="15929"/>
                  <a:pt x="465" y="15832"/>
                  <a:pt x="471" y="15738"/>
                </a:cubicBezTo>
                <a:cubicBezTo>
                  <a:pt x="474" y="15707"/>
                  <a:pt x="475" y="15673"/>
                  <a:pt x="478" y="15642"/>
                </a:cubicBezTo>
                <a:cubicBezTo>
                  <a:pt x="534" y="14960"/>
                  <a:pt x="681" y="14298"/>
                  <a:pt x="930" y="13590"/>
                </a:cubicBezTo>
                <a:cubicBezTo>
                  <a:pt x="1359" y="12364"/>
                  <a:pt x="1494" y="11265"/>
                  <a:pt x="1494" y="8991"/>
                </a:cubicBezTo>
                <a:cubicBezTo>
                  <a:pt x="1494" y="6680"/>
                  <a:pt x="1251" y="5124"/>
                  <a:pt x="894" y="5124"/>
                </a:cubicBezTo>
                <a:close/>
                <a:moveTo>
                  <a:pt x="7384" y="5124"/>
                </a:moveTo>
                <a:cubicBezTo>
                  <a:pt x="6781" y="5124"/>
                  <a:pt x="6515" y="8485"/>
                  <a:pt x="6545" y="15738"/>
                </a:cubicBezTo>
                <a:cubicBezTo>
                  <a:pt x="6555" y="18030"/>
                  <a:pt x="6872" y="20910"/>
                  <a:pt x="7141" y="21164"/>
                </a:cubicBezTo>
                <a:cubicBezTo>
                  <a:pt x="7605" y="21600"/>
                  <a:pt x="7986" y="19918"/>
                  <a:pt x="7986" y="17441"/>
                </a:cubicBezTo>
                <a:cubicBezTo>
                  <a:pt x="7986" y="16351"/>
                  <a:pt x="7983" y="16347"/>
                  <a:pt x="7832" y="17377"/>
                </a:cubicBezTo>
                <a:cubicBezTo>
                  <a:pt x="7557" y="19255"/>
                  <a:pt x="6930" y="18390"/>
                  <a:pt x="6930" y="16136"/>
                </a:cubicBezTo>
                <a:cubicBezTo>
                  <a:pt x="6930" y="15879"/>
                  <a:pt x="7024" y="15349"/>
                  <a:pt x="7150" y="14751"/>
                </a:cubicBezTo>
                <a:cubicBezTo>
                  <a:pt x="7179" y="14611"/>
                  <a:pt x="7204" y="14492"/>
                  <a:pt x="7234" y="14385"/>
                </a:cubicBezTo>
                <a:cubicBezTo>
                  <a:pt x="7302" y="14088"/>
                  <a:pt x="7359" y="13801"/>
                  <a:pt x="7439" y="13510"/>
                </a:cubicBezTo>
                <a:cubicBezTo>
                  <a:pt x="7937" y="11703"/>
                  <a:pt x="7951" y="11619"/>
                  <a:pt x="7974" y="9309"/>
                </a:cubicBezTo>
                <a:cubicBezTo>
                  <a:pt x="8001" y="6479"/>
                  <a:pt x="7811" y="5124"/>
                  <a:pt x="7384" y="5124"/>
                </a:cubicBezTo>
                <a:close/>
                <a:moveTo>
                  <a:pt x="9157" y="5124"/>
                </a:moveTo>
                <a:cubicBezTo>
                  <a:pt x="8722" y="5124"/>
                  <a:pt x="8428" y="8209"/>
                  <a:pt x="8331" y="11664"/>
                </a:cubicBezTo>
                <a:cubicBezTo>
                  <a:pt x="8325" y="12360"/>
                  <a:pt x="8324" y="13204"/>
                  <a:pt x="8322" y="14226"/>
                </a:cubicBezTo>
                <a:lnTo>
                  <a:pt x="8318" y="16104"/>
                </a:lnTo>
                <a:cubicBezTo>
                  <a:pt x="8375" y="18297"/>
                  <a:pt x="8532" y="20142"/>
                  <a:pt x="8808" y="20814"/>
                </a:cubicBezTo>
                <a:cubicBezTo>
                  <a:pt x="8948" y="21155"/>
                  <a:pt x="9145" y="21324"/>
                  <a:pt x="9246" y="21180"/>
                </a:cubicBezTo>
                <a:cubicBezTo>
                  <a:pt x="9450" y="20886"/>
                  <a:pt x="9649" y="19047"/>
                  <a:pt x="9649" y="17472"/>
                </a:cubicBezTo>
                <a:cubicBezTo>
                  <a:pt x="9649" y="16508"/>
                  <a:pt x="9635" y="16495"/>
                  <a:pt x="9480" y="17313"/>
                </a:cubicBezTo>
                <a:cubicBezTo>
                  <a:pt x="9244" y="18561"/>
                  <a:pt x="9067" y="18418"/>
                  <a:pt x="8853" y="16804"/>
                </a:cubicBezTo>
                <a:cubicBezTo>
                  <a:pt x="8733" y="15900"/>
                  <a:pt x="8671" y="14607"/>
                  <a:pt x="8669" y="13208"/>
                </a:cubicBezTo>
                <a:cubicBezTo>
                  <a:pt x="8669" y="13191"/>
                  <a:pt x="8667" y="13177"/>
                  <a:pt x="8667" y="13160"/>
                </a:cubicBezTo>
                <a:cubicBezTo>
                  <a:pt x="8667" y="13144"/>
                  <a:pt x="8669" y="13129"/>
                  <a:pt x="8669" y="13112"/>
                </a:cubicBezTo>
                <a:cubicBezTo>
                  <a:pt x="8669" y="11837"/>
                  <a:pt x="8717" y="10475"/>
                  <a:pt x="8817" y="9245"/>
                </a:cubicBezTo>
                <a:cubicBezTo>
                  <a:pt x="8981" y="7220"/>
                  <a:pt x="9258" y="6760"/>
                  <a:pt x="9421" y="8243"/>
                </a:cubicBezTo>
                <a:cubicBezTo>
                  <a:pt x="9542" y="9339"/>
                  <a:pt x="9649" y="8828"/>
                  <a:pt x="9649" y="7145"/>
                </a:cubicBezTo>
                <a:cubicBezTo>
                  <a:pt x="9649" y="5643"/>
                  <a:pt x="9522" y="5124"/>
                  <a:pt x="9157" y="5124"/>
                </a:cubicBezTo>
                <a:close/>
                <a:moveTo>
                  <a:pt x="21407" y="5124"/>
                </a:moveTo>
                <a:cubicBezTo>
                  <a:pt x="21248" y="5124"/>
                  <a:pt x="21235" y="5380"/>
                  <a:pt x="21229" y="8291"/>
                </a:cubicBezTo>
                <a:cubicBezTo>
                  <a:pt x="21219" y="13680"/>
                  <a:pt x="20886" y="14534"/>
                  <a:pt x="20625" y="9834"/>
                </a:cubicBezTo>
                <a:cubicBezTo>
                  <a:pt x="20569" y="8828"/>
                  <a:pt x="20521" y="7348"/>
                  <a:pt x="20521" y="6556"/>
                </a:cubicBezTo>
                <a:cubicBezTo>
                  <a:pt x="20521" y="5563"/>
                  <a:pt x="20492" y="5240"/>
                  <a:pt x="20386" y="5156"/>
                </a:cubicBezTo>
                <a:lnTo>
                  <a:pt x="20295" y="5204"/>
                </a:lnTo>
                <a:cubicBezTo>
                  <a:pt x="20260" y="5222"/>
                  <a:pt x="20235" y="5216"/>
                  <a:pt x="20207" y="5219"/>
                </a:cubicBezTo>
                <a:cubicBezTo>
                  <a:pt x="20135" y="5401"/>
                  <a:pt x="20136" y="5979"/>
                  <a:pt x="20162" y="8004"/>
                </a:cubicBezTo>
                <a:cubicBezTo>
                  <a:pt x="20188" y="10024"/>
                  <a:pt x="20271" y="11664"/>
                  <a:pt x="20439" y="13462"/>
                </a:cubicBezTo>
                <a:cubicBezTo>
                  <a:pt x="20703" y="16290"/>
                  <a:pt x="20668" y="17631"/>
                  <a:pt x="20325" y="17631"/>
                </a:cubicBezTo>
                <a:cubicBezTo>
                  <a:pt x="20171" y="17631"/>
                  <a:pt x="20145" y="17914"/>
                  <a:pt x="20145" y="19589"/>
                </a:cubicBezTo>
                <a:cubicBezTo>
                  <a:pt x="20145" y="21503"/>
                  <a:pt x="20148" y="21537"/>
                  <a:pt x="20380" y="21037"/>
                </a:cubicBezTo>
                <a:cubicBezTo>
                  <a:pt x="21066" y="19554"/>
                  <a:pt x="21568" y="13993"/>
                  <a:pt x="21576" y="7813"/>
                </a:cubicBezTo>
                <a:cubicBezTo>
                  <a:pt x="21577" y="6642"/>
                  <a:pt x="21573" y="5997"/>
                  <a:pt x="21552" y="5617"/>
                </a:cubicBezTo>
                <a:cubicBezTo>
                  <a:pt x="21544" y="5550"/>
                  <a:pt x="21540" y="5461"/>
                  <a:pt x="21529" y="5410"/>
                </a:cubicBezTo>
                <a:cubicBezTo>
                  <a:pt x="21528" y="5406"/>
                  <a:pt x="21528" y="5383"/>
                  <a:pt x="21527" y="5379"/>
                </a:cubicBezTo>
                <a:cubicBezTo>
                  <a:pt x="21505" y="5281"/>
                  <a:pt x="21470" y="5214"/>
                  <a:pt x="21436" y="5140"/>
                </a:cubicBezTo>
                <a:cubicBezTo>
                  <a:pt x="21426" y="5136"/>
                  <a:pt x="21419" y="5124"/>
                  <a:pt x="21407" y="5124"/>
                </a:cubicBezTo>
                <a:close/>
                <a:moveTo>
                  <a:pt x="4196" y="5140"/>
                </a:moveTo>
                <a:cubicBezTo>
                  <a:pt x="4031" y="5189"/>
                  <a:pt x="3871" y="5592"/>
                  <a:pt x="3767" y="6317"/>
                </a:cubicBezTo>
                <a:cubicBezTo>
                  <a:pt x="3537" y="7930"/>
                  <a:pt x="3457" y="9753"/>
                  <a:pt x="3457" y="13271"/>
                </a:cubicBezTo>
                <a:cubicBezTo>
                  <a:pt x="3457" y="17154"/>
                  <a:pt x="3655" y="19981"/>
                  <a:pt x="3987" y="20814"/>
                </a:cubicBezTo>
                <a:cubicBezTo>
                  <a:pt x="4274" y="21535"/>
                  <a:pt x="4488" y="21286"/>
                  <a:pt x="4693" y="19971"/>
                </a:cubicBezTo>
                <a:cubicBezTo>
                  <a:pt x="4925" y="18480"/>
                  <a:pt x="5038" y="15715"/>
                  <a:pt x="5035" y="12985"/>
                </a:cubicBezTo>
                <a:cubicBezTo>
                  <a:pt x="5034" y="12743"/>
                  <a:pt x="5030" y="12526"/>
                  <a:pt x="5029" y="12285"/>
                </a:cubicBezTo>
                <a:cubicBezTo>
                  <a:pt x="5006" y="9708"/>
                  <a:pt x="4882" y="7248"/>
                  <a:pt x="4655" y="6047"/>
                </a:cubicBezTo>
                <a:cubicBezTo>
                  <a:pt x="4530" y="5389"/>
                  <a:pt x="4361" y="5091"/>
                  <a:pt x="4196" y="5140"/>
                </a:cubicBezTo>
                <a:close/>
                <a:moveTo>
                  <a:pt x="14449" y="5156"/>
                </a:moveTo>
                <a:cubicBezTo>
                  <a:pt x="14295" y="5200"/>
                  <a:pt x="14146" y="5469"/>
                  <a:pt x="14052" y="5967"/>
                </a:cubicBezTo>
                <a:cubicBezTo>
                  <a:pt x="13802" y="7289"/>
                  <a:pt x="13621" y="11453"/>
                  <a:pt x="13678" y="14608"/>
                </a:cubicBezTo>
                <a:cubicBezTo>
                  <a:pt x="13739" y="17927"/>
                  <a:pt x="13896" y="19795"/>
                  <a:pt x="14198" y="20750"/>
                </a:cubicBezTo>
                <a:cubicBezTo>
                  <a:pt x="14357" y="21254"/>
                  <a:pt x="14505" y="21330"/>
                  <a:pt x="14663" y="20989"/>
                </a:cubicBezTo>
                <a:cubicBezTo>
                  <a:pt x="14762" y="20774"/>
                  <a:pt x="14821" y="20663"/>
                  <a:pt x="14861" y="20591"/>
                </a:cubicBezTo>
                <a:cubicBezTo>
                  <a:pt x="14901" y="20254"/>
                  <a:pt x="14932" y="19942"/>
                  <a:pt x="14980" y="19573"/>
                </a:cubicBezTo>
                <a:cubicBezTo>
                  <a:pt x="15013" y="19319"/>
                  <a:pt x="15036" y="19124"/>
                  <a:pt x="15062" y="18904"/>
                </a:cubicBezTo>
                <a:cubicBezTo>
                  <a:pt x="15074" y="18763"/>
                  <a:pt x="15075" y="18786"/>
                  <a:pt x="15087" y="18634"/>
                </a:cubicBezTo>
                <a:cubicBezTo>
                  <a:pt x="15336" y="15566"/>
                  <a:pt x="15264" y="9146"/>
                  <a:pt x="14996" y="6588"/>
                </a:cubicBezTo>
                <a:cubicBezTo>
                  <a:pt x="14996" y="6586"/>
                  <a:pt x="14997" y="6574"/>
                  <a:pt x="14996" y="6572"/>
                </a:cubicBezTo>
                <a:cubicBezTo>
                  <a:pt x="14996" y="6568"/>
                  <a:pt x="14997" y="6560"/>
                  <a:pt x="14996" y="6556"/>
                </a:cubicBezTo>
                <a:cubicBezTo>
                  <a:pt x="14959" y="6197"/>
                  <a:pt x="14915" y="5912"/>
                  <a:pt x="14870" y="5729"/>
                </a:cubicBezTo>
                <a:cubicBezTo>
                  <a:pt x="14761" y="5290"/>
                  <a:pt x="14603" y="5111"/>
                  <a:pt x="14449" y="5156"/>
                </a:cubicBezTo>
                <a:close/>
                <a:moveTo>
                  <a:pt x="17179" y="5156"/>
                </a:moveTo>
                <a:cubicBezTo>
                  <a:pt x="17011" y="5205"/>
                  <a:pt x="16842" y="5570"/>
                  <a:pt x="16729" y="6238"/>
                </a:cubicBezTo>
                <a:cubicBezTo>
                  <a:pt x="16362" y="8415"/>
                  <a:pt x="16274" y="15274"/>
                  <a:pt x="16568" y="18666"/>
                </a:cubicBezTo>
                <a:cubicBezTo>
                  <a:pt x="16632" y="19395"/>
                  <a:pt x="16788" y="20343"/>
                  <a:pt x="16917" y="20750"/>
                </a:cubicBezTo>
                <a:cubicBezTo>
                  <a:pt x="17109" y="21357"/>
                  <a:pt x="17357" y="21225"/>
                  <a:pt x="17563" y="20512"/>
                </a:cubicBezTo>
                <a:cubicBezTo>
                  <a:pt x="17645" y="20070"/>
                  <a:pt x="17741" y="19327"/>
                  <a:pt x="17828" y="18475"/>
                </a:cubicBezTo>
                <a:cubicBezTo>
                  <a:pt x="18055" y="14938"/>
                  <a:pt x="17989" y="7857"/>
                  <a:pt x="17631" y="5967"/>
                </a:cubicBezTo>
                <a:cubicBezTo>
                  <a:pt x="17517" y="5365"/>
                  <a:pt x="17347" y="5107"/>
                  <a:pt x="17179" y="5156"/>
                </a:cubicBezTo>
                <a:close/>
                <a:moveTo>
                  <a:pt x="2645" y="5188"/>
                </a:moveTo>
                <a:cubicBezTo>
                  <a:pt x="2537" y="5214"/>
                  <a:pt x="2421" y="5383"/>
                  <a:pt x="2305" y="5745"/>
                </a:cubicBezTo>
                <a:cubicBezTo>
                  <a:pt x="1827" y="7237"/>
                  <a:pt x="1624" y="15002"/>
                  <a:pt x="1965" y="18809"/>
                </a:cubicBezTo>
                <a:cubicBezTo>
                  <a:pt x="2059" y="19859"/>
                  <a:pt x="2221" y="20884"/>
                  <a:pt x="2324" y="21100"/>
                </a:cubicBezTo>
                <a:cubicBezTo>
                  <a:pt x="2428" y="21317"/>
                  <a:pt x="2558" y="21400"/>
                  <a:pt x="2614" y="21276"/>
                </a:cubicBezTo>
                <a:cubicBezTo>
                  <a:pt x="2669" y="21151"/>
                  <a:pt x="2745" y="21053"/>
                  <a:pt x="2783" y="21053"/>
                </a:cubicBezTo>
                <a:cubicBezTo>
                  <a:pt x="2925" y="21053"/>
                  <a:pt x="3153" y="18731"/>
                  <a:pt x="3155" y="17265"/>
                </a:cubicBezTo>
                <a:cubicBezTo>
                  <a:pt x="3153" y="15978"/>
                  <a:pt x="3137" y="15893"/>
                  <a:pt x="3036" y="16565"/>
                </a:cubicBezTo>
                <a:lnTo>
                  <a:pt x="2979" y="16963"/>
                </a:lnTo>
                <a:cubicBezTo>
                  <a:pt x="2789" y="18311"/>
                  <a:pt x="2639" y="18436"/>
                  <a:pt x="2462" y="17441"/>
                </a:cubicBezTo>
                <a:cubicBezTo>
                  <a:pt x="2407" y="17318"/>
                  <a:pt x="2361" y="17126"/>
                  <a:pt x="2333" y="16868"/>
                </a:cubicBezTo>
                <a:cubicBezTo>
                  <a:pt x="2283" y="16413"/>
                  <a:pt x="2249" y="15879"/>
                  <a:pt x="2225" y="15308"/>
                </a:cubicBezTo>
                <a:cubicBezTo>
                  <a:pt x="1985" y="11222"/>
                  <a:pt x="2477" y="5171"/>
                  <a:pt x="2939" y="8322"/>
                </a:cubicBezTo>
                <a:cubicBezTo>
                  <a:pt x="3029" y="8937"/>
                  <a:pt x="3062" y="9086"/>
                  <a:pt x="3091" y="8800"/>
                </a:cubicBezTo>
                <a:cubicBezTo>
                  <a:pt x="3093" y="8784"/>
                  <a:pt x="3095" y="8770"/>
                  <a:pt x="3097" y="8752"/>
                </a:cubicBezTo>
                <a:cubicBezTo>
                  <a:pt x="3107" y="8634"/>
                  <a:pt x="3116" y="8465"/>
                  <a:pt x="3127" y="8243"/>
                </a:cubicBezTo>
                <a:cubicBezTo>
                  <a:pt x="3222" y="6389"/>
                  <a:pt x="2971" y="5109"/>
                  <a:pt x="2645" y="5188"/>
                </a:cubicBezTo>
                <a:close/>
                <a:moveTo>
                  <a:pt x="19066" y="6843"/>
                </a:moveTo>
                <a:cubicBezTo>
                  <a:pt x="19174" y="6916"/>
                  <a:pt x="19283" y="7365"/>
                  <a:pt x="19359" y="8243"/>
                </a:cubicBezTo>
                <a:cubicBezTo>
                  <a:pt x="19474" y="9560"/>
                  <a:pt x="19474" y="9774"/>
                  <a:pt x="19359" y="11091"/>
                </a:cubicBezTo>
                <a:cubicBezTo>
                  <a:pt x="19291" y="11873"/>
                  <a:pt x="19173" y="12523"/>
                  <a:pt x="19097" y="12523"/>
                </a:cubicBezTo>
                <a:cubicBezTo>
                  <a:pt x="18922" y="12523"/>
                  <a:pt x="18711" y="10761"/>
                  <a:pt x="18711" y="9309"/>
                </a:cubicBezTo>
                <a:cubicBezTo>
                  <a:pt x="18711" y="7637"/>
                  <a:pt x="18885" y="6720"/>
                  <a:pt x="19066" y="6843"/>
                </a:cubicBezTo>
                <a:close/>
                <a:moveTo>
                  <a:pt x="4257" y="7399"/>
                </a:moveTo>
                <a:cubicBezTo>
                  <a:pt x="4500" y="7399"/>
                  <a:pt x="4665" y="9480"/>
                  <a:pt x="4665" y="12523"/>
                </a:cubicBezTo>
                <a:cubicBezTo>
                  <a:pt x="4665" y="13948"/>
                  <a:pt x="4611" y="15679"/>
                  <a:pt x="4547" y="16374"/>
                </a:cubicBezTo>
                <a:cubicBezTo>
                  <a:pt x="4266" y="19398"/>
                  <a:pt x="3797" y="16991"/>
                  <a:pt x="3797" y="12523"/>
                </a:cubicBezTo>
                <a:cubicBezTo>
                  <a:pt x="3797" y="9418"/>
                  <a:pt x="3978" y="7399"/>
                  <a:pt x="4257" y="7399"/>
                </a:cubicBezTo>
                <a:close/>
                <a:moveTo>
                  <a:pt x="14443" y="7399"/>
                </a:moveTo>
                <a:cubicBezTo>
                  <a:pt x="14874" y="7399"/>
                  <a:pt x="15094" y="13117"/>
                  <a:pt x="14779" y="16136"/>
                </a:cubicBezTo>
                <a:cubicBezTo>
                  <a:pt x="14450" y="19286"/>
                  <a:pt x="14029" y="17262"/>
                  <a:pt x="14029" y="12523"/>
                </a:cubicBezTo>
                <a:cubicBezTo>
                  <a:pt x="14029" y="9451"/>
                  <a:pt x="14194" y="7399"/>
                  <a:pt x="14443" y="7399"/>
                </a:cubicBezTo>
                <a:close/>
                <a:moveTo>
                  <a:pt x="17162" y="7399"/>
                </a:moveTo>
                <a:cubicBezTo>
                  <a:pt x="17593" y="7399"/>
                  <a:pt x="17811" y="13117"/>
                  <a:pt x="17496" y="16136"/>
                </a:cubicBezTo>
                <a:cubicBezTo>
                  <a:pt x="17167" y="19286"/>
                  <a:pt x="16748" y="17262"/>
                  <a:pt x="16748" y="12523"/>
                </a:cubicBezTo>
                <a:cubicBezTo>
                  <a:pt x="16748" y="9451"/>
                  <a:pt x="16913" y="7399"/>
                  <a:pt x="17162" y="7399"/>
                </a:cubicBezTo>
                <a:close/>
                <a:moveTo>
                  <a:pt x="788" y="7511"/>
                </a:moveTo>
                <a:cubicBezTo>
                  <a:pt x="869" y="7419"/>
                  <a:pt x="994" y="7829"/>
                  <a:pt x="1065" y="8418"/>
                </a:cubicBezTo>
                <a:cubicBezTo>
                  <a:pt x="1186" y="9427"/>
                  <a:pt x="1184" y="9538"/>
                  <a:pt x="1054" y="10423"/>
                </a:cubicBezTo>
                <a:cubicBezTo>
                  <a:pt x="870" y="11678"/>
                  <a:pt x="472" y="12260"/>
                  <a:pt x="400" y="11378"/>
                </a:cubicBezTo>
                <a:cubicBezTo>
                  <a:pt x="325" y="10472"/>
                  <a:pt x="601" y="7723"/>
                  <a:pt x="788" y="7511"/>
                </a:cubicBezTo>
                <a:close/>
                <a:moveTo>
                  <a:pt x="7397" y="7511"/>
                </a:moveTo>
                <a:cubicBezTo>
                  <a:pt x="7479" y="7534"/>
                  <a:pt x="7556" y="7775"/>
                  <a:pt x="7612" y="8291"/>
                </a:cubicBezTo>
                <a:cubicBezTo>
                  <a:pt x="7694" y="9027"/>
                  <a:pt x="7686" y="9341"/>
                  <a:pt x="7566" y="10232"/>
                </a:cubicBezTo>
                <a:cubicBezTo>
                  <a:pt x="7355" y="11794"/>
                  <a:pt x="7018" y="12309"/>
                  <a:pt x="6960" y="11155"/>
                </a:cubicBezTo>
                <a:cubicBezTo>
                  <a:pt x="6864" y="9279"/>
                  <a:pt x="7151" y="7441"/>
                  <a:pt x="7397" y="7511"/>
                </a:cubicBezTo>
                <a:close/>
              </a:path>
            </a:pathLst>
          </a:cu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a:xfrm>
            <a:off x="5855297" y="2393505"/>
            <a:ext cx="9583020" cy="3456384"/>
          </a:xfrm>
        </p:spPr>
        <p:txBody>
          <a:bodyPr>
            <a:normAutofit lnSpcReduction="10000"/>
          </a:bodyPr>
          <a:lstStyle/>
          <a:p>
            <a:pPr algn="l"/>
            <a:r>
              <a:rPr lang="it-IT" sz="3000" dirty="0">
                <a:solidFill>
                  <a:srgbClr val="4F4F4F"/>
                </a:solidFill>
              </a:rPr>
              <a:t>EVERGREEN TECNO PLANTS SRL </a:t>
            </a:r>
            <a:r>
              <a:rPr lang="cs-CZ" sz="3000" dirty="0">
                <a:solidFill>
                  <a:srgbClr val="4F4F4F"/>
                </a:solidFill>
              </a:rPr>
              <a:t>je společnost s mnohaletou tradicí, která se může opřít o podporu kompetentního týmu odborníku, kteří mají špičkové odborné znalosti.</a:t>
            </a:r>
            <a:endParaRPr lang="it-IT" sz="3000" dirty="0">
              <a:solidFill>
                <a:srgbClr val="4F4F4F"/>
              </a:solidFill>
            </a:endParaRPr>
          </a:p>
          <a:p>
            <a:pPr algn="l"/>
            <a:r>
              <a:rPr lang="cs-CZ" sz="3000" dirty="0">
                <a:solidFill>
                  <a:srgbClr val="4F4F4F"/>
                </a:solidFill>
              </a:rPr>
              <a:t>Jejich schopnosti umožňují nabídnou řešení při projektování technologicky pokročilých zařízení pro úpravu vzduchu, vody, povrchů, prostředí nebo potravin</a:t>
            </a:r>
            <a:r>
              <a:rPr lang="it-IT" sz="3000" dirty="0">
                <a:solidFill>
                  <a:srgbClr val="4F4F4F"/>
                </a:solidFill>
              </a:rPr>
              <a:t>.</a:t>
            </a:r>
          </a:p>
          <a:p>
            <a:endParaRPr lang="it-IT" dirty="0"/>
          </a:p>
        </p:txBody>
      </p:sp>
      <p:pic>
        <p:nvPicPr>
          <p:cNvPr id="3076" name="Picture 4" descr=" "/>
          <p:cNvPicPr>
            <a:picLocks noChangeAspect="1" noChangeArrowheads="1"/>
          </p:cNvPicPr>
          <p:nvPr/>
        </p:nvPicPr>
        <p:blipFill>
          <a:blip r:embed="rId2" cstate="print"/>
          <a:srcRect/>
          <a:stretch>
            <a:fillRect/>
          </a:stretch>
        </p:blipFill>
        <p:spPr bwMode="auto">
          <a:xfrm>
            <a:off x="15648385" y="2393504"/>
            <a:ext cx="4032448" cy="3225960"/>
          </a:xfrm>
          <a:prstGeom prst="rect">
            <a:avLst/>
          </a:prstGeom>
          <a:noFill/>
        </p:spPr>
      </p:pic>
      <p:pic>
        <p:nvPicPr>
          <p:cNvPr id="3078" name="Picture 6" descr="2018_4_sviluppo_impresa.jpg"/>
          <p:cNvPicPr>
            <a:picLocks noChangeAspect="1" noChangeArrowheads="1"/>
          </p:cNvPicPr>
          <p:nvPr/>
        </p:nvPicPr>
        <p:blipFill>
          <a:blip r:embed="rId3" cstate="print"/>
          <a:srcRect l="55257" t="18457"/>
          <a:stretch>
            <a:fillRect/>
          </a:stretch>
        </p:blipFill>
        <p:spPr bwMode="auto">
          <a:xfrm>
            <a:off x="238672" y="233265"/>
            <a:ext cx="4538640" cy="13249472"/>
          </a:xfrm>
          <a:prstGeom prst="rect">
            <a:avLst/>
          </a:prstGeom>
          <a:ln>
            <a:noFill/>
          </a:ln>
          <a:effectLst>
            <a:outerShdw blurRad="190500" algn="tl" rotWithShape="0">
              <a:srgbClr val="000000">
                <a:alpha val="70000"/>
              </a:srgbClr>
            </a:outerShdw>
          </a:effectLst>
        </p:spPr>
      </p:pic>
      <p:pic>
        <p:nvPicPr>
          <p:cNvPr id="7" name="Image" descr="Image"/>
          <p:cNvPicPr>
            <a:picLocks noChangeAspect="1"/>
          </p:cNvPicPr>
          <p:nvPr/>
        </p:nvPicPr>
        <p:blipFill>
          <a:blip r:embed="rId4" cstate="print"/>
          <a:srcRect l="32986" t="30216" r="28936" b="37294"/>
          <a:stretch>
            <a:fillRect/>
          </a:stretch>
        </p:blipFill>
        <p:spPr>
          <a:xfrm>
            <a:off x="5780615" y="654735"/>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8" name="What is ozone?"/>
          <p:cNvSpPr/>
          <p:nvPr/>
        </p:nvSpPr>
        <p:spPr>
          <a:xfrm>
            <a:off x="13790892" y="356258"/>
            <a:ext cx="10354436" cy="1270000"/>
          </a:xfrm>
          <a:prstGeom prst="roundRect">
            <a:avLst>
              <a:gd name="adj" fmla="val 50000"/>
            </a:avLst>
          </a:prstGeom>
          <a:blipFill>
            <a:blip r:embed="rId5"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VÝROBCE</a:t>
            </a:r>
            <a:endParaRPr dirty="0"/>
          </a:p>
        </p:txBody>
      </p:sp>
      <p:sp>
        <p:nvSpPr>
          <p:cNvPr id="9" name="Segnaposto testo 2"/>
          <p:cNvSpPr txBox="1">
            <a:spLocks/>
          </p:cNvSpPr>
          <p:nvPr/>
        </p:nvSpPr>
        <p:spPr>
          <a:xfrm>
            <a:off x="10126417" y="6137920"/>
            <a:ext cx="14257584" cy="5904656"/>
          </a:xfrm>
          <a:prstGeom prst="rect">
            <a:avLst/>
          </a:prstGeom>
          <a:ln w="12700">
            <a:miter lim="400000"/>
          </a:ln>
          <a:extLst>
            <a:ext uri="{C572A759-6A51-4108-AA02-DFA0A04FC94B}">
              <ma14:wrappingTextBoxFlag xmlns="" xmlns:ma14="http://schemas.microsoft.com/office/mac/drawingml/2011/main" val="1"/>
            </a:ext>
          </a:extLst>
        </p:spPr>
        <p:txBody>
          <a:bodyPr lIns="71427" tIns="71427" rIns="71427" bIns="71427" anchor="t">
            <a:normAutofit fontScale="25000" lnSpcReduction="20000"/>
          </a:bodyPr>
          <a:lstStyle/>
          <a:p>
            <a:pPr algn="l" defTabSz="821411">
              <a:lnSpc>
                <a:spcPct val="120000"/>
              </a:lnSpc>
            </a:pPr>
            <a:r>
              <a:rPr lang="cs-CZ" sz="12000" b="0" dirty="0">
                <a:solidFill>
                  <a:srgbClr val="4F4F4F"/>
                </a:solidFill>
                <a:latin typeface="Gill Sans Light"/>
                <a:ea typeface="Gill Sans Light"/>
                <a:cs typeface="Gill Sans Light"/>
                <a:sym typeface="Gill Sans Light"/>
              </a:rPr>
              <a:t>Od svého vzniku musela firma definovat přesnou a do detailu propracovanou firemní strategii zaměřenou na „VYTVOŘENÍ“ trhu a nikoliv na získání podílu na trzích obsazených jinými společnostmi.</a:t>
            </a:r>
            <a:endParaRPr lang="it-IT" sz="12000" b="0" dirty="0">
              <a:solidFill>
                <a:srgbClr val="4F4F4F"/>
              </a:solidFill>
              <a:latin typeface="Gill Sans Light"/>
              <a:ea typeface="Gill Sans Light"/>
              <a:cs typeface="Gill Sans Light"/>
              <a:sym typeface="Gill Sans Light"/>
            </a:endParaRPr>
          </a:p>
          <a:p>
            <a:pPr algn="l" defTabSz="821411">
              <a:lnSpc>
                <a:spcPct val="120000"/>
              </a:lnSpc>
            </a:pPr>
            <a:r>
              <a:rPr lang="it-IT" sz="12000" b="0" dirty="0">
                <a:solidFill>
                  <a:srgbClr val="4F4F4F"/>
                </a:solidFill>
                <a:latin typeface="Gill Sans Light"/>
                <a:ea typeface="Gill Sans Light"/>
                <a:cs typeface="Gill Sans Light"/>
                <a:sym typeface="Gill Sans Light"/>
              </a:rPr>
              <a:t>T</a:t>
            </a:r>
            <a:r>
              <a:rPr lang="cs-CZ" sz="12000" b="0" dirty="0" err="1">
                <a:solidFill>
                  <a:srgbClr val="4F4F4F"/>
                </a:solidFill>
                <a:latin typeface="Gill Sans Light"/>
                <a:ea typeface="Gill Sans Light"/>
                <a:cs typeface="Gill Sans Light"/>
                <a:sym typeface="Gill Sans Light"/>
              </a:rPr>
              <a:t>ato</a:t>
            </a:r>
            <a:r>
              <a:rPr lang="cs-CZ" sz="12000" b="0" dirty="0">
                <a:solidFill>
                  <a:srgbClr val="4F4F4F"/>
                </a:solidFill>
                <a:latin typeface="Gill Sans Light"/>
                <a:ea typeface="Gill Sans Light"/>
                <a:cs typeface="Gill Sans Light"/>
                <a:sym typeface="Gill Sans Light"/>
              </a:rPr>
              <a:t> skutečnost přinesla a doposud přináší jedinečná a inovativní řešení, která v řadě případu nebyla nikdy předtím realizována. </a:t>
            </a:r>
            <a:r>
              <a:rPr lang="it-IT" sz="12000" b="0" dirty="0">
                <a:solidFill>
                  <a:srgbClr val="4F4F4F"/>
                </a:solidFill>
                <a:latin typeface="Gill Sans Light"/>
                <a:ea typeface="Gill Sans Light"/>
                <a:cs typeface="Gill Sans Light"/>
                <a:sym typeface="Gill Sans Light"/>
              </a:rPr>
              <a:t> </a:t>
            </a:r>
            <a:endParaRPr lang="cs-CZ" sz="12000" b="0" dirty="0">
              <a:solidFill>
                <a:srgbClr val="4F4F4F"/>
              </a:solidFill>
              <a:latin typeface="Gill Sans Light"/>
              <a:ea typeface="Gill Sans Light"/>
              <a:cs typeface="Gill Sans Light"/>
              <a:sym typeface="Gill Sans Light"/>
            </a:endParaRPr>
          </a:p>
          <a:p>
            <a:pPr algn="l" defTabSz="821411">
              <a:lnSpc>
                <a:spcPct val="120000"/>
              </a:lnSpc>
            </a:pPr>
            <a:endParaRPr lang="it-IT" sz="12000" b="0" dirty="0">
              <a:solidFill>
                <a:srgbClr val="4F4F4F"/>
              </a:solidFill>
              <a:latin typeface="Gill Sans Light"/>
              <a:ea typeface="Gill Sans Light"/>
              <a:cs typeface="Gill Sans Light"/>
              <a:sym typeface="Gill Sans Light"/>
            </a:endParaRPr>
          </a:p>
          <a:p>
            <a:pPr algn="l" defTabSz="821411">
              <a:lnSpc>
                <a:spcPct val="120000"/>
              </a:lnSpc>
            </a:pPr>
            <a:r>
              <a:rPr lang="cs-CZ" sz="12000" b="0" dirty="0">
                <a:solidFill>
                  <a:srgbClr val="4F4F4F"/>
                </a:solidFill>
                <a:latin typeface="Gill Sans Light"/>
                <a:ea typeface="Gill Sans Light"/>
                <a:cs typeface="Gill Sans Light"/>
                <a:sym typeface="Gill Sans Light"/>
              </a:rPr>
              <a:t>V průběhu let se společnosti podařilo aplikovat své výrobky v řadě odvětví a aplikačních polích. Hotely, </a:t>
            </a:r>
            <a:r>
              <a:rPr lang="it-IT" sz="12000" b="0" dirty="0">
                <a:solidFill>
                  <a:srgbClr val="4F4F4F"/>
                </a:solidFill>
                <a:latin typeface="Gill Sans Light"/>
                <a:ea typeface="Gill Sans Light"/>
                <a:cs typeface="Gill Sans Light"/>
                <a:sym typeface="Gill Sans Light"/>
              </a:rPr>
              <a:t>automotive, </a:t>
            </a:r>
            <a:r>
              <a:rPr lang="cs-CZ" sz="12000" b="0" dirty="0">
                <a:solidFill>
                  <a:srgbClr val="4F4F4F"/>
                </a:solidFill>
                <a:latin typeface="Gill Sans Light"/>
                <a:ea typeface="Gill Sans Light"/>
                <a:cs typeface="Gill Sans Light"/>
                <a:sym typeface="Gill Sans Light"/>
              </a:rPr>
              <a:t>zdravotnictví</a:t>
            </a:r>
            <a:r>
              <a:rPr lang="it-IT" sz="12000" b="0" dirty="0">
                <a:solidFill>
                  <a:srgbClr val="4F4F4F"/>
                </a:solidFill>
                <a:latin typeface="Gill Sans Light"/>
                <a:ea typeface="Gill Sans Light"/>
                <a:cs typeface="Gill Sans Light"/>
                <a:sym typeface="Gill Sans Light"/>
              </a:rPr>
              <a:t>, </a:t>
            </a:r>
            <a:r>
              <a:rPr lang="cs-CZ" sz="12000" b="0" dirty="0">
                <a:solidFill>
                  <a:srgbClr val="4F4F4F"/>
                </a:solidFill>
                <a:latin typeface="Gill Sans Light"/>
                <a:ea typeface="Gill Sans Light"/>
                <a:cs typeface="Gill Sans Light"/>
                <a:sym typeface="Gill Sans Light"/>
              </a:rPr>
              <a:t>bazény</a:t>
            </a:r>
            <a:r>
              <a:rPr lang="it-IT" sz="12000" b="0" dirty="0">
                <a:solidFill>
                  <a:srgbClr val="4F4F4F"/>
                </a:solidFill>
                <a:latin typeface="Gill Sans Light"/>
                <a:ea typeface="Gill Sans Light"/>
                <a:cs typeface="Gill Sans Light"/>
                <a:sym typeface="Gill Sans Light"/>
              </a:rPr>
              <a:t>, </a:t>
            </a:r>
            <a:r>
              <a:rPr lang="cs-CZ" sz="12000" b="0" dirty="0">
                <a:solidFill>
                  <a:srgbClr val="4F4F4F"/>
                </a:solidFill>
                <a:latin typeface="Gill Sans Light"/>
                <a:ea typeface="Gill Sans Light"/>
                <a:cs typeface="Gill Sans Light"/>
                <a:sym typeface="Gill Sans Light"/>
              </a:rPr>
              <a:t>úprava vzduchu, </a:t>
            </a:r>
            <a:r>
              <a:rPr lang="cs-CZ" sz="12000" b="0" dirty="0" err="1">
                <a:solidFill>
                  <a:srgbClr val="4F4F4F"/>
                </a:solidFill>
                <a:latin typeface="Gill Sans Light"/>
                <a:ea typeface="Gill Sans Light"/>
                <a:cs typeface="Gill Sans Light"/>
                <a:sym typeface="Gill Sans Light"/>
              </a:rPr>
              <a:t>agro</a:t>
            </a:r>
            <a:r>
              <a:rPr lang="cs-CZ" sz="12000" b="0" dirty="0">
                <a:solidFill>
                  <a:srgbClr val="4F4F4F"/>
                </a:solidFill>
                <a:latin typeface="Gill Sans Light"/>
                <a:ea typeface="Gill Sans Light"/>
                <a:cs typeface="Gill Sans Light"/>
                <a:sym typeface="Gill Sans Light"/>
              </a:rPr>
              <a:t>, vlaková doprava, letiště, </a:t>
            </a:r>
            <a:r>
              <a:rPr lang="cs-CZ" sz="12000" b="0" dirty="0" err="1">
                <a:solidFill>
                  <a:srgbClr val="4F4F4F"/>
                </a:solidFill>
                <a:latin typeface="Gill Sans Light"/>
                <a:ea typeface="Gill Sans Light"/>
                <a:cs typeface="Gill Sans Light"/>
                <a:sym typeface="Gill Sans Light"/>
              </a:rPr>
              <a:t>ldoní</a:t>
            </a:r>
            <a:r>
              <a:rPr lang="cs-CZ" sz="12000" b="0" dirty="0">
                <a:solidFill>
                  <a:srgbClr val="4F4F4F"/>
                </a:solidFill>
                <a:latin typeface="Gill Sans Light"/>
                <a:ea typeface="Gill Sans Light"/>
                <a:cs typeface="Gill Sans Light"/>
                <a:sym typeface="Gill Sans Light"/>
              </a:rPr>
              <a:t> doprava atd…</a:t>
            </a:r>
            <a:r>
              <a:rPr lang="it-IT" sz="12000" b="0" dirty="0">
                <a:solidFill>
                  <a:srgbClr val="4F4F4F"/>
                </a:solidFill>
                <a:latin typeface="Gill Sans Light"/>
                <a:ea typeface="Gill Sans Light"/>
                <a:cs typeface="Gill Sans Light"/>
                <a:sym typeface="Gill Sans Light"/>
              </a:rPr>
              <a:t>  </a:t>
            </a:r>
          </a:p>
          <a:p>
            <a:pPr algn="l" defTabSz="821411">
              <a:lnSpc>
                <a:spcPct val="120000"/>
              </a:lnSpc>
            </a:pPr>
            <a:r>
              <a:rPr lang="cs-CZ" sz="12000" b="0" dirty="0">
                <a:solidFill>
                  <a:srgbClr val="4F4F4F"/>
                </a:solidFill>
                <a:latin typeface="Gill Sans Light"/>
                <a:ea typeface="Gill Sans Light"/>
                <a:cs typeface="Gill Sans Light"/>
                <a:sym typeface="Gill Sans Light"/>
              </a:rPr>
              <a:t>Princip práce vždy byl</a:t>
            </a:r>
            <a:r>
              <a:rPr lang="it-IT" sz="12000" b="0" dirty="0">
                <a:solidFill>
                  <a:srgbClr val="4F4F4F"/>
                </a:solidFill>
                <a:latin typeface="Gill Sans Light"/>
                <a:ea typeface="Gill Sans Light"/>
                <a:cs typeface="Gill Sans Light"/>
                <a:sym typeface="Gill Sans Light"/>
              </a:rPr>
              <a:t>:</a:t>
            </a:r>
          </a:p>
          <a:p>
            <a:pPr algn="l" defTabSz="821411">
              <a:lnSpc>
                <a:spcPct val="120000"/>
              </a:lnSpc>
            </a:pPr>
            <a:r>
              <a:rPr lang="it-IT" sz="12000" b="0" dirty="0">
                <a:solidFill>
                  <a:srgbClr val="4F4F4F"/>
                </a:solidFill>
                <a:latin typeface="Gill Sans Light"/>
                <a:ea typeface="Gill Sans Light"/>
                <a:cs typeface="Gill Sans Light"/>
                <a:sym typeface="Gill Sans Light"/>
              </a:rPr>
              <a:t>-</a:t>
            </a:r>
            <a:r>
              <a:rPr lang="cs-CZ" sz="12000" b="0" dirty="0">
                <a:solidFill>
                  <a:srgbClr val="4F4F4F"/>
                </a:solidFill>
                <a:latin typeface="Gill Sans Light"/>
                <a:ea typeface="Gill Sans Light"/>
                <a:cs typeface="Gill Sans Light"/>
                <a:sym typeface="Gill Sans Light"/>
              </a:rPr>
              <a:t>Vyvinout</a:t>
            </a:r>
            <a:r>
              <a:rPr lang="it-IT" sz="12000" b="0" dirty="0">
                <a:solidFill>
                  <a:srgbClr val="4F4F4F"/>
                </a:solidFill>
                <a:latin typeface="Gill Sans Light"/>
                <a:ea typeface="Gill Sans Light"/>
                <a:cs typeface="Gill Sans Light"/>
                <a:sym typeface="Gill Sans Light"/>
              </a:rPr>
              <a:t>; Te</a:t>
            </a:r>
            <a:r>
              <a:rPr lang="cs-CZ" sz="12000" b="0" dirty="0" err="1">
                <a:solidFill>
                  <a:srgbClr val="4F4F4F"/>
                </a:solidFill>
                <a:latin typeface="Gill Sans Light"/>
                <a:ea typeface="Gill Sans Light"/>
                <a:cs typeface="Gill Sans Light"/>
                <a:sym typeface="Gill Sans Light"/>
              </a:rPr>
              <a:t>stovat</a:t>
            </a:r>
            <a:r>
              <a:rPr lang="it-IT" sz="12000" b="0" dirty="0">
                <a:solidFill>
                  <a:srgbClr val="4F4F4F"/>
                </a:solidFill>
                <a:latin typeface="Gill Sans Light"/>
                <a:ea typeface="Gill Sans Light"/>
                <a:cs typeface="Gill Sans Light"/>
                <a:sym typeface="Gill Sans Light"/>
              </a:rPr>
              <a:t>; </a:t>
            </a:r>
            <a:r>
              <a:rPr lang="cs-CZ" sz="12000" b="0" dirty="0">
                <a:solidFill>
                  <a:srgbClr val="4F4F4F"/>
                </a:solidFill>
                <a:latin typeface="Gill Sans Light"/>
                <a:ea typeface="Gill Sans Light"/>
                <a:cs typeface="Gill Sans Light"/>
                <a:sym typeface="Gill Sans Light"/>
              </a:rPr>
              <a:t>Ověřit funkčnost</a:t>
            </a:r>
            <a:r>
              <a:rPr lang="it-IT" sz="12000" b="0" dirty="0">
                <a:solidFill>
                  <a:srgbClr val="4F4F4F"/>
                </a:solidFill>
                <a:latin typeface="Gill Sans Light"/>
                <a:ea typeface="Gill Sans Light"/>
                <a:cs typeface="Gill Sans Light"/>
                <a:sym typeface="Gill Sans Light"/>
              </a:rPr>
              <a:t> </a:t>
            </a:r>
            <a:r>
              <a:rPr lang="cs-CZ" sz="12000" b="0" dirty="0">
                <a:solidFill>
                  <a:srgbClr val="4F4F4F"/>
                </a:solidFill>
                <a:latin typeface="Gill Sans Light"/>
                <a:ea typeface="Gill Sans Light"/>
                <a:cs typeface="Gill Sans Light"/>
                <a:sym typeface="Gill Sans Light"/>
              </a:rPr>
              <a:t>systémů ve spolupráci s důležitými Úřady a Univerzitami </a:t>
            </a:r>
            <a:r>
              <a:rPr lang="it-IT" sz="12000" b="0" dirty="0">
                <a:solidFill>
                  <a:srgbClr val="4F4F4F"/>
                </a:solidFill>
                <a:latin typeface="Gill Sans Light"/>
                <a:ea typeface="Gill Sans Light"/>
                <a:cs typeface="Gill Sans Light"/>
                <a:sym typeface="Gill Sans Light"/>
              </a:rPr>
              <a:t>; </a:t>
            </a:r>
            <a:r>
              <a:rPr lang="cs-CZ" sz="12000" b="0" dirty="0">
                <a:solidFill>
                  <a:srgbClr val="4F4F4F"/>
                </a:solidFill>
                <a:latin typeface="Gill Sans Light"/>
                <a:ea typeface="Gill Sans Light"/>
                <a:cs typeface="Gill Sans Light"/>
                <a:sym typeface="Gill Sans Light"/>
              </a:rPr>
              <a:t>Umístit na trh zařízení a systémy, která jsou perfektně funkční.</a:t>
            </a:r>
            <a:endParaRPr lang="it-IT" sz="12000" b="0" dirty="0">
              <a:solidFill>
                <a:srgbClr val="4F4F4F"/>
              </a:solidFill>
              <a:latin typeface="Gill Sans Light"/>
              <a:ea typeface="Gill Sans Light"/>
              <a:cs typeface="Gill Sans Light"/>
              <a:sym typeface="Gill Sans Light"/>
            </a:endParaRPr>
          </a:p>
          <a:p>
            <a:pPr defTabSz="821411" hangingPunct="1">
              <a:defRPr/>
            </a:pPr>
            <a:endParaRPr lang="it-IT" sz="5200" b="0" dirty="0">
              <a:solidFill>
                <a:srgbClr val="535353"/>
              </a:solidFill>
              <a:latin typeface="Gill Sans Light"/>
              <a:ea typeface="Gill Sans Light"/>
              <a:cs typeface="Gill Sans Light"/>
              <a:sym typeface="Gill Sans Light"/>
            </a:endParaRPr>
          </a:p>
        </p:txBody>
      </p:sp>
      <p:sp>
        <p:nvSpPr>
          <p:cNvPr id="3080" name="AutoShape 8" descr="Image result for INVENTARE"/>
          <p:cNvSpPr>
            <a:spLocks noChangeAspect="1" noChangeArrowheads="1"/>
          </p:cNvSpPr>
          <p:nvPr/>
        </p:nvSpPr>
        <p:spPr bwMode="auto">
          <a:xfrm>
            <a:off x="155575" y="-144462"/>
            <a:ext cx="304801" cy="304801"/>
          </a:xfrm>
          <a:prstGeom prst="rect">
            <a:avLst/>
          </a:prstGeom>
          <a:noFill/>
        </p:spPr>
        <p:txBody>
          <a:bodyPr vert="horz" wrap="square" lIns="91427" tIns="45713" rIns="91427" bIns="45713" numCol="1" anchor="t" anchorCtr="0" compatLnSpc="1">
            <a:prstTxWarp prst="textNoShape">
              <a:avLst/>
            </a:prstTxWarp>
          </a:bodyPr>
          <a:lstStyle/>
          <a:p>
            <a:endParaRPr lang="it-IT"/>
          </a:p>
        </p:txBody>
      </p:sp>
      <p:sp>
        <p:nvSpPr>
          <p:cNvPr id="3082" name="AutoShape 10" descr="Image result for INVENTARE"/>
          <p:cNvSpPr>
            <a:spLocks noChangeAspect="1" noChangeArrowheads="1"/>
          </p:cNvSpPr>
          <p:nvPr/>
        </p:nvSpPr>
        <p:spPr bwMode="auto">
          <a:xfrm>
            <a:off x="155575" y="-144462"/>
            <a:ext cx="304801" cy="304801"/>
          </a:xfrm>
          <a:prstGeom prst="rect">
            <a:avLst/>
          </a:prstGeom>
          <a:noFill/>
        </p:spPr>
        <p:txBody>
          <a:bodyPr vert="horz" wrap="square" lIns="91427" tIns="45713" rIns="91427" bIns="45713" numCol="1" anchor="t" anchorCtr="0" compatLnSpc="1">
            <a:prstTxWarp prst="textNoShape">
              <a:avLst/>
            </a:prstTxWarp>
          </a:bodyPr>
          <a:lstStyle/>
          <a:p>
            <a:endParaRPr lang="it-IT"/>
          </a:p>
        </p:txBody>
      </p:sp>
      <p:pic>
        <p:nvPicPr>
          <p:cNvPr id="3084" name="Picture 12" descr="Inventare il futuro"/>
          <p:cNvPicPr>
            <a:picLocks noChangeAspect="1" noChangeArrowheads="1"/>
          </p:cNvPicPr>
          <p:nvPr/>
        </p:nvPicPr>
        <p:blipFill>
          <a:blip r:embed="rId6" cstate="print"/>
          <a:srcRect/>
          <a:stretch>
            <a:fillRect/>
          </a:stretch>
        </p:blipFill>
        <p:spPr bwMode="auto">
          <a:xfrm>
            <a:off x="5927305" y="6353944"/>
            <a:ext cx="4032448" cy="2736304"/>
          </a:xfrm>
          <a:prstGeom prst="rect">
            <a:avLst/>
          </a:prstGeom>
          <a:noFill/>
        </p:spPr>
      </p:pic>
      <p:pic>
        <p:nvPicPr>
          <p:cNvPr id="3088" name="Picture 16" descr="https://thumbs.dreamstime.com/z/tempo-di-scrittura-della-mano-di-inventare-concetto-con-l-indicatore-blu-sul-bordo-trasparente-della-strofinata-30186272.jpg"/>
          <p:cNvPicPr>
            <a:picLocks noChangeAspect="1" noChangeArrowheads="1"/>
          </p:cNvPicPr>
          <p:nvPr/>
        </p:nvPicPr>
        <p:blipFill>
          <a:blip r:embed="rId7" cstate="print"/>
          <a:srcRect b="9439"/>
          <a:stretch>
            <a:fillRect/>
          </a:stretch>
        </p:blipFill>
        <p:spPr bwMode="auto">
          <a:xfrm>
            <a:off x="5927304" y="9162256"/>
            <a:ext cx="3996444" cy="3456384"/>
          </a:xfrm>
          <a:prstGeom prst="rect">
            <a:avLst/>
          </a:prstGeom>
          <a:noFill/>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Mobile systems and automatic self-sanitizing built-in systems for ATUs and air ducts, which drastically reduce microbiological contamination risk of air and surfaces.All our systems are automised, safe and environment friendly and are designed and built according to the most strictest standards.…"/>
          <p:cNvSpPr txBox="1"/>
          <p:nvPr/>
        </p:nvSpPr>
        <p:spPr>
          <a:xfrm>
            <a:off x="12408024" y="3233208"/>
            <a:ext cx="11530688" cy="1173654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cs-CZ" sz="2400" b="0" i="0" u="none" strike="noStrike" kern="0" cap="none" spc="0" normalizeH="0" baseline="0" noProof="0" dirty="0">
              <a:ln>
                <a:noFill/>
              </a:ln>
              <a:solidFill>
                <a:srgbClr val="000000"/>
              </a:solidFill>
              <a:effectLst/>
              <a:uLnTx/>
              <a:uFillTx/>
              <a:latin typeface="Helvetica Neue"/>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lang="cs-CZ" sz="2400" b="0" dirty="0"/>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cs-CZ" sz="2400" b="0" i="0" u="none" strike="noStrike" kern="0" cap="none" spc="0" normalizeH="0" baseline="0" noProof="0" dirty="0">
              <a:ln>
                <a:noFill/>
              </a:ln>
              <a:solidFill>
                <a:srgbClr val="000000"/>
              </a:solidFill>
              <a:effectLst/>
              <a:uLnTx/>
              <a:uFillTx/>
              <a:latin typeface="Helvetica Neue"/>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cs-CZ" sz="2400" b="0" i="0" u="none" strike="noStrike" kern="0" cap="none" spc="0" normalizeH="0" baseline="0" noProof="0" dirty="0">
              <a:ln>
                <a:noFill/>
              </a:ln>
              <a:solidFill>
                <a:srgbClr val="000000"/>
              </a:solidFill>
              <a:effectLst/>
              <a:uLnTx/>
              <a:uFillTx/>
              <a:latin typeface="Helvetica Neue"/>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cs-CZ" sz="2400" b="0" i="0" u="none" strike="noStrike" kern="0" cap="none" spc="0" normalizeH="0" baseline="0" noProof="0" dirty="0">
                <a:ln>
                  <a:noFill/>
                </a:ln>
                <a:solidFill>
                  <a:srgbClr val="000000"/>
                </a:solidFill>
                <a:effectLst/>
                <a:uLnTx/>
                <a:uFillTx/>
                <a:latin typeface="Helvetica Neue"/>
                <a:sym typeface="Helvetica Neue"/>
              </a:rPr>
              <a:t>Mobilní systémy</a:t>
            </a:r>
            <a:r>
              <a:rPr kumimoji="0" lang="it-IT" sz="2400" b="0" i="0" u="none" strike="noStrike" kern="0" cap="none" spc="0" normalizeH="0" baseline="0" noProof="0" dirty="0">
                <a:ln>
                  <a:noFill/>
                </a:ln>
                <a:solidFill>
                  <a:srgbClr val="000000"/>
                </a:solidFill>
                <a:effectLst/>
                <a:uLnTx/>
                <a:uFillTx/>
                <a:latin typeface="Helvetica Neue"/>
                <a:sym typeface="Helvetica Neue"/>
              </a:rPr>
              <a:t> </a:t>
            </a:r>
            <a:r>
              <a:rPr kumimoji="0" lang="cs-CZ" sz="2400" b="0" i="0" u="none" strike="noStrike" kern="0" cap="none" spc="0" normalizeH="0" baseline="0" noProof="0" dirty="0">
                <a:ln>
                  <a:noFill/>
                </a:ln>
                <a:solidFill>
                  <a:srgbClr val="000000"/>
                </a:solidFill>
                <a:effectLst/>
                <a:uLnTx/>
                <a:uFillTx/>
                <a:latin typeface="Helvetica Neue"/>
                <a:sym typeface="Helvetica Neue"/>
              </a:rPr>
              <a:t>a </a:t>
            </a:r>
            <a:r>
              <a:rPr kumimoji="0" lang="it-IT" sz="2400" b="0" i="0" u="none" strike="noStrike" kern="0" cap="none" spc="0" normalizeH="0" baseline="0" noProof="0" dirty="0">
                <a:ln>
                  <a:noFill/>
                </a:ln>
                <a:solidFill>
                  <a:srgbClr val="000000"/>
                </a:solidFill>
                <a:effectLst/>
                <a:uLnTx/>
                <a:uFillTx/>
                <a:latin typeface="Helvetica Neue"/>
                <a:sym typeface="Helvetica Neue"/>
              </a:rPr>
              <a:t>automatic</a:t>
            </a:r>
            <a:r>
              <a:rPr kumimoji="0" lang="cs-CZ" sz="2400" b="0" i="0" u="none" strike="noStrike" kern="0" cap="none" spc="0" normalizeH="0" baseline="0" noProof="0" dirty="0" err="1">
                <a:ln>
                  <a:noFill/>
                </a:ln>
                <a:solidFill>
                  <a:srgbClr val="000000"/>
                </a:solidFill>
                <a:effectLst/>
                <a:uLnTx/>
                <a:uFillTx/>
                <a:latin typeface="Helvetica Neue"/>
                <a:sym typeface="Helvetica Neue"/>
              </a:rPr>
              <a:t>ké</a:t>
            </a:r>
            <a:r>
              <a:rPr kumimoji="0" lang="it-IT" sz="2400" b="0" i="0" u="none" strike="noStrike" kern="0" cap="none" spc="0" normalizeH="0" baseline="0" noProof="0" dirty="0">
                <a:ln>
                  <a:noFill/>
                </a:ln>
                <a:solidFill>
                  <a:srgbClr val="000000"/>
                </a:solidFill>
                <a:effectLst/>
                <a:uLnTx/>
                <a:uFillTx/>
                <a:latin typeface="Helvetica Neue"/>
                <a:sym typeface="Helvetica Neue"/>
              </a:rPr>
              <a:t> auto-</a:t>
            </a:r>
            <a:r>
              <a:rPr kumimoji="0" lang="cs-CZ" sz="2400" b="0" i="0" u="none" strike="noStrike" kern="0" cap="none" spc="0" normalizeH="0" baseline="0" noProof="0" dirty="0">
                <a:ln>
                  <a:noFill/>
                </a:ln>
                <a:solidFill>
                  <a:srgbClr val="000000"/>
                </a:solidFill>
                <a:effectLst/>
                <a:uLnTx/>
                <a:uFillTx/>
                <a:latin typeface="Helvetica Neue"/>
                <a:sym typeface="Helvetica Neue"/>
              </a:rPr>
              <a:t>dezinfekční systémy</a:t>
            </a:r>
            <a:r>
              <a:rPr kumimoji="0" lang="it-IT" sz="2400" b="0" i="0" u="none" strike="noStrike" kern="0" cap="none" spc="0" normalizeH="0" baseline="0" noProof="0" dirty="0">
                <a:ln>
                  <a:noFill/>
                </a:ln>
                <a:solidFill>
                  <a:srgbClr val="000000"/>
                </a:solidFill>
                <a:effectLst/>
                <a:uLnTx/>
                <a:uFillTx/>
                <a:latin typeface="Helvetica Neue"/>
                <a:sym typeface="Helvetica Neue"/>
              </a:rPr>
              <a:t> pr</a:t>
            </a:r>
            <a:r>
              <a:rPr kumimoji="0" lang="cs-CZ" sz="2400" b="0" i="0" u="none" strike="noStrike" kern="0" cap="none" spc="0" normalizeH="0" baseline="0" noProof="0" dirty="0">
                <a:ln>
                  <a:noFill/>
                </a:ln>
                <a:solidFill>
                  <a:srgbClr val="000000"/>
                </a:solidFill>
                <a:effectLst/>
                <a:uLnTx/>
                <a:uFillTx/>
                <a:latin typeface="Helvetica Neue"/>
                <a:sym typeface="Helvetica Neue"/>
              </a:rPr>
              <a:t>o</a:t>
            </a:r>
            <a:r>
              <a:rPr kumimoji="0" lang="it-IT" sz="2400" b="0" i="0" u="none" strike="noStrike" kern="0" cap="none" spc="0" normalizeH="0" baseline="0" noProof="0" dirty="0">
                <a:ln>
                  <a:noFill/>
                </a:ln>
                <a:solidFill>
                  <a:srgbClr val="000000"/>
                </a:solidFill>
                <a:effectLst/>
                <a:uLnTx/>
                <a:uFillTx/>
                <a:latin typeface="Helvetica Neue"/>
                <a:sym typeface="Helvetica Neue"/>
              </a:rPr>
              <a:t> UTA </a:t>
            </a:r>
            <a:r>
              <a:rPr kumimoji="0" lang="cs-CZ" sz="2400" b="0" i="0" u="none" strike="noStrike" kern="0" cap="none" spc="0" normalizeH="0" baseline="0" noProof="0" dirty="0">
                <a:ln>
                  <a:noFill/>
                </a:ln>
                <a:solidFill>
                  <a:srgbClr val="000000"/>
                </a:solidFill>
                <a:effectLst/>
                <a:uLnTx/>
                <a:uFillTx/>
                <a:latin typeface="Helvetica Neue"/>
                <a:sym typeface="Helvetica Neue"/>
              </a:rPr>
              <a:t>a potrubní systémy vzduchu</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r>
              <a:rPr kumimoji="0" lang="cs-CZ" sz="2400" b="0" i="0" u="none" strike="noStrike" kern="0" cap="none" spc="0" normalizeH="0" baseline="0" noProof="0" dirty="0">
                <a:ln>
                  <a:noFill/>
                </a:ln>
                <a:solidFill>
                  <a:srgbClr val="000000"/>
                </a:solidFill>
                <a:effectLst/>
                <a:uLnTx/>
                <a:uFillTx/>
                <a:latin typeface="Helvetica Neue"/>
                <a:sym typeface="Helvetica Neue"/>
              </a:rPr>
              <a:t> které drasticky snižují riziko mikrobiologické vzduchu a ploch</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cs-CZ" sz="2400" b="0" i="0" u="none" strike="noStrike" kern="0" cap="none" spc="0" normalizeH="0" baseline="0" noProof="0" dirty="0">
                <a:ln>
                  <a:noFill/>
                </a:ln>
                <a:solidFill>
                  <a:srgbClr val="000000"/>
                </a:solidFill>
                <a:effectLst/>
                <a:uLnTx/>
                <a:uFillTx/>
                <a:latin typeface="Helvetica Neue"/>
                <a:sym typeface="Helvetica Neue"/>
              </a:rPr>
              <a:t>Všechny naše systémy jsou automatické, bezpečné a jsou projektovány a vyrobeny i s ohledem na životní prostředí dle nejpřísnějších kvalitativních standardů</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br>
              <a:rPr kumimoji="0" lang="it-IT" sz="2400" b="0" i="0" u="none" strike="noStrike" kern="0" cap="none" spc="0" normalizeH="0" baseline="0" noProof="0" dirty="0">
                <a:ln>
                  <a:noFill/>
                </a:ln>
                <a:solidFill>
                  <a:srgbClr val="000000"/>
                </a:solidFill>
                <a:effectLst/>
                <a:uLnTx/>
                <a:uFillTx/>
                <a:latin typeface="Helvetica Neue"/>
                <a:sym typeface="Helvetica Neue"/>
              </a:rPr>
            </a:br>
            <a:r>
              <a:rPr kumimoji="0" lang="it-IT" sz="2400" b="0" i="0" u="none" strike="noStrike" kern="0" cap="none" spc="0" normalizeH="0" baseline="0" noProof="0" dirty="0">
                <a:ln>
                  <a:noFill/>
                </a:ln>
                <a:solidFill>
                  <a:srgbClr val="000000"/>
                </a:solidFill>
                <a:effectLst/>
                <a:uLnTx/>
                <a:uFillTx/>
                <a:latin typeface="Helvetica Neue"/>
                <a:sym typeface="Helvetica Neue"/>
              </a:rPr>
              <a:t>- Tec</a:t>
            </a:r>
            <a:r>
              <a:rPr kumimoji="0" lang="cs-CZ" sz="2400" b="0" i="0" u="none" strike="noStrike" kern="0" cap="none" spc="0" normalizeH="0" baseline="0" noProof="0" dirty="0">
                <a:ln>
                  <a:noFill/>
                </a:ln>
                <a:solidFill>
                  <a:srgbClr val="000000"/>
                </a:solidFill>
                <a:effectLst/>
                <a:uLnTx/>
                <a:uFillTx/>
                <a:latin typeface="Helvetica Neue"/>
                <a:sym typeface="Helvetica Neue"/>
              </a:rPr>
              <a:t>h</a:t>
            </a:r>
            <a:r>
              <a:rPr kumimoji="0" lang="it-IT" sz="2400" b="0" i="0" u="none" strike="noStrike" kern="0" cap="none" spc="0" normalizeH="0" baseline="0" noProof="0" dirty="0">
                <a:ln>
                  <a:noFill/>
                </a:ln>
                <a:solidFill>
                  <a:srgbClr val="000000"/>
                </a:solidFill>
                <a:effectLst/>
                <a:uLnTx/>
                <a:uFillTx/>
                <a:latin typeface="Helvetica Neue"/>
                <a:sym typeface="Helvetica Neue"/>
              </a:rPr>
              <a:t>nolo</a:t>
            </a:r>
            <a:r>
              <a:rPr kumimoji="0" lang="cs-CZ" sz="2400" b="0" i="0" u="none" strike="noStrike" kern="0" cap="none" spc="0" normalizeH="0" baseline="0" noProof="0" dirty="0" err="1">
                <a:ln>
                  <a:noFill/>
                </a:ln>
                <a:solidFill>
                  <a:srgbClr val="000000"/>
                </a:solidFill>
                <a:effectLst/>
                <a:uLnTx/>
                <a:uFillTx/>
                <a:latin typeface="Helvetica Neue"/>
                <a:sym typeface="Helvetica Neue"/>
              </a:rPr>
              <a:t>gie</a:t>
            </a:r>
            <a:r>
              <a:rPr kumimoji="0" lang="cs-CZ" sz="2400" b="0" i="0" u="none" strike="noStrike" kern="0" cap="none" spc="0" normalizeH="0" baseline="0" noProof="0" dirty="0">
                <a:ln>
                  <a:noFill/>
                </a:ln>
                <a:solidFill>
                  <a:srgbClr val="000000"/>
                </a:solidFill>
                <a:effectLst/>
                <a:uLnTx/>
                <a:uFillTx/>
                <a:latin typeface="Helvetica Neue"/>
                <a:sym typeface="Helvetica Neue"/>
              </a:rPr>
              <a:t>, které jsou</a:t>
            </a:r>
            <a:r>
              <a:rPr kumimoji="0" lang="it-IT" sz="2400" b="0" i="0" u="none" strike="noStrike" kern="0" cap="none" spc="0" normalizeH="0" baseline="0" noProof="0" dirty="0">
                <a:ln>
                  <a:noFill/>
                </a:ln>
                <a:solidFill>
                  <a:srgbClr val="000000"/>
                </a:solidFill>
                <a:effectLst/>
                <a:uLnTx/>
                <a:uFillTx/>
                <a:latin typeface="Helvetica Neue"/>
                <a:sym typeface="Helvetica Neue"/>
              </a:rPr>
              <a:t> integr</a:t>
            </a:r>
            <a:r>
              <a:rPr kumimoji="0" lang="cs-CZ" sz="2400" b="0" i="0" u="none" strike="noStrike" kern="0" cap="none" spc="0" normalizeH="0" baseline="0" noProof="0" dirty="0" err="1">
                <a:ln>
                  <a:noFill/>
                </a:ln>
                <a:solidFill>
                  <a:srgbClr val="000000"/>
                </a:solidFill>
                <a:effectLst/>
                <a:uLnTx/>
                <a:uFillTx/>
                <a:latin typeface="Helvetica Neue"/>
                <a:sym typeface="Helvetica Neue"/>
              </a:rPr>
              <a:t>ovány</a:t>
            </a:r>
            <a:r>
              <a:rPr kumimoji="0" lang="cs-CZ" sz="2400" b="0" i="0" u="none" strike="noStrike" kern="0" cap="none" spc="0" normalizeH="0" baseline="0" noProof="0" dirty="0">
                <a:ln>
                  <a:noFill/>
                </a:ln>
                <a:solidFill>
                  <a:srgbClr val="000000"/>
                </a:solidFill>
                <a:effectLst/>
                <a:uLnTx/>
                <a:uFillTx/>
                <a:latin typeface="Helvetica Neue"/>
                <a:sym typeface="Helvetica Neue"/>
              </a:rPr>
              <a:t> do vodních okruhů (včetně zásobních jímek na dešťovou vodu), snižují množení baktérií a chemických aditiv</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br>
              <a:rPr kumimoji="0" lang="it-IT" sz="2400" b="0" i="0" u="none" strike="noStrike" kern="0" cap="none" spc="0" normalizeH="0" baseline="0" noProof="0" dirty="0">
                <a:ln>
                  <a:noFill/>
                </a:ln>
                <a:solidFill>
                  <a:srgbClr val="000000"/>
                </a:solidFill>
                <a:effectLst/>
                <a:uLnTx/>
                <a:uFillTx/>
                <a:latin typeface="Helvetica Neue"/>
                <a:sym typeface="Helvetica Neue"/>
              </a:rPr>
            </a:br>
            <a:r>
              <a:rPr kumimoji="0" lang="it-IT" sz="2400" b="0" i="0" u="none" strike="noStrike" kern="0" cap="none" spc="0" normalizeH="0" baseline="0" noProof="0" dirty="0">
                <a:ln>
                  <a:noFill/>
                </a:ln>
                <a:solidFill>
                  <a:srgbClr val="000000"/>
                </a:solidFill>
                <a:effectLst/>
                <a:uLnTx/>
                <a:uFillTx/>
                <a:latin typeface="Helvetica Neue"/>
                <a:sym typeface="Helvetica Neue"/>
              </a:rPr>
              <a:t>S</a:t>
            </a:r>
            <a:r>
              <a:rPr kumimoji="0" lang="cs-CZ" sz="2400" b="0" i="0" u="none" strike="noStrike" kern="0" cap="none" spc="0" normalizeH="0" baseline="0" noProof="0" dirty="0" err="1">
                <a:ln>
                  <a:noFill/>
                </a:ln>
                <a:solidFill>
                  <a:srgbClr val="000000"/>
                </a:solidFill>
                <a:effectLst/>
                <a:uLnTx/>
                <a:uFillTx/>
                <a:latin typeface="Helvetica Neue"/>
                <a:sym typeface="Helvetica Neue"/>
              </a:rPr>
              <a:t>ystémy</a:t>
            </a:r>
            <a:r>
              <a:rPr kumimoji="0" lang="cs-CZ" sz="2400" b="0" i="0" u="none" strike="noStrike" kern="0" cap="none" spc="0" normalizeH="0" baseline="0" noProof="0" dirty="0">
                <a:ln>
                  <a:noFill/>
                </a:ln>
                <a:solidFill>
                  <a:srgbClr val="000000"/>
                </a:solidFill>
                <a:effectLst/>
                <a:uLnTx/>
                <a:uFillTx/>
                <a:latin typeface="Helvetica Neue"/>
                <a:sym typeface="Helvetica Neue"/>
              </a:rPr>
              <a:t>, které se již úspěšně používají v řadě oblastí jako je potravinářský průmysl, údržba dopravních prostředků, hotelové provozy, bazény a mnoho dalších.</a:t>
            </a:r>
            <a:br>
              <a:rPr kumimoji="0" lang="it-IT" sz="2400" b="0" i="0" u="none" strike="noStrike" kern="0" cap="none" spc="0" normalizeH="0" baseline="0" noProof="0" dirty="0">
                <a:ln>
                  <a:noFill/>
                </a:ln>
                <a:solidFill>
                  <a:srgbClr val="000000"/>
                </a:solidFill>
                <a:effectLst/>
                <a:uLnTx/>
                <a:uFillTx/>
                <a:latin typeface="Helvetica Neue"/>
                <a:sym typeface="Helvetica Neue"/>
              </a:rPr>
            </a:br>
            <a:r>
              <a:rPr kumimoji="0" lang="it-IT" sz="2400" b="0" i="0" u="none" strike="noStrike" kern="0" cap="none" spc="0" normalizeH="0" baseline="0" noProof="0" dirty="0">
                <a:ln>
                  <a:noFill/>
                </a:ln>
                <a:solidFill>
                  <a:srgbClr val="000000"/>
                </a:solidFill>
                <a:effectLst/>
                <a:uLnTx/>
                <a:uFillTx/>
                <a:latin typeface="Helvetica Neue"/>
                <a:sym typeface="Helvetica Neue"/>
              </a:rPr>
              <a:t>- </a:t>
            </a:r>
            <a:r>
              <a:rPr kumimoji="0" lang="cs-CZ" sz="2400" b="0" i="0" u="none" strike="noStrike" kern="0" cap="none" spc="0" normalizeH="0" baseline="0" noProof="0" dirty="0">
                <a:ln>
                  <a:noFill/>
                </a:ln>
                <a:solidFill>
                  <a:srgbClr val="000000"/>
                </a:solidFill>
                <a:effectLst/>
                <a:uLnTx/>
                <a:uFillTx/>
                <a:latin typeface="Helvetica Neue"/>
                <a:sym typeface="Helvetica Neue"/>
              </a:rPr>
              <a:t>Systémy</a:t>
            </a:r>
            <a:r>
              <a:rPr kumimoji="0" lang="it-IT" sz="2400" b="0" i="0" u="none" strike="noStrike" kern="0" cap="none" spc="0" normalizeH="0" baseline="0" noProof="0" dirty="0">
                <a:ln>
                  <a:noFill/>
                </a:ln>
                <a:solidFill>
                  <a:srgbClr val="000000"/>
                </a:solidFill>
                <a:effectLst/>
                <a:uLnTx/>
                <a:uFillTx/>
                <a:latin typeface="Helvetica Neue"/>
                <a:sym typeface="Helvetica Neue"/>
              </a:rPr>
              <a:t> ETP </a:t>
            </a:r>
            <a:r>
              <a:rPr kumimoji="0" lang="cs-CZ" sz="2400" b="0" i="0" u="none" strike="noStrike" kern="0" cap="none" spc="0" normalizeH="0" baseline="0" noProof="0" dirty="0">
                <a:ln>
                  <a:noFill/>
                </a:ln>
                <a:solidFill>
                  <a:srgbClr val="000000"/>
                </a:solidFill>
                <a:effectLst/>
                <a:uLnTx/>
                <a:uFillTx/>
                <a:latin typeface="Helvetica Neue"/>
                <a:sym typeface="Helvetica Neue"/>
              </a:rPr>
              <a:t>integrované ve zdravotnických zařízeních představují technologickou inovaci a skutečné řešení na stoupající poptávku po mikrobiologické bezpečnosti.</a:t>
            </a:r>
            <a:br>
              <a:rPr kumimoji="0" lang="it-IT" sz="2400" b="0" i="0" u="none" strike="noStrike" kern="0" cap="none" spc="0" normalizeH="0" baseline="0" noProof="0" dirty="0">
                <a:ln>
                  <a:noFill/>
                </a:ln>
                <a:solidFill>
                  <a:srgbClr val="000000"/>
                </a:solidFill>
                <a:effectLst/>
                <a:uLnTx/>
                <a:uFillTx/>
                <a:latin typeface="Helvetica Neue"/>
                <a:sym typeface="Helvetica Neue"/>
              </a:rPr>
            </a:br>
            <a:r>
              <a:rPr kumimoji="0" lang="cs-CZ" sz="2400" b="0" i="0" u="none" strike="noStrike" kern="0" cap="none" spc="0" normalizeH="0" baseline="0" noProof="0" dirty="0">
                <a:ln>
                  <a:noFill/>
                </a:ln>
                <a:solidFill>
                  <a:srgbClr val="000000"/>
                </a:solidFill>
                <a:effectLst/>
                <a:uLnTx/>
                <a:uFillTx/>
                <a:latin typeface="Helvetica Neue"/>
                <a:sym typeface="Helvetica Neue"/>
              </a:rPr>
              <a:t>Námi nabízená zařízení využívají pro výrobu ozónu korunový výboj a jsou schopná reprodukovat to, co příroda dělá miliony let. Vzduch se nabije trojmocným kyslíkem, který má obrovskou </a:t>
            </a:r>
            <a:r>
              <a:rPr kumimoji="0" lang="cs-CZ" sz="2400" b="0" i="0" u="none" strike="noStrike" kern="0" cap="none" spc="0" normalizeH="0" baseline="0" noProof="0" dirty="0" err="1">
                <a:ln>
                  <a:noFill/>
                </a:ln>
                <a:solidFill>
                  <a:srgbClr val="000000"/>
                </a:solidFill>
                <a:effectLst/>
                <a:uLnTx/>
                <a:uFillTx/>
                <a:latin typeface="Helvetica Neue"/>
                <a:sym typeface="Helvetica Neue"/>
              </a:rPr>
              <a:t>oxydační</a:t>
            </a:r>
            <a:r>
              <a:rPr kumimoji="0" lang="cs-CZ" sz="2400" b="0" i="0" u="none" strike="noStrike" kern="0" cap="none" spc="0" normalizeH="0" baseline="0" noProof="0" dirty="0">
                <a:ln>
                  <a:noFill/>
                </a:ln>
                <a:solidFill>
                  <a:srgbClr val="000000"/>
                </a:solidFill>
                <a:effectLst/>
                <a:uLnTx/>
                <a:uFillTx/>
                <a:latin typeface="Helvetica Neue"/>
                <a:sym typeface="Helvetica Neue"/>
              </a:rPr>
              <a:t> schopnost , ničí veškeré nežádoucí „návštěvníky“, které jsou např. v podobě parazitů velmi zdraví nebezpeční. Tímto způsobem získáme bezpečnější ovzduší a vodu při zásadním snížení nutnosti používat chemické produkty</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br>
              <a:rPr kumimoji="0" lang="it-IT" sz="2400" b="0" i="0" u="none" strike="noStrike" kern="0" cap="none" spc="0" normalizeH="0" baseline="0" noProof="0" dirty="0">
                <a:ln>
                  <a:noFill/>
                </a:ln>
                <a:solidFill>
                  <a:srgbClr val="000000"/>
                </a:solidFill>
                <a:effectLst/>
                <a:uLnTx/>
                <a:uFillTx/>
                <a:latin typeface="Helvetica Neue"/>
                <a:sym typeface="Helvetica Neue"/>
              </a:rPr>
            </a:br>
            <a:r>
              <a:rPr kumimoji="0" lang="cs-CZ" sz="2400" b="0" i="0" u="none" strike="noStrike" kern="0" cap="none" spc="0" normalizeH="0" baseline="0" noProof="0" dirty="0">
                <a:ln>
                  <a:noFill/>
                </a:ln>
                <a:solidFill>
                  <a:srgbClr val="000000"/>
                </a:solidFill>
                <a:effectLst/>
                <a:uLnTx/>
                <a:uFillTx/>
                <a:latin typeface="Helvetica Neue"/>
                <a:sym typeface="Helvetica Neue"/>
              </a:rPr>
              <a:t>Technologie </a:t>
            </a:r>
            <a:r>
              <a:rPr kumimoji="0" lang="it-IT" sz="2400" b="0" i="0" u="none" strike="noStrike" kern="0" cap="none" spc="0" normalizeH="0" baseline="0" noProof="0" dirty="0">
                <a:ln>
                  <a:noFill/>
                </a:ln>
                <a:solidFill>
                  <a:srgbClr val="000000"/>
                </a:solidFill>
                <a:effectLst/>
                <a:uLnTx/>
                <a:uFillTx/>
                <a:latin typeface="Helvetica Neue"/>
                <a:sym typeface="Helvetica Neue"/>
              </a:rPr>
              <a:t>ETP </a:t>
            </a:r>
            <a:r>
              <a:rPr kumimoji="0" lang="cs-CZ" sz="2400" b="0" i="0" u="none" strike="noStrike" kern="0" cap="none" spc="0" normalizeH="0" baseline="0" noProof="0" dirty="0">
                <a:ln>
                  <a:noFill/>
                </a:ln>
                <a:solidFill>
                  <a:srgbClr val="000000"/>
                </a:solidFill>
                <a:effectLst/>
                <a:uLnTx/>
                <a:uFillTx/>
                <a:latin typeface="Helvetica Neue"/>
                <a:sym typeface="Helvetica Neue"/>
              </a:rPr>
              <a:t>využívá sílu ozónu pro zaručení nejvyšších standardů mikrobiologické bezpečnosti</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endParaRPr kumimoji="0" lang="cs-CZ" sz="2400" b="0" i="0" u="none" strike="noStrike" kern="0" cap="none" spc="0" normalizeH="0" baseline="0" noProof="0" dirty="0">
              <a:ln>
                <a:noFill/>
              </a:ln>
              <a:solidFill>
                <a:srgbClr val="000000"/>
              </a:solidFill>
              <a:effectLst/>
              <a:uLnTx/>
              <a:uFillTx/>
              <a:latin typeface="Helvetica Neue"/>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cs-CZ" sz="2400" b="0" i="0" u="none" strike="noStrike" kern="0" cap="none" spc="0" normalizeH="0" baseline="0" noProof="0" dirty="0">
              <a:ln>
                <a:noFill/>
              </a:ln>
              <a:solidFill>
                <a:srgbClr val="000000"/>
              </a:solidFill>
              <a:effectLst/>
              <a:uLnTx/>
              <a:uFillTx/>
              <a:latin typeface="Helvetica Neue"/>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cs-CZ" sz="2400" b="0" i="0" u="none" strike="noStrike" kern="0" cap="none" spc="0" normalizeH="0" baseline="0" noProof="0" dirty="0">
                <a:ln>
                  <a:noFill/>
                </a:ln>
                <a:solidFill>
                  <a:srgbClr val="000000"/>
                </a:solidFill>
                <a:effectLst/>
                <a:uLnTx/>
                <a:uFillTx/>
                <a:latin typeface="Helvetica Neue"/>
                <a:sym typeface="Helvetica Neue"/>
              </a:rPr>
              <a:t>Naše systémy jsou velmi ekologickým, přirozeným a provozně šetrným řešením jak eliminovat mikrobiologické riziko způsobené bakteriemi, plísněmi, spory, VIRY a dalšími zdroji kontaminace.</a:t>
            </a:r>
            <a:r>
              <a:rPr kumimoji="0" lang="it-IT" sz="2400" b="0" i="0" u="none" strike="noStrike" kern="0" cap="none" spc="0" normalizeH="0" baseline="0" noProof="0" dirty="0">
                <a:ln>
                  <a:noFill/>
                </a:ln>
                <a:solidFill>
                  <a:srgbClr val="000000"/>
                </a:solidFill>
                <a:effectLst/>
                <a:uLnTx/>
                <a:uFillTx/>
                <a:latin typeface="Helvetica Neue"/>
                <a:sym typeface="Helvetica Neue"/>
              </a:rPr>
              <a:t>.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cs-CZ" sz="2400" b="0" i="0" u="none" strike="noStrike" kern="0" cap="none" spc="0" normalizeH="0" baseline="0" noProof="0" dirty="0">
                <a:ln>
                  <a:noFill/>
                </a:ln>
                <a:solidFill>
                  <a:srgbClr val="000000"/>
                </a:solidFill>
                <a:effectLst/>
                <a:uLnTx/>
                <a:uFillTx/>
                <a:latin typeface="Helvetica Neue"/>
                <a:sym typeface="Helvetica Neue"/>
              </a:rPr>
              <a:t>Zajišťují bezpečnějších vodu i vzduch</a:t>
            </a:r>
            <a:r>
              <a:rPr kumimoji="0" lang="it-IT" sz="2400" b="0" i="0" u="none" strike="noStrike" kern="0" cap="none" spc="0" normalizeH="0" baseline="0" noProof="0" dirty="0">
                <a:ln>
                  <a:noFill/>
                </a:ln>
                <a:solidFill>
                  <a:srgbClr val="000000"/>
                </a:solidFill>
                <a:effectLst/>
                <a:uLnTx/>
                <a:uFillTx/>
                <a:latin typeface="Helvetica Neue"/>
                <a:sym typeface="Helvetica Neue"/>
              </a:rPr>
              <a:t>,</a:t>
            </a:r>
            <a:r>
              <a:rPr kumimoji="0" lang="cs-CZ" sz="2400" b="0" i="0" u="none" strike="noStrike" kern="0" cap="none" spc="0" normalizeH="0" baseline="0" noProof="0" dirty="0">
                <a:ln>
                  <a:noFill/>
                </a:ln>
                <a:solidFill>
                  <a:srgbClr val="000000"/>
                </a:solidFill>
                <a:effectLst/>
                <a:uLnTx/>
                <a:uFillTx/>
                <a:latin typeface="Helvetica Neue"/>
                <a:sym typeface="Helvetica Neue"/>
              </a:rPr>
              <a:t> při snížení, a v některých případech úplné eliminaci, používaní chemických produktů</a:t>
            </a:r>
            <a:endParaRPr kumimoji="0" lang="it-IT" sz="2400" b="0" i="0" u="none" strike="noStrike" kern="0" cap="none" spc="0" normalizeH="0" baseline="0" noProof="0" dirty="0">
              <a:ln>
                <a:noFill/>
              </a:ln>
              <a:solidFill>
                <a:srgbClr val="000000"/>
              </a:solidFill>
              <a:effectLst/>
              <a:uLnTx/>
              <a:uFillTx/>
              <a:latin typeface="Helvetica Neue"/>
              <a:sym typeface="Helvetica Neue"/>
            </a:endParaRPr>
          </a:p>
          <a:p>
            <a:pPr algn="l"/>
            <a:br>
              <a:rPr lang="it-IT" b="0" dirty="0"/>
            </a:br>
            <a:r>
              <a:rPr lang="it-IT" b="0" dirty="0"/>
              <a:t>-</a:t>
            </a:r>
            <a:endParaRPr lang="it-IT" sz="2400" b="0" dirty="0"/>
          </a:p>
        </p:txBody>
      </p:sp>
      <p:pic>
        <p:nvPicPr>
          <p:cNvPr id="487" name="Image" descr="Image"/>
          <p:cNvPicPr>
            <a:picLocks noChangeAspect="1"/>
          </p:cNvPicPr>
          <p:nvPr/>
        </p:nvPicPr>
        <p:blipFill>
          <a:blip r:embed="rId2" cstate="print"/>
          <a:srcRect l="45937" t="2599" r="31197" b="2599"/>
          <a:stretch>
            <a:fillRect/>
          </a:stretch>
        </p:blipFill>
        <p:spPr>
          <a:xfrm>
            <a:off x="114448" y="120650"/>
            <a:ext cx="4876801" cy="13474700"/>
          </a:xfrm>
          <a:prstGeom prst="rect">
            <a:avLst/>
          </a:prstGeom>
          <a:ln w="12700">
            <a:miter lim="400000"/>
          </a:ln>
          <a:effectLst>
            <a:outerShdw blurRad="63500" dist="25400" dir="5400000" rotWithShape="0">
              <a:srgbClr val="000000">
                <a:alpha val="50000"/>
              </a:srgbClr>
            </a:outerShdw>
          </a:effectLst>
        </p:spPr>
      </p:pic>
      <p:sp>
        <p:nvSpPr>
          <p:cNvPr id="488" name="Eco-technology"/>
          <p:cNvSpPr/>
          <p:nvPr/>
        </p:nvSpPr>
        <p:spPr>
          <a:xfrm>
            <a:off x="12798686" y="154399"/>
            <a:ext cx="10986602"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t>Eco-technology</a:t>
            </a:r>
          </a:p>
        </p:txBody>
      </p:sp>
      <p:pic>
        <p:nvPicPr>
          <p:cNvPr id="503" name="Rectangle" descr="Rectangle"/>
          <p:cNvPicPr>
            <a:picLocks/>
          </p:cNvPicPr>
          <p:nvPr/>
        </p:nvPicPr>
        <p:blipFill>
          <a:blip r:embed="rId4" cstate="print"/>
          <a:stretch>
            <a:fillRect/>
          </a:stretch>
        </p:blipFill>
        <p:spPr>
          <a:xfrm>
            <a:off x="8519592" y="305272"/>
            <a:ext cx="2705084" cy="2571464"/>
          </a:xfrm>
          <a:prstGeom prst="rect">
            <a:avLst/>
          </a:prstGeom>
        </p:spPr>
      </p:pic>
      <p:pic>
        <p:nvPicPr>
          <p:cNvPr id="507" name="Image" descr="Image"/>
          <p:cNvPicPr>
            <a:picLocks noChangeAspect="1"/>
          </p:cNvPicPr>
          <p:nvPr/>
        </p:nvPicPr>
        <p:blipFill>
          <a:blip r:embed="rId5" cstate="print"/>
          <a:srcRect l="6050" t="3619" r="5541" b="2283"/>
          <a:stretch>
            <a:fillRect/>
          </a:stretch>
        </p:blipFill>
        <p:spPr>
          <a:xfrm>
            <a:off x="8663608" y="593304"/>
            <a:ext cx="2340294" cy="2087353"/>
          </a:xfrm>
          <a:custGeom>
            <a:avLst/>
            <a:gdLst/>
            <a:ahLst/>
            <a:cxnLst>
              <a:cxn ang="0">
                <a:pos x="wd2" y="hd2"/>
              </a:cxn>
              <a:cxn ang="5400000">
                <a:pos x="wd2" y="hd2"/>
              </a:cxn>
              <a:cxn ang="10800000">
                <a:pos x="wd2" y="hd2"/>
              </a:cxn>
              <a:cxn ang="16200000">
                <a:pos x="wd2" y="hd2"/>
              </a:cxn>
            </a:cxnLst>
            <a:rect l="0" t="0" r="r" b="b"/>
            <a:pathLst>
              <a:path w="21552" h="21585" extrusionOk="0">
                <a:moveTo>
                  <a:pt x="15690" y="2"/>
                </a:moveTo>
                <a:cubicBezTo>
                  <a:pt x="15651" y="8"/>
                  <a:pt x="15613" y="30"/>
                  <a:pt x="15565" y="56"/>
                </a:cubicBezTo>
                <a:cubicBezTo>
                  <a:pt x="15455" y="116"/>
                  <a:pt x="14674" y="303"/>
                  <a:pt x="13829" y="474"/>
                </a:cubicBezTo>
                <a:cubicBezTo>
                  <a:pt x="12753" y="692"/>
                  <a:pt x="12268" y="827"/>
                  <a:pt x="12207" y="922"/>
                </a:cubicBezTo>
                <a:cubicBezTo>
                  <a:pt x="12143" y="1018"/>
                  <a:pt x="12090" y="1029"/>
                  <a:pt x="12017" y="967"/>
                </a:cubicBezTo>
                <a:cubicBezTo>
                  <a:pt x="11893" y="862"/>
                  <a:pt x="11084" y="887"/>
                  <a:pt x="10957" y="1000"/>
                </a:cubicBezTo>
                <a:cubicBezTo>
                  <a:pt x="10907" y="1044"/>
                  <a:pt x="10688" y="1127"/>
                  <a:pt x="10471" y="1184"/>
                </a:cubicBezTo>
                <a:cubicBezTo>
                  <a:pt x="10253" y="1241"/>
                  <a:pt x="9958" y="1376"/>
                  <a:pt x="9816" y="1484"/>
                </a:cubicBezTo>
                <a:cubicBezTo>
                  <a:pt x="9585" y="1660"/>
                  <a:pt x="9475" y="1679"/>
                  <a:pt x="8676" y="1685"/>
                </a:cubicBezTo>
                <a:cubicBezTo>
                  <a:pt x="8189" y="1688"/>
                  <a:pt x="7653" y="1708"/>
                  <a:pt x="7488" y="1730"/>
                </a:cubicBezTo>
                <a:cubicBezTo>
                  <a:pt x="7122" y="1779"/>
                  <a:pt x="2998" y="2634"/>
                  <a:pt x="2956" y="2670"/>
                </a:cubicBezTo>
                <a:cubicBezTo>
                  <a:pt x="2940" y="2684"/>
                  <a:pt x="2964" y="3087"/>
                  <a:pt x="3007" y="3564"/>
                </a:cubicBezTo>
                <a:cubicBezTo>
                  <a:pt x="3083" y="4405"/>
                  <a:pt x="3099" y="4454"/>
                  <a:pt x="3479" y="5124"/>
                </a:cubicBezTo>
                <a:cubicBezTo>
                  <a:pt x="3832" y="5746"/>
                  <a:pt x="3881" y="5804"/>
                  <a:pt x="3991" y="5694"/>
                </a:cubicBezTo>
                <a:cubicBezTo>
                  <a:pt x="4132" y="5553"/>
                  <a:pt x="8066" y="4612"/>
                  <a:pt x="8226" y="4681"/>
                </a:cubicBezTo>
                <a:cubicBezTo>
                  <a:pt x="8286" y="4706"/>
                  <a:pt x="8360" y="4685"/>
                  <a:pt x="8387" y="4636"/>
                </a:cubicBezTo>
                <a:cubicBezTo>
                  <a:pt x="8462" y="4500"/>
                  <a:pt x="9046" y="4528"/>
                  <a:pt x="9235" y="4677"/>
                </a:cubicBezTo>
                <a:cubicBezTo>
                  <a:pt x="9327" y="4749"/>
                  <a:pt x="9400" y="4882"/>
                  <a:pt x="9400" y="4972"/>
                </a:cubicBezTo>
                <a:cubicBezTo>
                  <a:pt x="9400" y="5077"/>
                  <a:pt x="9451" y="5136"/>
                  <a:pt x="9542" y="5136"/>
                </a:cubicBezTo>
                <a:cubicBezTo>
                  <a:pt x="9630" y="5136"/>
                  <a:pt x="9972" y="5499"/>
                  <a:pt x="10427" y="6080"/>
                </a:cubicBezTo>
                <a:cubicBezTo>
                  <a:pt x="11385" y="7306"/>
                  <a:pt x="11388" y="7314"/>
                  <a:pt x="11308" y="7402"/>
                </a:cubicBezTo>
                <a:cubicBezTo>
                  <a:pt x="11206" y="7512"/>
                  <a:pt x="5192" y="9099"/>
                  <a:pt x="5072" y="9047"/>
                </a:cubicBezTo>
                <a:cubicBezTo>
                  <a:pt x="5016" y="9023"/>
                  <a:pt x="4890" y="9060"/>
                  <a:pt x="4795" y="9129"/>
                </a:cubicBezTo>
                <a:cubicBezTo>
                  <a:pt x="4561" y="9301"/>
                  <a:pt x="3701" y="9388"/>
                  <a:pt x="3490" y="9261"/>
                </a:cubicBezTo>
                <a:cubicBezTo>
                  <a:pt x="3372" y="9190"/>
                  <a:pt x="3325" y="9084"/>
                  <a:pt x="3325" y="8879"/>
                </a:cubicBezTo>
                <a:cubicBezTo>
                  <a:pt x="3325" y="8643"/>
                  <a:pt x="3301" y="8603"/>
                  <a:pt x="3183" y="8637"/>
                </a:cubicBezTo>
                <a:cubicBezTo>
                  <a:pt x="3093" y="8663"/>
                  <a:pt x="3000" y="8611"/>
                  <a:pt x="2927" y="8493"/>
                </a:cubicBezTo>
                <a:lnTo>
                  <a:pt x="2810" y="8309"/>
                </a:lnTo>
                <a:lnTo>
                  <a:pt x="2112" y="8481"/>
                </a:lnTo>
                <a:cubicBezTo>
                  <a:pt x="-35" y="9013"/>
                  <a:pt x="45" y="8984"/>
                  <a:pt x="7" y="9277"/>
                </a:cubicBezTo>
                <a:cubicBezTo>
                  <a:pt x="-48" y="9695"/>
                  <a:pt x="254" y="11690"/>
                  <a:pt x="372" y="11690"/>
                </a:cubicBezTo>
                <a:cubicBezTo>
                  <a:pt x="427" y="11690"/>
                  <a:pt x="653" y="11887"/>
                  <a:pt x="873" y="12129"/>
                </a:cubicBezTo>
                <a:cubicBezTo>
                  <a:pt x="1093" y="12372"/>
                  <a:pt x="1351" y="12628"/>
                  <a:pt x="1447" y="12700"/>
                </a:cubicBezTo>
                <a:cubicBezTo>
                  <a:pt x="1596" y="12811"/>
                  <a:pt x="1609" y="12855"/>
                  <a:pt x="1531" y="12995"/>
                </a:cubicBezTo>
                <a:cubicBezTo>
                  <a:pt x="1458" y="13126"/>
                  <a:pt x="1468" y="13382"/>
                  <a:pt x="1578" y="14251"/>
                </a:cubicBezTo>
                <a:cubicBezTo>
                  <a:pt x="1706" y="15257"/>
                  <a:pt x="1727" y="15342"/>
                  <a:pt x="1885" y="15384"/>
                </a:cubicBezTo>
                <a:cubicBezTo>
                  <a:pt x="2028" y="15422"/>
                  <a:pt x="2232" y="15854"/>
                  <a:pt x="3070" y="17937"/>
                </a:cubicBezTo>
                <a:cubicBezTo>
                  <a:pt x="3624" y="19316"/>
                  <a:pt x="4075" y="20532"/>
                  <a:pt x="4075" y="20637"/>
                </a:cubicBezTo>
                <a:cubicBezTo>
                  <a:pt x="4075" y="20742"/>
                  <a:pt x="4097" y="20994"/>
                  <a:pt x="4122" y="21203"/>
                </a:cubicBezTo>
                <a:lnTo>
                  <a:pt x="4170" y="21585"/>
                </a:lnTo>
                <a:lnTo>
                  <a:pt x="6125" y="20854"/>
                </a:lnTo>
                <a:lnTo>
                  <a:pt x="8084" y="20120"/>
                </a:lnTo>
                <a:lnTo>
                  <a:pt x="8099" y="20087"/>
                </a:lnTo>
                <a:cubicBezTo>
                  <a:pt x="8061" y="19940"/>
                  <a:pt x="8052" y="19583"/>
                  <a:pt x="8066" y="18827"/>
                </a:cubicBezTo>
                <a:cubicBezTo>
                  <a:pt x="8077" y="18236"/>
                  <a:pt x="8097" y="17908"/>
                  <a:pt x="8146" y="17781"/>
                </a:cubicBezTo>
                <a:cubicBezTo>
                  <a:pt x="8129" y="17748"/>
                  <a:pt x="8116" y="17732"/>
                  <a:pt x="8099" y="17699"/>
                </a:cubicBezTo>
                <a:cubicBezTo>
                  <a:pt x="8055" y="17718"/>
                  <a:pt x="7982" y="17744"/>
                  <a:pt x="7890" y="17768"/>
                </a:cubicBezTo>
                <a:cubicBezTo>
                  <a:pt x="7706" y="17818"/>
                  <a:pt x="7668" y="17772"/>
                  <a:pt x="7298" y="17046"/>
                </a:cubicBezTo>
                <a:cubicBezTo>
                  <a:pt x="7081" y="16619"/>
                  <a:pt x="6795" y="16061"/>
                  <a:pt x="6662" y="15807"/>
                </a:cubicBezTo>
                <a:cubicBezTo>
                  <a:pt x="6529" y="15552"/>
                  <a:pt x="6240" y="15004"/>
                  <a:pt x="6023" y="14588"/>
                </a:cubicBezTo>
                <a:cubicBezTo>
                  <a:pt x="5806" y="14172"/>
                  <a:pt x="5562" y="13708"/>
                  <a:pt x="5482" y="13558"/>
                </a:cubicBezTo>
                <a:lnTo>
                  <a:pt x="5336" y="13283"/>
                </a:lnTo>
                <a:lnTo>
                  <a:pt x="5613" y="13155"/>
                </a:lnTo>
                <a:cubicBezTo>
                  <a:pt x="5948" y="12999"/>
                  <a:pt x="6145" y="13027"/>
                  <a:pt x="6114" y="13229"/>
                </a:cubicBezTo>
                <a:cubicBezTo>
                  <a:pt x="6114" y="13231"/>
                  <a:pt x="6118" y="13240"/>
                  <a:pt x="6118" y="13242"/>
                </a:cubicBezTo>
                <a:cubicBezTo>
                  <a:pt x="6150" y="13214"/>
                  <a:pt x="6176" y="13205"/>
                  <a:pt x="6176" y="13233"/>
                </a:cubicBezTo>
                <a:cubicBezTo>
                  <a:pt x="6176" y="13268"/>
                  <a:pt x="6251" y="13198"/>
                  <a:pt x="6344" y="13077"/>
                </a:cubicBezTo>
                <a:cubicBezTo>
                  <a:pt x="6490" y="12889"/>
                  <a:pt x="6920" y="12734"/>
                  <a:pt x="9509" y="11941"/>
                </a:cubicBezTo>
                <a:cubicBezTo>
                  <a:pt x="11652" y="11284"/>
                  <a:pt x="12531" y="11049"/>
                  <a:pt x="12598" y="11112"/>
                </a:cubicBezTo>
                <a:cubicBezTo>
                  <a:pt x="12665" y="11174"/>
                  <a:pt x="12735" y="11150"/>
                  <a:pt x="12843" y="11030"/>
                </a:cubicBezTo>
                <a:cubicBezTo>
                  <a:pt x="13012" y="10839"/>
                  <a:pt x="13571" y="10717"/>
                  <a:pt x="13881" y="10804"/>
                </a:cubicBezTo>
                <a:cubicBezTo>
                  <a:pt x="14147" y="10878"/>
                  <a:pt x="14352" y="11087"/>
                  <a:pt x="14352" y="11284"/>
                </a:cubicBezTo>
                <a:cubicBezTo>
                  <a:pt x="14352" y="11378"/>
                  <a:pt x="14405" y="11436"/>
                  <a:pt x="14487" y="11436"/>
                </a:cubicBezTo>
                <a:cubicBezTo>
                  <a:pt x="14572" y="11436"/>
                  <a:pt x="15303" y="12303"/>
                  <a:pt x="16406" y="13709"/>
                </a:cubicBezTo>
                <a:cubicBezTo>
                  <a:pt x="17811" y="15501"/>
                  <a:pt x="18175" y="16012"/>
                  <a:pt x="18138" y="16143"/>
                </a:cubicBezTo>
                <a:cubicBezTo>
                  <a:pt x="18113" y="16234"/>
                  <a:pt x="18119" y="16311"/>
                  <a:pt x="18153" y="16311"/>
                </a:cubicBezTo>
                <a:cubicBezTo>
                  <a:pt x="18299" y="16311"/>
                  <a:pt x="20999" y="15273"/>
                  <a:pt x="21077" y="15187"/>
                </a:cubicBezTo>
                <a:cubicBezTo>
                  <a:pt x="21144" y="15113"/>
                  <a:pt x="21552" y="13220"/>
                  <a:pt x="21552" y="12983"/>
                </a:cubicBezTo>
                <a:cubicBezTo>
                  <a:pt x="21552" y="12955"/>
                  <a:pt x="21486" y="12951"/>
                  <a:pt x="21406" y="12975"/>
                </a:cubicBezTo>
                <a:cubicBezTo>
                  <a:pt x="21187" y="13039"/>
                  <a:pt x="17275" y="8819"/>
                  <a:pt x="17331" y="8580"/>
                </a:cubicBezTo>
                <a:cubicBezTo>
                  <a:pt x="17362" y="8445"/>
                  <a:pt x="17334" y="8417"/>
                  <a:pt x="17192" y="8428"/>
                </a:cubicBezTo>
                <a:cubicBezTo>
                  <a:pt x="17094" y="8435"/>
                  <a:pt x="16838" y="8302"/>
                  <a:pt x="16622" y="8136"/>
                </a:cubicBezTo>
                <a:cubicBezTo>
                  <a:pt x="16406" y="7971"/>
                  <a:pt x="16033" y="7761"/>
                  <a:pt x="15796" y="7664"/>
                </a:cubicBezTo>
                <a:cubicBezTo>
                  <a:pt x="15156" y="7406"/>
                  <a:pt x="15144" y="7389"/>
                  <a:pt x="15101" y="6917"/>
                </a:cubicBezTo>
                <a:cubicBezTo>
                  <a:pt x="15078" y="6660"/>
                  <a:pt x="14992" y="6384"/>
                  <a:pt x="14889" y="6228"/>
                </a:cubicBezTo>
                <a:cubicBezTo>
                  <a:pt x="14778" y="6059"/>
                  <a:pt x="14734" y="5911"/>
                  <a:pt x="14765" y="5801"/>
                </a:cubicBezTo>
                <a:cubicBezTo>
                  <a:pt x="14805" y="5660"/>
                  <a:pt x="14783" y="5636"/>
                  <a:pt x="14633" y="5658"/>
                </a:cubicBezTo>
                <a:cubicBezTo>
                  <a:pt x="14493" y="5677"/>
                  <a:pt x="14254" y="5469"/>
                  <a:pt x="13526" y="4693"/>
                </a:cubicBezTo>
                <a:cubicBezTo>
                  <a:pt x="12972" y="4103"/>
                  <a:pt x="12629" y="3674"/>
                  <a:pt x="12671" y="3630"/>
                </a:cubicBezTo>
                <a:cubicBezTo>
                  <a:pt x="12776" y="3520"/>
                  <a:pt x="16442" y="2675"/>
                  <a:pt x="16607" y="2723"/>
                </a:cubicBezTo>
                <a:cubicBezTo>
                  <a:pt x="16774" y="2772"/>
                  <a:pt x="16806" y="2616"/>
                  <a:pt x="16848" y="1562"/>
                </a:cubicBezTo>
                <a:lnTo>
                  <a:pt x="16874" y="885"/>
                </a:lnTo>
                <a:lnTo>
                  <a:pt x="16322" y="413"/>
                </a:lnTo>
                <a:cubicBezTo>
                  <a:pt x="15929" y="80"/>
                  <a:pt x="15806" y="-15"/>
                  <a:pt x="15690" y="2"/>
                </a:cubicBezTo>
                <a:close/>
              </a:path>
            </a:pathLst>
          </a:custGeom>
          <a:ln w="12700">
            <a:miter lim="400000"/>
          </a:ln>
        </p:spPr>
      </p:pic>
      <p:pic>
        <p:nvPicPr>
          <p:cNvPr id="509" name="LogoEVTP.ai" descr="LogoEVTP.ai"/>
          <p:cNvPicPr>
            <a:picLocks noChangeAspect="1"/>
          </p:cNvPicPr>
          <p:nvPr/>
        </p:nvPicPr>
        <p:blipFill>
          <a:blip r:embed="rId6" cstate="print"/>
          <a:stretch>
            <a:fillRect/>
          </a:stretch>
        </p:blipFill>
        <p:spPr>
          <a:xfrm>
            <a:off x="5356385" y="396033"/>
            <a:ext cx="2520700" cy="1716113"/>
          </a:xfrm>
          <a:prstGeom prst="rect">
            <a:avLst/>
          </a:prstGeom>
          <a:ln w="12700">
            <a:miter lim="400000"/>
          </a:ln>
        </p:spPr>
      </p:pic>
      <p:pic>
        <p:nvPicPr>
          <p:cNvPr id="24" name="Immagine 23" descr="4e2Ruote+HygeneMove.jpg"/>
          <p:cNvPicPr>
            <a:picLocks noChangeAspect="1"/>
          </p:cNvPicPr>
          <p:nvPr/>
        </p:nvPicPr>
        <p:blipFill>
          <a:blip r:embed="rId7" cstate="print"/>
          <a:stretch>
            <a:fillRect/>
          </a:stretch>
        </p:blipFill>
        <p:spPr>
          <a:xfrm>
            <a:off x="5385888" y="3401616"/>
            <a:ext cx="6719413" cy="4536504"/>
          </a:xfrm>
          <a:prstGeom prst="rect">
            <a:avLst/>
          </a:prstGeom>
          <a:ln>
            <a:noFill/>
          </a:ln>
          <a:effectLst>
            <a:softEdge rad="112500"/>
          </a:effectLst>
        </p:spPr>
      </p:pic>
      <p:pic>
        <p:nvPicPr>
          <p:cNvPr id="25" name="Immagine 24" descr=" SplitOK.jpg"/>
          <p:cNvPicPr>
            <a:picLocks noChangeAspect="1"/>
          </p:cNvPicPr>
          <p:nvPr/>
        </p:nvPicPr>
        <p:blipFill>
          <a:blip r:embed="rId8" cstate="print"/>
          <a:stretch>
            <a:fillRect/>
          </a:stretch>
        </p:blipFill>
        <p:spPr>
          <a:xfrm>
            <a:off x="12268522" y="2049483"/>
            <a:ext cx="3600400" cy="2498488"/>
          </a:xfrm>
          <a:prstGeom prst="rect">
            <a:avLst/>
          </a:prstGeom>
          <a:ln>
            <a:noFill/>
          </a:ln>
          <a:effectLst>
            <a:softEdge rad="112500"/>
          </a:effectLst>
        </p:spPr>
      </p:pic>
      <p:pic>
        <p:nvPicPr>
          <p:cNvPr id="27" name="Immagine 26" descr="HygeneBoxClean.jpg"/>
          <p:cNvPicPr>
            <a:picLocks noChangeAspect="1"/>
          </p:cNvPicPr>
          <p:nvPr/>
        </p:nvPicPr>
        <p:blipFill>
          <a:blip r:embed="rId9" cstate="print"/>
          <a:stretch>
            <a:fillRect/>
          </a:stretch>
        </p:blipFill>
        <p:spPr>
          <a:xfrm>
            <a:off x="19859624" y="1918857"/>
            <a:ext cx="4392487" cy="2965517"/>
          </a:xfrm>
          <a:prstGeom prst="rect">
            <a:avLst/>
          </a:prstGeom>
          <a:ln>
            <a:noFill/>
          </a:ln>
          <a:effectLst>
            <a:softEdge rad="112500"/>
          </a:effectLst>
        </p:spPr>
      </p:pic>
      <p:pic>
        <p:nvPicPr>
          <p:cNvPr id="28" name="Immagine 27" descr="HygeneCTA.jpg"/>
          <p:cNvPicPr>
            <a:picLocks noChangeAspect="1"/>
          </p:cNvPicPr>
          <p:nvPr/>
        </p:nvPicPr>
        <p:blipFill>
          <a:blip r:embed="rId10" cstate="print"/>
          <a:srcRect l="11864" r="11864" b="11611"/>
          <a:stretch>
            <a:fillRect/>
          </a:stretch>
        </p:blipFill>
        <p:spPr>
          <a:xfrm>
            <a:off x="16089841" y="1946595"/>
            <a:ext cx="3456384" cy="2704265"/>
          </a:xfrm>
          <a:prstGeom prst="rect">
            <a:avLst/>
          </a:prstGeom>
          <a:ln>
            <a:noFill/>
          </a:ln>
          <a:effectLst>
            <a:softEdge rad="112500"/>
          </a:effectLst>
        </p:spPr>
      </p:pic>
      <p:pic>
        <p:nvPicPr>
          <p:cNvPr id="13" name="Immagine 12" descr="15-50-200-300.jpg"/>
          <p:cNvPicPr>
            <a:picLocks noChangeAspect="1"/>
          </p:cNvPicPr>
          <p:nvPr/>
        </p:nvPicPr>
        <p:blipFill>
          <a:blip r:embed="rId11" cstate="print"/>
          <a:stretch>
            <a:fillRect/>
          </a:stretch>
        </p:blipFill>
        <p:spPr>
          <a:xfrm>
            <a:off x="5423248" y="8010127"/>
            <a:ext cx="6696744" cy="4521200"/>
          </a:xfrm>
          <a:prstGeom prst="rect">
            <a:avLst/>
          </a:prstGeom>
          <a:ln>
            <a:noFill/>
          </a:ln>
          <a:effectLst>
            <a:softEdge rad="112500"/>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Image" descr="Image"/>
          <p:cNvPicPr>
            <a:picLocks noChangeAspect="1"/>
          </p:cNvPicPr>
          <p:nvPr/>
        </p:nvPicPr>
        <p:blipFill>
          <a:blip r:embed="rId2" cstate="print"/>
          <a:srcRect l="19620" t="2778" r="57189" b="2778"/>
          <a:stretch>
            <a:fillRect/>
          </a:stretch>
        </p:blipFill>
        <p:spPr>
          <a:xfrm>
            <a:off x="81427" y="120650"/>
            <a:ext cx="4876801" cy="13474700"/>
          </a:xfrm>
          <a:prstGeom prst="rect">
            <a:avLst/>
          </a:prstGeom>
          <a:ln w="12700">
            <a:miter lim="400000"/>
          </a:ln>
          <a:effectLst>
            <a:outerShdw blurRad="63500" dist="25400" dir="5400000" rotWithShape="0">
              <a:srgbClr val="000000">
                <a:alpha val="50000"/>
              </a:srgbClr>
            </a:outerShdw>
          </a:effectLst>
        </p:spPr>
      </p:pic>
      <p:sp>
        <p:nvSpPr>
          <p:cNvPr id="512" name="Unmatched air quality of indoor spaces and environments. (operation rooms,  hospitals rooms, laboratories etc.).…"/>
          <p:cNvSpPr txBox="1"/>
          <p:nvPr/>
        </p:nvSpPr>
        <p:spPr>
          <a:xfrm>
            <a:off x="14872020" y="2393504"/>
            <a:ext cx="9511980" cy="11556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Nesrovnatelná kvalita ovzduší prostorů.</a:t>
            </a:r>
            <a:r>
              <a:rPr lang="it-IT" sz="3200" b="0" baseline="16666" dirty="0">
                <a:sym typeface="Gill Sans Light"/>
              </a:rPr>
              <a:t>pari degli spazi e degli ambienti interni. (</a:t>
            </a:r>
            <a:r>
              <a:rPr lang="cs-CZ" sz="3200" b="0" baseline="16666" dirty="0">
                <a:sym typeface="Gill Sans Light"/>
              </a:rPr>
              <a:t>operační sály</a:t>
            </a:r>
            <a:r>
              <a:rPr lang="it-IT" sz="3200" b="0" baseline="16666" dirty="0">
                <a:sym typeface="Gill Sans Light"/>
              </a:rPr>
              <a:t>,</a:t>
            </a:r>
            <a:r>
              <a:rPr lang="cs-CZ" sz="3200" b="0" baseline="16666" dirty="0">
                <a:sym typeface="Gill Sans Light"/>
              </a:rPr>
              <a:t> hotelové pokoje,</a:t>
            </a:r>
            <a:r>
              <a:rPr lang="it-IT" sz="3200" b="0" baseline="16666" dirty="0">
                <a:sym typeface="Gill Sans Light"/>
              </a:rPr>
              <a:t> </a:t>
            </a:r>
            <a:r>
              <a:rPr lang="cs-CZ" sz="3200" b="0" baseline="16666" dirty="0">
                <a:sym typeface="Gill Sans Light"/>
              </a:rPr>
              <a:t>dopravních prostředků, laboratoří atd.)</a:t>
            </a:r>
            <a:r>
              <a:rPr lang="it-IT" sz="3200" b="0" baseline="16666" dirty="0">
                <a:sym typeface="Gill Sans Light"/>
              </a:rPr>
              <a:t>. </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Snížení mikrobiologické kontaminace vzduchu v vnitřních prostorách na minimum.</a:t>
            </a:r>
            <a:r>
              <a:rPr lang="it-IT" sz="3200" b="0" baseline="16666" dirty="0">
                <a:sym typeface="Gill Sans Light"/>
              </a:rPr>
              <a:t> </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Bezpečná a homogenní úprava vzduch vnitřních prostor. (ozon je plyn, který se saturuje homogenním způsobem</a:t>
            </a:r>
            <a:r>
              <a:rPr lang="it-IT" sz="3200" b="0" baseline="16666" dirty="0">
                <a:sym typeface="Gill Sans Light"/>
              </a:rPr>
              <a:t>). </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Snížení nákladů na dezinfekci (menší časová náročnost a úspora za chemické produkty)</a:t>
            </a:r>
            <a:r>
              <a:rPr lang="it-IT" sz="3200" b="0" baseline="16666" dirty="0">
                <a:sym typeface="Gill Sans Light"/>
              </a:rPr>
              <a:t>.</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Snížení znečištění vnitřního vzduchu</a:t>
            </a:r>
            <a:r>
              <a:rPr lang="it-IT" sz="3200" b="0" baseline="16666" dirty="0">
                <a:sym typeface="Gill Sans Light"/>
              </a:rPr>
              <a:t>.</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Jednoduché a intuitivní na ovládání (lze dodat i plně automatická řešení).</a:t>
            </a:r>
            <a:endParaRPr lang="it-IT" sz="3200" b="0" baseline="16666" dirty="0">
              <a:sym typeface="Gill Sans Light"/>
            </a:endParaRP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Bezpečný dezinfekční proces</a:t>
            </a:r>
            <a:r>
              <a:rPr lang="it-IT" sz="3200" b="0" baseline="16666" dirty="0">
                <a:sym typeface="Gill Sans Light"/>
              </a:rPr>
              <a:t> (</a:t>
            </a:r>
            <a:r>
              <a:rPr lang="cs-CZ" sz="3200" b="0" baseline="16666" dirty="0">
                <a:sym typeface="Gill Sans Light"/>
              </a:rPr>
              <a:t>nevyžaduje v řadě případů použití chemických látek nebo zdravotnický personál)</a:t>
            </a:r>
            <a:r>
              <a:rPr lang="it-IT" sz="3200" b="0" baseline="16666" dirty="0">
                <a:sym typeface="Gill Sans Light"/>
              </a:rPr>
              <a:t>.</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Dezinfekční technologie, která nezanechává na površích nebo ve vzduchu žádná rezidua.</a:t>
            </a:r>
            <a:r>
              <a:rPr lang="it-IT" sz="3200" b="0" baseline="16666" dirty="0">
                <a:sym typeface="Gill Sans Light"/>
              </a:rPr>
              <a:t> </a:t>
            </a: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Tato technologie může být perfektně integrována do již existujících dezinfekčních protokolů s cílem zjednodušit a překonat požadované parametry.</a:t>
            </a:r>
            <a:endParaRPr lang="it-IT" sz="3200" b="0" baseline="16666" dirty="0">
              <a:sym typeface="Gill Sans Light"/>
            </a:endParaRPr>
          </a:p>
          <a:p>
            <a:pPr marL="863600" indent="-863600" algn="l" defTabSz="457200">
              <a:lnSpc>
                <a:spcPct val="120000"/>
              </a:lnSpc>
              <a:buSzPct val="50000"/>
              <a:buBlip>
                <a:blip r:embed="rId3"/>
              </a:buBlip>
              <a:defRPr b="0" baseline="16666">
                <a:solidFill>
                  <a:srgbClr val="4F4F4F"/>
                </a:solidFill>
                <a:latin typeface="Gill Sans Light"/>
                <a:ea typeface="Gill Sans Light"/>
                <a:cs typeface="Gill Sans Light"/>
                <a:sym typeface="Gill Sans Light"/>
              </a:defRPr>
            </a:pPr>
            <a:r>
              <a:rPr lang="cs-CZ" sz="3200" b="0" baseline="16666" dirty="0">
                <a:sym typeface="Gill Sans Light"/>
              </a:rPr>
              <a:t>Technologie</a:t>
            </a:r>
            <a:r>
              <a:rPr lang="it-IT" sz="3200" b="0" baseline="16666" dirty="0">
                <a:sym typeface="Gill Sans Light"/>
              </a:rPr>
              <a:t> ETP </a:t>
            </a:r>
            <a:r>
              <a:rPr lang="cs-CZ" sz="3200" b="0" baseline="16666" dirty="0">
                <a:sym typeface="Gill Sans Light"/>
              </a:rPr>
              <a:t>může být zahrnuta do výběrových řízení tam, kde je požadována „zelená“ technologie. </a:t>
            </a:r>
            <a:endParaRPr sz="3200" b="1" dirty="0">
              <a:solidFill>
                <a:schemeClr val="accent3">
                  <a:hueOff val="362282"/>
                  <a:satOff val="31803"/>
                  <a:lumOff val="-18242"/>
                </a:schemeClr>
              </a:solidFill>
              <a:latin typeface="Gill Sans"/>
              <a:ea typeface="Gill Sans"/>
              <a:cs typeface="Gill Sans"/>
              <a:sym typeface="Gill Sans"/>
            </a:endParaRPr>
          </a:p>
        </p:txBody>
      </p:sp>
      <p:sp>
        <p:nvSpPr>
          <p:cNvPr id="513" name="EVG systems and products are contributing to the well-being of both people and our environment."/>
          <p:cNvSpPr txBox="1"/>
          <p:nvPr/>
        </p:nvSpPr>
        <p:spPr>
          <a:xfrm>
            <a:off x="8231560" y="7938120"/>
            <a:ext cx="4876801"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b="0" baseline="16666">
                <a:solidFill>
                  <a:srgbClr val="4F4F4F"/>
                </a:solidFill>
                <a:latin typeface="Gill Sans Light"/>
                <a:ea typeface="Gill Sans Light"/>
                <a:cs typeface="Gill Sans Light"/>
                <a:sym typeface="Gill Sans Light"/>
              </a:defRPr>
            </a:lvl1pPr>
          </a:lstStyle>
          <a:p>
            <a:br>
              <a:rPr lang="it-IT" dirty="0"/>
            </a:br>
            <a:r>
              <a:rPr lang="cs-CZ" dirty="0"/>
              <a:t>Systémy a zařízení </a:t>
            </a:r>
            <a:r>
              <a:rPr lang="it-IT" dirty="0"/>
              <a:t>ETP </a:t>
            </a:r>
            <a:r>
              <a:rPr lang="cs-CZ" dirty="0"/>
              <a:t>pomáhají k vytvoření kvalitního prostředí pro lidi, tak i  jejich celkového životního prostředí.</a:t>
            </a:r>
            <a:endParaRPr dirty="0"/>
          </a:p>
        </p:txBody>
      </p:sp>
      <p:sp>
        <p:nvSpPr>
          <p:cNvPr id="514" name="It’s our obligation to provide eco-sustainable solutions, which facilitate the sanitising of air and water."/>
          <p:cNvSpPr txBox="1"/>
          <p:nvPr/>
        </p:nvSpPr>
        <p:spPr>
          <a:xfrm>
            <a:off x="8231560" y="10756304"/>
            <a:ext cx="4876801"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b="0" baseline="16666">
                <a:solidFill>
                  <a:srgbClr val="4F4F4F"/>
                </a:solidFill>
                <a:latin typeface="Gill Sans Light"/>
                <a:ea typeface="Gill Sans Light"/>
                <a:cs typeface="Gill Sans Light"/>
                <a:sym typeface="Gill Sans Light"/>
              </a:defRPr>
            </a:lvl1pPr>
          </a:lstStyle>
          <a:p>
            <a:r>
              <a:rPr lang="cs-CZ" dirty="0"/>
              <a:t>Je naším cílem nabízet ekologicky udržitelná řešení, která zjednodušují dezinfekci vzduchu a vody.</a:t>
            </a:r>
            <a:r>
              <a:rPr lang="it-IT" dirty="0"/>
              <a:t>.</a:t>
            </a:r>
            <a:endParaRPr dirty="0"/>
          </a:p>
        </p:txBody>
      </p:sp>
      <p:pic>
        <p:nvPicPr>
          <p:cNvPr id="515" name="Image" descr="Image"/>
          <p:cNvPicPr>
            <a:picLocks noChangeAspect="1"/>
          </p:cNvPicPr>
          <p:nvPr/>
        </p:nvPicPr>
        <p:blipFill>
          <a:blip r:embed="rId4" cstate="print"/>
          <a:stretch>
            <a:fillRect/>
          </a:stretch>
        </p:blipFill>
        <p:spPr>
          <a:xfrm>
            <a:off x="5554361" y="10001481"/>
            <a:ext cx="2082801" cy="2082801"/>
          </a:xfrm>
          <a:prstGeom prst="rect">
            <a:avLst/>
          </a:prstGeom>
          <a:ln w="12700">
            <a:miter lim="400000"/>
          </a:ln>
        </p:spPr>
      </p:pic>
      <p:pic>
        <p:nvPicPr>
          <p:cNvPr id="516" name="Image" descr="Image"/>
          <p:cNvPicPr>
            <a:picLocks noChangeAspect="1"/>
          </p:cNvPicPr>
          <p:nvPr/>
        </p:nvPicPr>
        <p:blipFill>
          <a:blip r:embed="rId5" cstate="print"/>
          <a:stretch>
            <a:fillRect/>
          </a:stretch>
        </p:blipFill>
        <p:spPr>
          <a:xfrm>
            <a:off x="5567264" y="7290048"/>
            <a:ext cx="2082801" cy="2082801"/>
          </a:xfrm>
          <a:prstGeom prst="rect">
            <a:avLst/>
          </a:prstGeom>
          <a:ln w="12700">
            <a:miter lim="400000"/>
          </a:ln>
        </p:spPr>
      </p:pic>
      <p:grpSp>
        <p:nvGrpSpPr>
          <p:cNvPr id="2" name="Group"/>
          <p:cNvGrpSpPr/>
          <p:nvPr/>
        </p:nvGrpSpPr>
        <p:grpSpPr>
          <a:xfrm>
            <a:off x="4793794" y="1655187"/>
            <a:ext cx="8334310" cy="4938639"/>
            <a:chOff x="0" y="0"/>
            <a:chExt cx="7877069" cy="3746160"/>
          </a:xfrm>
        </p:grpSpPr>
        <p:sp>
          <p:nvSpPr>
            <p:cNvPr id="517" name="Today’s sanitation market mainly revolves around companies operating in the chemical industry.  EVG instead has focused on"/>
            <p:cNvSpPr txBox="1"/>
            <p:nvPr/>
          </p:nvSpPr>
          <p:spPr>
            <a:xfrm>
              <a:off x="3463233" y="864813"/>
              <a:ext cx="4413836" cy="26458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defTabSz="457200">
                <a:defRPr b="0" baseline="16666">
                  <a:solidFill>
                    <a:srgbClr val="4F4F4F"/>
                  </a:solidFill>
                  <a:latin typeface="Gill Sans Light"/>
                  <a:ea typeface="Gill Sans Light"/>
                  <a:cs typeface="Gill Sans Light"/>
                  <a:sym typeface="Gill Sans Light"/>
                </a:defRPr>
              </a:lvl1pPr>
            </a:lstStyle>
            <a:p>
              <a:br>
                <a:rPr lang="it-IT" dirty="0"/>
              </a:br>
              <a:r>
                <a:rPr lang="cs-CZ" dirty="0"/>
                <a:t>Dnešní trh hygienicko-zdravotnických se převážně zaměřuje kolem firem, které nabízejí chemická řešení. Naše technologie umožňuje naopak spotřebu těchto prostředků zásadně snížit a dosáhnout na kvalitní a zároveň šetrné řešení s ohledem na životní prostředí. Toto je možné díky skutečnosti, že pro generování ozónu není potřeba kromě elektrické energie žádný další spotřební materiál. </a:t>
              </a:r>
              <a:endParaRPr lang="it-IT" dirty="0"/>
            </a:p>
            <a:p>
              <a:endParaRPr dirty="0"/>
            </a:p>
          </p:txBody>
        </p:sp>
        <p:pic>
          <p:nvPicPr>
            <p:cNvPr id="518" name="Image" descr="Image"/>
            <p:cNvPicPr>
              <a:picLocks noChangeAspect="1"/>
            </p:cNvPicPr>
            <p:nvPr/>
          </p:nvPicPr>
          <p:blipFill>
            <a:blip r:embed="rId6" cstate="print"/>
            <a:stretch>
              <a:fillRect/>
            </a:stretch>
          </p:blipFill>
          <p:spPr>
            <a:xfrm>
              <a:off x="0" y="0"/>
              <a:ext cx="3746160" cy="3746160"/>
            </a:xfrm>
            <a:prstGeom prst="rect">
              <a:avLst/>
            </a:prstGeom>
            <a:ln w="12700" cap="flat">
              <a:noFill/>
              <a:miter lim="400000"/>
            </a:ln>
            <a:effectLst/>
          </p:spPr>
        </p:pic>
      </p:grpSp>
      <p:sp>
        <p:nvSpPr>
          <p:cNvPr id="521" name="advantages of ozone sanitising systems"/>
          <p:cNvSpPr/>
          <p:nvPr/>
        </p:nvSpPr>
        <p:spPr>
          <a:xfrm>
            <a:off x="12264007" y="457186"/>
            <a:ext cx="11593289" cy="1270001"/>
          </a:xfrm>
          <a:prstGeom prst="roundRect">
            <a:avLst>
              <a:gd name="adj" fmla="val 50000"/>
            </a:avLst>
          </a:prstGeom>
          <a:blipFill>
            <a:blip r:embed="rId7"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V</a:t>
            </a:r>
            <a:r>
              <a:rPr lang="cs-CZ" dirty="0"/>
              <a:t>ÝHODY </a:t>
            </a:r>
            <a:r>
              <a:rPr lang="it-IT" dirty="0"/>
              <a:t>S</a:t>
            </a:r>
            <a:r>
              <a:rPr lang="cs-CZ" dirty="0"/>
              <a:t>Y</a:t>
            </a:r>
            <a:r>
              <a:rPr lang="it-IT" dirty="0"/>
              <a:t>ST</a:t>
            </a:r>
            <a:r>
              <a:rPr lang="cs-CZ" dirty="0"/>
              <a:t>ÉMŮ</a:t>
            </a:r>
            <a:r>
              <a:rPr lang="it-IT" dirty="0"/>
              <a:t> OZON</a:t>
            </a:r>
            <a:r>
              <a:rPr lang="cs-CZ" dirty="0"/>
              <a:t>U</a:t>
            </a:r>
            <a:r>
              <a:rPr lang="it-IT" dirty="0"/>
              <a:t> ETP</a:t>
            </a:r>
            <a:endParaRPr dirty="0"/>
          </a:p>
        </p:txBody>
      </p:sp>
      <p:pic>
        <p:nvPicPr>
          <p:cNvPr id="522" name="LogoEVTP.ai" descr="LogoEVTP.ai"/>
          <p:cNvPicPr>
            <a:picLocks noChangeAspect="1"/>
          </p:cNvPicPr>
          <p:nvPr/>
        </p:nvPicPr>
        <p:blipFill>
          <a:blip r:embed="rId8" cstate="print"/>
          <a:stretch>
            <a:fillRect/>
          </a:stretch>
        </p:blipFill>
        <p:spPr>
          <a:xfrm>
            <a:off x="5356385" y="396033"/>
            <a:ext cx="2520700" cy="1716113"/>
          </a:xfrm>
          <a:prstGeom prst="rect">
            <a:avLst/>
          </a:prstGeom>
          <a:ln w="12700">
            <a:miter lim="400000"/>
          </a:ln>
        </p:spPr>
      </p:pic>
      <p:pic>
        <p:nvPicPr>
          <p:cNvPr id="523" name="ecotech.001.jpeg" descr="ecotech.001.jpeg"/>
          <p:cNvPicPr>
            <a:picLocks noChangeAspect="1"/>
          </p:cNvPicPr>
          <p:nvPr/>
        </p:nvPicPr>
        <p:blipFill>
          <a:blip r:embed="rId9" cstate="print"/>
          <a:srcRect l="26864" t="38928" r="20993" b="51941"/>
          <a:stretch>
            <a:fillRect/>
          </a:stretch>
        </p:blipFill>
        <p:spPr>
          <a:xfrm>
            <a:off x="17016536" y="10746432"/>
            <a:ext cx="4051471" cy="532074"/>
          </a:xfrm>
          <a:custGeom>
            <a:avLst/>
            <a:gdLst/>
            <a:ahLst/>
            <a:cxnLst>
              <a:cxn ang="0">
                <a:pos x="wd2" y="hd2"/>
              </a:cxn>
              <a:cxn ang="5400000">
                <a:pos x="wd2" y="hd2"/>
              </a:cxn>
              <a:cxn ang="10800000">
                <a:pos x="wd2" y="hd2"/>
              </a:cxn>
              <a:cxn ang="16200000">
                <a:pos x="wd2" y="hd2"/>
              </a:cxn>
            </a:cxnLst>
            <a:rect l="0" t="0" r="r" b="b"/>
            <a:pathLst>
              <a:path w="21576" h="21350" extrusionOk="0">
                <a:moveTo>
                  <a:pt x="15934" y="0"/>
                </a:moveTo>
                <a:cubicBezTo>
                  <a:pt x="15733" y="0"/>
                  <a:pt x="15704" y="225"/>
                  <a:pt x="15662" y="2134"/>
                </a:cubicBezTo>
                <a:cubicBezTo>
                  <a:pt x="15657" y="2336"/>
                  <a:pt x="15655" y="2925"/>
                  <a:pt x="15651" y="3233"/>
                </a:cubicBezTo>
                <a:lnTo>
                  <a:pt x="15651" y="10240"/>
                </a:lnTo>
                <a:lnTo>
                  <a:pt x="15651" y="18966"/>
                </a:lnTo>
                <a:cubicBezTo>
                  <a:pt x="15655" y="19166"/>
                  <a:pt x="15658" y="19670"/>
                  <a:pt x="15662" y="19779"/>
                </a:cubicBezTo>
                <a:cubicBezTo>
                  <a:pt x="15695" y="20710"/>
                  <a:pt x="15763" y="21052"/>
                  <a:pt x="15913" y="21052"/>
                </a:cubicBezTo>
                <a:lnTo>
                  <a:pt x="16118" y="21052"/>
                </a:lnTo>
                <a:cubicBezTo>
                  <a:pt x="16118" y="21042"/>
                  <a:pt x="16116" y="20969"/>
                  <a:pt x="16116" y="20957"/>
                </a:cubicBezTo>
                <a:lnTo>
                  <a:pt x="16049" y="17788"/>
                </a:lnTo>
                <a:cubicBezTo>
                  <a:pt x="16016" y="16275"/>
                  <a:pt x="16009" y="13140"/>
                  <a:pt x="16015" y="10001"/>
                </a:cubicBezTo>
                <a:cubicBezTo>
                  <a:pt x="16022" y="5994"/>
                  <a:pt x="16052" y="1956"/>
                  <a:pt x="16104" y="1003"/>
                </a:cubicBezTo>
                <a:cubicBezTo>
                  <a:pt x="16148" y="187"/>
                  <a:pt x="16119" y="0"/>
                  <a:pt x="15934" y="0"/>
                </a:cubicBezTo>
                <a:close/>
                <a:moveTo>
                  <a:pt x="10454" y="64"/>
                </a:moveTo>
                <a:cubicBezTo>
                  <a:pt x="10426" y="39"/>
                  <a:pt x="10389" y="69"/>
                  <a:pt x="10340" y="111"/>
                </a:cubicBezTo>
                <a:cubicBezTo>
                  <a:pt x="10156" y="272"/>
                  <a:pt x="10135" y="552"/>
                  <a:pt x="10090" y="3408"/>
                </a:cubicBezTo>
                <a:cubicBezTo>
                  <a:pt x="10024" y="7637"/>
                  <a:pt x="10015" y="20198"/>
                  <a:pt x="10078" y="20670"/>
                </a:cubicBezTo>
                <a:cubicBezTo>
                  <a:pt x="10105" y="20879"/>
                  <a:pt x="10205" y="21052"/>
                  <a:pt x="10300" y="21052"/>
                </a:cubicBezTo>
                <a:cubicBezTo>
                  <a:pt x="10469" y="21053"/>
                  <a:pt x="10471" y="20960"/>
                  <a:pt x="10429" y="16355"/>
                </a:cubicBezTo>
                <a:cubicBezTo>
                  <a:pt x="10378" y="10939"/>
                  <a:pt x="10511" y="7405"/>
                  <a:pt x="10767" y="7405"/>
                </a:cubicBezTo>
                <a:cubicBezTo>
                  <a:pt x="10792" y="7405"/>
                  <a:pt x="10813" y="7429"/>
                  <a:pt x="10834" y="7453"/>
                </a:cubicBezTo>
                <a:cubicBezTo>
                  <a:pt x="10858" y="7457"/>
                  <a:pt x="10882" y="7502"/>
                  <a:pt x="10902" y="7596"/>
                </a:cubicBezTo>
                <a:cubicBezTo>
                  <a:pt x="10906" y="7613"/>
                  <a:pt x="10909" y="7608"/>
                  <a:pt x="10913" y="7628"/>
                </a:cubicBezTo>
                <a:cubicBezTo>
                  <a:pt x="11064" y="8178"/>
                  <a:pt x="11099" y="9910"/>
                  <a:pt x="11065" y="14093"/>
                </a:cubicBezTo>
                <a:cubicBezTo>
                  <a:pt x="11043" y="16826"/>
                  <a:pt x="10999" y="19502"/>
                  <a:pt x="10970" y="20049"/>
                </a:cubicBezTo>
                <a:cubicBezTo>
                  <a:pt x="10926" y="20865"/>
                  <a:pt x="10956" y="21052"/>
                  <a:pt x="11141" y="21052"/>
                </a:cubicBezTo>
                <a:cubicBezTo>
                  <a:pt x="11414" y="21052"/>
                  <a:pt x="11462" y="19836"/>
                  <a:pt x="11460" y="12867"/>
                </a:cubicBezTo>
                <a:cubicBezTo>
                  <a:pt x="11460" y="11101"/>
                  <a:pt x="11451" y="9772"/>
                  <a:pt x="11430" y="8727"/>
                </a:cubicBezTo>
                <a:cubicBezTo>
                  <a:pt x="11404" y="7803"/>
                  <a:pt x="11368" y="7044"/>
                  <a:pt x="11323" y="6434"/>
                </a:cubicBezTo>
                <a:cubicBezTo>
                  <a:pt x="11238" y="5642"/>
                  <a:pt x="11104" y="5404"/>
                  <a:pt x="10891" y="5398"/>
                </a:cubicBezTo>
                <a:lnTo>
                  <a:pt x="10515" y="5383"/>
                </a:lnTo>
                <a:lnTo>
                  <a:pt x="10522" y="4268"/>
                </a:lnTo>
                <a:cubicBezTo>
                  <a:pt x="10508" y="3845"/>
                  <a:pt x="10515" y="3163"/>
                  <a:pt x="10528" y="2421"/>
                </a:cubicBezTo>
                <a:cubicBezTo>
                  <a:pt x="10535" y="716"/>
                  <a:pt x="10532" y="135"/>
                  <a:pt x="10454" y="64"/>
                </a:cubicBezTo>
                <a:close/>
                <a:moveTo>
                  <a:pt x="6037" y="1784"/>
                </a:moveTo>
                <a:cubicBezTo>
                  <a:pt x="6022" y="1753"/>
                  <a:pt x="6002" y="1767"/>
                  <a:pt x="5973" y="1799"/>
                </a:cubicBezTo>
                <a:cubicBezTo>
                  <a:pt x="5935" y="1843"/>
                  <a:pt x="5883" y="1936"/>
                  <a:pt x="5817" y="2070"/>
                </a:cubicBezTo>
                <a:cubicBezTo>
                  <a:pt x="5779" y="2147"/>
                  <a:pt x="5746" y="2284"/>
                  <a:pt x="5720" y="2452"/>
                </a:cubicBezTo>
                <a:cubicBezTo>
                  <a:pt x="5709" y="2532"/>
                  <a:pt x="5697" y="2596"/>
                  <a:pt x="5688" y="2691"/>
                </a:cubicBezTo>
                <a:cubicBezTo>
                  <a:pt x="5680" y="2765"/>
                  <a:pt x="5674" y="2849"/>
                  <a:pt x="5669" y="2930"/>
                </a:cubicBezTo>
                <a:cubicBezTo>
                  <a:pt x="5665" y="2973"/>
                  <a:pt x="5662" y="3028"/>
                  <a:pt x="5658" y="3073"/>
                </a:cubicBezTo>
                <a:cubicBezTo>
                  <a:pt x="5651" y="3211"/>
                  <a:pt x="5648" y="3355"/>
                  <a:pt x="5648" y="3503"/>
                </a:cubicBezTo>
                <a:cubicBezTo>
                  <a:pt x="5648" y="4138"/>
                  <a:pt x="5568" y="4796"/>
                  <a:pt x="5457" y="5112"/>
                </a:cubicBezTo>
                <a:cubicBezTo>
                  <a:pt x="5236" y="5745"/>
                  <a:pt x="5215" y="6704"/>
                  <a:pt x="5400" y="7723"/>
                </a:cubicBezTo>
                <a:cubicBezTo>
                  <a:pt x="5510" y="8326"/>
                  <a:pt x="5535" y="9417"/>
                  <a:pt x="5542" y="14109"/>
                </a:cubicBezTo>
                <a:cubicBezTo>
                  <a:pt x="5547" y="17228"/>
                  <a:pt x="5575" y="20066"/>
                  <a:pt x="5603" y="20416"/>
                </a:cubicBezTo>
                <a:cubicBezTo>
                  <a:pt x="5665" y="21170"/>
                  <a:pt x="5795" y="21220"/>
                  <a:pt x="5937" y="20543"/>
                </a:cubicBezTo>
                <a:cubicBezTo>
                  <a:pt x="6020" y="20147"/>
                  <a:pt x="6024" y="19499"/>
                  <a:pt x="5956" y="17119"/>
                </a:cubicBezTo>
                <a:cubicBezTo>
                  <a:pt x="5846" y="13257"/>
                  <a:pt x="5851" y="8929"/>
                  <a:pt x="5965" y="8074"/>
                </a:cubicBezTo>
                <a:cubicBezTo>
                  <a:pt x="6015" y="7698"/>
                  <a:pt x="6114" y="7405"/>
                  <a:pt x="6189" y="7405"/>
                </a:cubicBezTo>
                <a:cubicBezTo>
                  <a:pt x="6391" y="7405"/>
                  <a:pt x="6354" y="5747"/>
                  <a:pt x="6138" y="5128"/>
                </a:cubicBezTo>
                <a:cubicBezTo>
                  <a:pt x="5975" y="4660"/>
                  <a:pt x="5961" y="4406"/>
                  <a:pt x="6024" y="3153"/>
                </a:cubicBezTo>
                <a:cubicBezTo>
                  <a:pt x="6067" y="2292"/>
                  <a:pt x="6080" y="1876"/>
                  <a:pt x="6037" y="1784"/>
                </a:cubicBezTo>
                <a:close/>
                <a:moveTo>
                  <a:pt x="19667" y="2994"/>
                </a:moveTo>
                <a:cubicBezTo>
                  <a:pt x="19608" y="3036"/>
                  <a:pt x="19545" y="3363"/>
                  <a:pt x="19494" y="3917"/>
                </a:cubicBezTo>
                <a:cubicBezTo>
                  <a:pt x="19407" y="4846"/>
                  <a:pt x="19302" y="5112"/>
                  <a:pt x="19046" y="5112"/>
                </a:cubicBezTo>
                <a:cubicBezTo>
                  <a:pt x="18811" y="5112"/>
                  <a:pt x="18665" y="5462"/>
                  <a:pt x="18559" y="6258"/>
                </a:cubicBezTo>
                <a:cubicBezTo>
                  <a:pt x="18378" y="7625"/>
                  <a:pt x="18360" y="10730"/>
                  <a:pt x="18519" y="13058"/>
                </a:cubicBezTo>
                <a:cubicBezTo>
                  <a:pt x="18625" y="14599"/>
                  <a:pt x="18621" y="14725"/>
                  <a:pt x="18439" y="15622"/>
                </a:cubicBezTo>
                <a:cubicBezTo>
                  <a:pt x="18186" y="16871"/>
                  <a:pt x="18207" y="19844"/>
                  <a:pt x="18475" y="20845"/>
                </a:cubicBezTo>
                <a:cubicBezTo>
                  <a:pt x="18616" y="21373"/>
                  <a:pt x="18729" y="21357"/>
                  <a:pt x="18997" y="20750"/>
                </a:cubicBezTo>
                <a:cubicBezTo>
                  <a:pt x="19242" y="20193"/>
                  <a:pt x="19379" y="20132"/>
                  <a:pt x="19485" y="20559"/>
                </a:cubicBezTo>
                <a:cubicBezTo>
                  <a:pt x="19648" y="21216"/>
                  <a:pt x="19725" y="20821"/>
                  <a:pt x="19800" y="18935"/>
                </a:cubicBezTo>
                <a:cubicBezTo>
                  <a:pt x="19841" y="17904"/>
                  <a:pt x="19815" y="17613"/>
                  <a:pt x="19654" y="17310"/>
                </a:cubicBezTo>
                <a:cubicBezTo>
                  <a:pt x="19546" y="17106"/>
                  <a:pt x="19305" y="17265"/>
                  <a:pt x="19117" y="17661"/>
                </a:cubicBezTo>
                <a:cubicBezTo>
                  <a:pt x="18869" y="18185"/>
                  <a:pt x="18755" y="18197"/>
                  <a:pt x="18695" y="17740"/>
                </a:cubicBezTo>
                <a:cubicBezTo>
                  <a:pt x="18561" y="16735"/>
                  <a:pt x="18747" y="15559"/>
                  <a:pt x="19094" y="15208"/>
                </a:cubicBezTo>
                <a:cubicBezTo>
                  <a:pt x="19263" y="15038"/>
                  <a:pt x="19465" y="14457"/>
                  <a:pt x="19544" y="13918"/>
                </a:cubicBezTo>
                <a:cubicBezTo>
                  <a:pt x="19752" y="12501"/>
                  <a:pt x="19805" y="9593"/>
                  <a:pt x="19661" y="7485"/>
                </a:cubicBezTo>
                <a:cubicBezTo>
                  <a:pt x="19547" y="5822"/>
                  <a:pt x="19547" y="5707"/>
                  <a:pt x="19690" y="5128"/>
                </a:cubicBezTo>
                <a:cubicBezTo>
                  <a:pt x="19807" y="4657"/>
                  <a:pt x="19847" y="4127"/>
                  <a:pt x="19823" y="3679"/>
                </a:cubicBezTo>
                <a:cubicBezTo>
                  <a:pt x="19807" y="3541"/>
                  <a:pt x="19791" y="3377"/>
                  <a:pt x="19775" y="3280"/>
                </a:cubicBezTo>
                <a:cubicBezTo>
                  <a:pt x="19770" y="3255"/>
                  <a:pt x="19763" y="3225"/>
                  <a:pt x="19758" y="3201"/>
                </a:cubicBezTo>
                <a:cubicBezTo>
                  <a:pt x="19738" y="3095"/>
                  <a:pt x="19717" y="3051"/>
                  <a:pt x="19697" y="3010"/>
                </a:cubicBezTo>
                <a:cubicBezTo>
                  <a:pt x="19687" y="3002"/>
                  <a:pt x="19677" y="2987"/>
                  <a:pt x="19667" y="2994"/>
                </a:cubicBezTo>
                <a:close/>
                <a:moveTo>
                  <a:pt x="12164" y="4650"/>
                </a:moveTo>
                <a:cubicBezTo>
                  <a:pt x="12058" y="4741"/>
                  <a:pt x="11999" y="4973"/>
                  <a:pt x="11959" y="5446"/>
                </a:cubicBezTo>
                <a:cubicBezTo>
                  <a:pt x="11934" y="5941"/>
                  <a:pt x="11914" y="9653"/>
                  <a:pt x="11914" y="13695"/>
                </a:cubicBezTo>
                <a:lnTo>
                  <a:pt x="11914" y="20750"/>
                </a:lnTo>
                <a:cubicBezTo>
                  <a:pt x="11957" y="20919"/>
                  <a:pt x="12044" y="21052"/>
                  <a:pt x="12138" y="21052"/>
                </a:cubicBezTo>
                <a:lnTo>
                  <a:pt x="12145" y="21052"/>
                </a:lnTo>
                <a:cubicBezTo>
                  <a:pt x="12265" y="21053"/>
                  <a:pt x="12318" y="20969"/>
                  <a:pt x="12335" y="20702"/>
                </a:cubicBezTo>
                <a:lnTo>
                  <a:pt x="12333" y="19986"/>
                </a:lnTo>
                <a:cubicBezTo>
                  <a:pt x="12332" y="19959"/>
                  <a:pt x="12330" y="19950"/>
                  <a:pt x="12329" y="19922"/>
                </a:cubicBezTo>
                <a:cubicBezTo>
                  <a:pt x="12302" y="19298"/>
                  <a:pt x="12276" y="16830"/>
                  <a:pt x="12269" y="14444"/>
                </a:cubicBezTo>
                <a:cubicBezTo>
                  <a:pt x="12259" y="10374"/>
                  <a:pt x="12271" y="10040"/>
                  <a:pt x="12468" y="8759"/>
                </a:cubicBezTo>
                <a:cubicBezTo>
                  <a:pt x="12469" y="8749"/>
                  <a:pt x="12471" y="8736"/>
                  <a:pt x="12472" y="8727"/>
                </a:cubicBezTo>
                <a:cubicBezTo>
                  <a:pt x="12481" y="8661"/>
                  <a:pt x="12490" y="8607"/>
                  <a:pt x="12500" y="8552"/>
                </a:cubicBezTo>
                <a:cubicBezTo>
                  <a:pt x="12675" y="7427"/>
                  <a:pt x="12700" y="7424"/>
                  <a:pt x="12838" y="8360"/>
                </a:cubicBezTo>
                <a:cubicBezTo>
                  <a:pt x="12973" y="9277"/>
                  <a:pt x="12984" y="9865"/>
                  <a:pt x="12946" y="13934"/>
                </a:cubicBezTo>
                <a:cubicBezTo>
                  <a:pt x="12922" y="16437"/>
                  <a:pt x="12881" y="19074"/>
                  <a:pt x="12853" y="19779"/>
                </a:cubicBezTo>
                <a:cubicBezTo>
                  <a:pt x="12840" y="20108"/>
                  <a:pt x="12835" y="20327"/>
                  <a:pt x="12836" y="20511"/>
                </a:cubicBezTo>
                <a:cubicBezTo>
                  <a:pt x="12891" y="20850"/>
                  <a:pt x="12982" y="21051"/>
                  <a:pt x="13092" y="20957"/>
                </a:cubicBezTo>
                <a:lnTo>
                  <a:pt x="13170" y="20893"/>
                </a:lnTo>
                <a:cubicBezTo>
                  <a:pt x="13256" y="20645"/>
                  <a:pt x="13297" y="19875"/>
                  <a:pt x="13320" y="18441"/>
                </a:cubicBezTo>
                <a:lnTo>
                  <a:pt x="13333" y="15367"/>
                </a:lnTo>
                <a:cubicBezTo>
                  <a:pt x="13339" y="13782"/>
                  <a:pt x="13342" y="12515"/>
                  <a:pt x="13339" y="11402"/>
                </a:cubicBezTo>
                <a:cubicBezTo>
                  <a:pt x="13339" y="11392"/>
                  <a:pt x="13339" y="11397"/>
                  <a:pt x="13339" y="11386"/>
                </a:cubicBezTo>
                <a:cubicBezTo>
                  <a:pt x="13296" y="6246"/>
                  <a:pt x="13098" y="4575"/>
                  <a:pt x="12694" y="5733"/>
                </a:cubicBezTo>
                <a:cubicBezTo>
                  <a:pt x="12526" y="6216"/>
                  <a:pt x="12467" y="6157"/>
                  <a:pt x="12398" y="5446"/>
                </a:cubicBezTo>
                <a:cubicBezTo>
                  <a:pt x="12354" y="4986"/>
                  <a:pt x="12284" y="4756"/>
                  <a:pt x="12212" y="4666"/>
                </a:cubicBezTo>
                <a:cubicBezTo>
                  <a:pt x="12196" y="4669"/>
                  <a:pt x="12179" y="4637"/>
                  <a:pt x="12164" y="4650"/>
                </a:cubicBezTo>
                <a:close/>
                <a:moveTo>
                  <a:pt x="894" y="5112"/>
                </a:moveTo>
                <a:cubicBezTo>
                  <a:pt x="461" y="5112"/>
                  <a:pt x="148" y="7629"/>
                  <a:pt x="40" y="10924"/>
                </a:cubicBezTo>
                <a:cubicBezTo>
                  <a:pt x="31" y="11234"/>
                  <a:pt x="22" y="11547"/>
                  <a:pt x="15" y="11864"/>
                </a:cubicBezTo>
                <a:cubicBezTo>
                  <a:pt x="-23" y="13820"/>
                  <a:pt x="7" y="15976"/>
                  <a:pt x="131" y="18043"/>
                </a:cubicBezTo>
                <a:cubicBezTo>
                  <a:pt x="241" y="19866"/>
                  <a:pt x="333" y="20558"/>
                  <a:pt x="524" y="20973"/>
                </a:cubicBezTo>
                <a:cubicBezTo>
                  <a:pt x="662" y="21272"/>
                  <a:pt x="820" y="21419"/>
                  <a:pt x="875" y="21291"/>
                </a:cubicBezTo>
                <a:cubicBezTo>
                  <a:pt x="927" y="21172"/>
                  <a:pt x="1011" y="21081"/>
                  <a:pt x="1070" y="21068"/>
                </a:cubicBezTo>
                <a:cubicBezTo>
                  <a:pt x="1105" y="20997"/>
                  <a:pt x="1144" y="20953"/>
                  <a:pt x="1175" y="20861"/>
                </a:cubicBezTo>
                <a:cubicBezTo>
                  <a:pt x="1180" y="20849"/>
                  <a:pt x="1184" y="20842"/>
                  <a:pt x="1188" y="20830"/>
                </a:cubicBezTo>
                <a:cubicBezTo>
                  <a:pt x="1339" y="20246"/>
                  <a:pt x="1492" y="18594"/>
                  <a:pt x="1492" y="17294"/>
                </a:cubicBezTo>
                <a:lnTo>
                  <a:pt x="1492" y="15988"/>
                </a:lnTo>
                <a:cubicBezTo>
                  <a:pt x="1484" y="16002"/>
                  <a:pt x="1472" y="16069"/>
                  <a:pt x="1461" y="16116"/>
                </a:cubicBezTo>
                <a:lnTo>
                  <a:pt x="1353" y="17119"/>
                </a:lnTo>
                <a:cubicBezTo>
                  <a:pt x="1179" y="18738"/>
                  <a:pt x="725" y="18921"/>
                  <a:pt x="531" y="17454"/>
                </a:cubicBezTo>
                <a:cubicBezTo>
                  <a:pt x="494" y="17176"/>
                  <a:pt x="473" y="16921"/>
                  <a:pt x="461" y="16657"/>
                </a:cubicBezTo>
                <a:cubicBezTo>
                  <a:pt x="458" y="16606"/>
                  <a:pt x="456" y="16550"/>
                  <a:pt x="455" y="16498"/>
                </a:cubicBezTo>
                <a:cubicBezTo>
                  <a:pt x="453" y="16450"/>
                  <a:pt x="453" y="16402"/>
                  <a:pt x="452" y="16355"/>
                </a:cubicBezTo>
                <a:cubicBezTo>
                  <a:pt x="451" y="16247"/>
                  <a:pt x="451" y="16144"/>
                  <a:pt x="455" y="16036"/>
                </a:cubicBezTo>
                <a:cubicBezTo>
                  <a:pt x="458" y="15941"/>
                  <a:pt x="465" y="15844"/>
                  <a:pt x="472" y="15750"/>
                </a:cubicBezTo>
                <a:cubicBezTo>
                  <a:pt x="474" y="15718"/>
                  <a:pt x="475" y="15685"/>
                  <a:pt x="478" y="15654"/>
                </a:cubicBezTo>
                <a:cubicBezTo>
                  <a:pt x="534" y="14972"/>
                  <a:pt x="680" y="14309"/>
                  <a:pt x="928" y="13600"/>
                </a:cubicBezTo>
                <a:cubicBezTo>
                  <a:pt x="1358" y="12374"/>
                  <a:pt x="1492" y="11272"/>
                  <a:pt x="1492" y="8997"/>
                </a:cubicBezTo>
                <a:cubicBezTo>
                  <a:pt x="1492" y="6686"/>
                  <a:pt x="1251" y="5112"/>
                  <a:pt x="894" y="5112"/>
                </a:cubicBezTo>
                <a:close/>
                <a:moveTo>
                  <a:pt x="7383" y="5112"/>
                </a:moveTo>
                <a:cubicBezTo>
                  <a:pt x="6780" y="5112"/>
                  <a:pt x="6513" y="8495"/>
                  <a:pt x="6544" y="15750"/>
                </a:cubicBezTo>
                <a:cubicBezTo>
                  <a:pt x="6554" y="18043"/>
                  <a:pt x="6870" y="20910"/>
                  <a:pt x="7140" y="21164"/>
                </a:cubicBezTo>
                <a:cubicBezTo>
                  <a:pt x="7603" y="21600"/>
                  <a:pt x="7987" y="19916"/>
                  <a:pt x="7987" y="17438"/>
                </a:cubicBezTo>
                <a:cubicBezTo>
                  <a:pt x="7987" y="16347"/>
                  <a:pt x="7984" y="16360"/>
                  <a:pt x="7833" y="17390"/>
                </a:cubicBezTo>
                <a:cubicBezTo>
                  <a:pt x="7558" y="19268"/>
                  <a:pt x="6931" y="18402"/>
                  <a:pt x="6931" y="16148"/>
                </a:cubicBezTo>
                <a:cubicBezTo>
                  <a:pt x="6931" y="15891"/>
                  <a:pt x="7025" y="15361"/>
                  <a:pt x="7150" y="14762"/>
                </a:cubicBezTo>
                <a:cubicBezTo>
                  <a:pt x="7180" y="14622"/>
                  <a:pt x="7204" y="14502"/>
                  <a:pt x="7235" y="14396"/>
                </a:cubicBezTo>
                <a:cubicBezTo>
                  <a:pt x="7303" y="14099"/>
                  <a:pt x="7360" y="13795"/>
                  <a:pt x="7440" y="13504"/>
                </a:cubicBezTo>
                <a:cubicBezTo>
                  <a:pt x="7938" y="11697"/>
                  <a:pt x="7950" y="11611"/>
                  <a:pt x="7973" y="9300"/>
                </a:cubicBezTo>
                <a:cubicBezTo>
                  <a:pt x="8000" y="6469"/>
                  <a:pt x="7809" y="5112"/>
                  <a:pt x="7383" y="5112"/>
                </a:cubicBezTo>
                <a:close/>
                <a:moveTo>
                  <a:pt x="9158" y="5112"/>
                </a:moveTo>
                <a:cubicBezTo>
                  <a:pt x="8723" y="5112"/>
                  <a:pt x="8427" y="8216"/>
                  <a:pt x="8330" y="11673"/>
                </a:cubicBezTo>
                <a:cubicBezTo>
                  <a:pt x="8324" y="12369"/>
                  <a:pt x="8323" y="13198"/>
                  <a:pt x="8321" y="14221"/>
                </a:cubicBezTo>
                <a:lnTo>
                  <a:pt x="8319" y="16116"/>
                </a:lnTo>
                <a:cubicBezTo>
                  <a:pt x="8376" y="18310"/>
                  <a:pt x="8531" y="20141"/>
                  <a:pt x="8807" y="20814"/>
                </a:cubicBezTo>
                <a:cubicBezTo>
                  <a:pt x="8947" y="21154"/>
                  <a:pt x="9145" y="21324"/>
                  <a:pt x="9245" y="21180"/>
                </a:cubicBezTo>
                <a:cubicBezTo>
                  <a:pt x="9449" y="20885"/>
                  <a:pt x="9649" y="19061"/>
                  <a:pt x="9649" y="17485"/>
                </a:cubicBezTo>
                <a:cubicBezTo>
                  <a:pt x="9649" y="16521"/>
                  <a:pt x="9637" y="16507"/>
                  <a:pt x="9482" y="17326"/>
                </a:cubicBezTo>
                <a:cubicBezTo>
                  <a:pt x="9245" y="18574"/>
                  <a:pt x="9066" y="18431"/>
                  <a:pt x="8852" y="16817"/>
                </a:cubicBezTo>
                <a:cubicBezTo>
                  <a:pt x="8732" y="15912"/>
                  <a:pt x="8670" y="14617"/>
                  <a:pt x="8668" y="13218"/>
                </a:cubicBezTo>
                <a:cubicBezTo>
                  <a:pt x="8668" y="13201"/>
                  <a:pt x="8668" y="13186"/>
                  <a:pt x="8668" y="13170"/>
                </a:cubicBezTo>
                <a:cubicBezTo>
                  <a:pt x="8668" y="13154"/>
                  <a:pt x="8668" y="13122"/>
                  <a:pt x="8668" y="13106"/>
                </a:cubicBezTo>
                <a:cubicBezTo>
                  <a:pt x="8668" y="11830"/>
                  <a:pt x="8716" y="10482"/>
                  <a:pt x="8816" y="9252"/>
                </a:cubicBezTo>
                <a:cubicBezTo>
                  <a:pt x="8980" y="7226"/>
                  <a:pt x="9257" y="6766"/>
                  <a:pt x="9420" y="8249"/>
                </a:cubicBezTo>
                <a:cubicBezTo>
                  <a:pt x="9541" y="9346"/>
                  <a:pt x="9649" y="8834"/>
                  <a:pt x="9649" y="7150"/>
                </a:cubicBezTo>
                <a:cubicBezTo>
                  <a:pt x="9649" y="5648"/>
                  <a:pt x="9524" y="5112"/>
                  <a:pt x="9158" y="5112"/>
                </a:cubicBezTo>
                <a:close/>
                <a:moveTo>
                  <a:pt x="21406" y="5112"/>
                </a:moveTo>
                <a:cubicBezTo>
                  <a:pt x="21248" y="5112"/>
                  <a:pt x="21235" y="5386"/>
                  <a:pt x="21229" y="8297"/>
                </a:cubicBezTo>
                <a:cubicBezTo>
                  <a:pt x="21219" y="13688"/>
                  <a:pt x="20885" y="14543"/>
                  <a:pt x="20624" y="9841"/>
                </a:cubicBezTo>
                <a:cubicBezTo>
                  <a:pt x="20569" y="8835"/>
                  <a:pt x="20521" y="7353"/>
                  <a:pt x="20521" y="6561"/>
                </a:cubicBezTo>
                <a:cubicBezTo>
                  <a:pt x="20521" y="5567"/>
                  <a:pt x="20491" y="5243"/>
                  <a:pt x="20386" y="5160"/>
                </a:cubicBezTo>
                <a:lnTo>
                  <a:pt x="20295" y="5207"/>
                </a:lnTo>
                <a:cubicBezTo>
                  <a:pt x="20260" y="5226"/>
                  <a:pt x="20235" y="5204"/>
                  <a:pt x="20206" y="5207"/>
                </a:cubicBezTo>
                <a:cubicBezTo>
                  <a:pt x="20134" y="5389"/>
                  <a:pt x="20136" y="5984"/>
                  <a:pt x="20162" y="8010"/>
                </a:cubicBezTo>
                <a:cubicBezTo>
                  <a:pt x="20187" y="10031"/>
                  <a:pt x="20270" y="11673"/>
                  <a:pt x="20438" y="13472"/>
                </a:cubicBezTo>
                <a:cubicBezTo>
                  <a:pt x="20703" y="16301"/>
                  <a:pt x="20667" y="17645"/>
                  <a:pt x="20324" y="17645"/>
                </a:cubicBezTo>
                <a:cubicBezTo>
                  <a:pt x="20170" y="17645"/>
                  <a:pt x="20145" y="17912"/>
                  <a:pt x="20145" y="19587"/>
                </a:cubicBezTo>
                <a:cubicBezTo>
                  <a:pt x="20145" y="21502"/>
                  <a:pt x="20148" y="21536"/>
                  <a:pt x="20379" y="21037"/>
                </a:cubicBezTo>
                <a:cubicBezTo>
                  <a:pt x="21066" y="19554"/>
                  <a:pt x="21568" y="14001"/>
                  <a:pt x="21576" y="7819"/>
                </a:cubicBezTo>
                <a:cubicBezTo>
                  <a:pt x="21577" y="6648"/>
                  <a:pt x="21573" y="6001"/>
                  <a:pt x="21552" y="5621"/>
                </a:cubicBezTo>
                <a:cubicBezTo>
                  <a:pt x="21544" y="5554"/>
                  <a:pt x="21538" y="5449"/>
                  <a:pt x="21527" y="5398"/>
                </a:cubicBezTo>
                <a:cubicBezTo>
                  <a:pt x="21526" y="5394"/>
                  <a:pt x="21528" y="5387"/>
                  <a:pt x="21527" y="5383"/>
                </a:cubicBezTo>
                <a:cubicBezTo>
                  <a:pt x="21527" y="5381"/>
                  <a:pt x="21525" y="5384"/>
                  <a:pt x="21525" y="5383"/>
                </a:cubicBezTo>
                <a:cubicBezTo>
                  <a:pt x="21503" y="5285"/>
                  <a:pt x="21470" y="5217"/>
                  <a:pt x="21436" y="5144"/>
                </a:cubicBezTo>
                <a:cubicBezTo>
                  <a:pt x="21425" y="5139"/>
                  <a:pt x="21419" y="5112"/>
                  <a:pt x="21406" y="5112"/>
                </a:cubicBezTo>
                <a:close/>
                <a:moveTo>
                  <a:pt x="4196" y="5144"/>
                </a:moveTo>
                <a:cubicBezTo>
                  <a:pt x="4031" y="5193"/>
                  <a:pt x="3872" y="5596"/>
                  <a:pt x="3769" y="6322"/>
                </a:cubicBezTo>
                <a:cubicBezTo>
                  <a:pt x="3539" y="7935"/>
                  <a:pt x="3458" y="9746"/>
                  <a:pt x="3458" y="13265"/>
                </a:cubicBezTo>
                <a:cubicBezTo>
                  <a:pt x="3458" y="17149"/>
                  <a:pt x="3655" y="19996"/>
                  <a:pt x="3986" y="20830"/>
                </a:cubicBezTo>
                <a:cubicBezTo>
                  <a:pt x="4273" y="21551"/>
                  <a:pt x="4487" y="21301"/>
                  <a:pt x="4692" y="19986"/>
                </a:cubicBezTo>
                <a:cubicBezTo>
                  <a:pt x="4925" y="18494"/>
                  <a:pt x="5038" y="15725"/>
                  <a:pt x="5035" y="12995"/>
                </a:cubicBezTo>
                <a:cubicBezTo>
                  <a:pt x="5034" y="12752"/>
                  <a:pt x="5030" y="12519"/>
                  <a:pt x="5028" y="12278"/>
                </a:cubicBezTo>
                <a:cubicBezTo>
                  <a:pt x="5006" y="9701"/>
                  <a:pt x="4884" y="7253"/>
                  <a:pt x="4656" y="6051"/>
                </a:cubicBezTo>
                <a:cubicBezTo>
                  <a:pt x="4532" y="5393"/>
                  <a:pt x="4361" y="5095"/>
                  <a:pt x="4196" y="5144"/>
                </a:cubicBezTo>
                <a:close/>
                <a:moveTo>
                  <a:pt x="14451" y="5160"/>
                </a:moveTo>
                <a:cubicBezTo>
                  <a:pt x="14297" y="5204"/>
                  <a:pt x="14146" y="5474"/>
                  <a:pt x="14051" y="5972"/>
                </a:cubicBezTo>
                <a:cubicBezTo>
                  <a:pt x="13801" y="7294"/>
                  <a:pt x="13622" y="11463"/>
                  <a:pt x="13679" y="14619"/>
                </a:cubicBezTo>
                <a:cubicBezTo>
                  <a:pt x="13740" y="17939"/>
                  <a:pt x="13895" y="19794"/>
                  <a:pt x="14197" y="20750"/>
                </a:cubicBezTo>
                <a:cubicBezTo>
                  <a:pt x="14356" y="21254"/>
                  <a:pt x="14506" y="21330"/>
                  <a:pt x="14664" y="20989"/>
                </a:cubicBezTo>
                <a:cubicBezTo>
                  <a:pt x="14764" y="20774"/>
                  <a:pt x="14820" y="20678"/>
                  <a:pt x="14861" y="20607"/>
                </a:cubicBezTo>
                <a:cubicBezTo>
                  <a:pt x="14900" y="20269"/>
                  <a:pt x="14933" y="19956"/>
                  <a:pt x="14981" y="19587"/>
                </a:cubicBezTo>
                <a:cubicBezTo>
                  <a:pt x="15014" y="19333"/>
                  <a:pt x="15035" y="19138"/>
                  <a:pt x="15062" y="18919"/>
                </a:cubicBezTo>
                <a:cubicBezTo>
                  <a:pt x="15073" y="18777"/>
                  <a:pt x="15075" y="18784"/>
                  <a:pt x="15087" y="18632"/>
                </a:cubicBezTo>
                <a:cubicBezTo>
                  <a:pt x="15335" y="15562"/>
                  <a:pt x="15263" y="9136"/>
                  <a:pt x="14996" y="6577"/>
                </a:cubicBezTo>
                <a:cubicBezTo>
                  <a:pt x="14996" y="6573"/>
                  <a:pt x="14996" y="6565"/>
                  <a:pt x="14996" y="6561"/>
                </a:cubicBezTo>
                <a:cubicBezTo>
                  <a:pt x="14958" y="6202"/>
                  <a:pt x="14917" y="5916"/>
                  <a:pt x="14871" y="5733"/>
                </a:cubicBezTo>
                <a:cubicBezTo>
                  <a:pt x="14762" y="5294"/>
                  <a:pt x="14605" y="5115"/>
                  <a:pt x="14451" y="5160"/>
                </a:cubicBezTo>
                <a:close/>
                <a:moveTo>
                  <a:pt x="17179" y="5160"/>
                </a:moveTo>
                <a:cubicBezTo>
                  <a:pt x="17011" y="5208"/>
                  <a:pt x="16842" y="5574"/>
                  <a:pt x="16729" y="6242"/>
                </a:cubicBezTo>
                <a:cubicBezTo>
                  <a:pt x="16362" y="8420"/>
                  <a:pt x="16274" y="15287"/>
                  <a:pt x="16569" y="18680"/>
                </a:cubicBezTo>
                <a:cubicBezTo>
                  <a:pt x="16632" y="19409"/>
                  <a:pt x="16787" y="20343"/>
                  <a:pt x="16915" y="20750"/>
                </a:cubicBezTo>
                <a:cubicBezTo>
                  <a:pt x="17107" y="21357"/>
                  <a:pt x="17358" y="21224"/>
                  <a:pt x="17564" y="20511"/>
                </a:cubicBezTo>
                <a:cubicBezTo>
                  <a:pt x="17646" y="20069"/>
                  <a:pt x="17742" y="19341"/>
                  <a:pt x="17828" y="18489"/>
                </a:cubicBezTo>
                <a:cubicBezTo>
                  <a:pt x="18055" y="14950"/>
                  <a:pt x="17988" y="7862"/>
                  <a:pt x="17630" y="5972"/>
                </a:cubicBezTo>
                <a:cubicBezTo>
                  <a:pt x="17515" y="5369"/>
                  <a:pt x="17348" y="5111"/>
                  <a:pt x="17179" y="5160"/>
                </a:cubicBezTo>
                <a:close/>
                <a:moveTo>
                  <a:pt x="2646" y="5191"/>
                </a:moveTo>
                <a:cubicBezTo>
                  <a:pt x="2538" y="5218"/>
                  <a:pt x="2422" y="5387"/>
                  <a:pt x="2306" y="5749"/>
                </a:cubicBezTo>
                <a:cubicBezTo>
                  <a:pt x="1828" y="7242"/>
                  <a:pt x="1625" y="14999"/>
                  <a:pt x="1966" y="18807"/>
                </a:cubicBezTo>
                <a:cubicBezTo>
                  <a:pt x="2060" y="19857"/>
                  <a:pt x="2222" y="20900"/>
                  <a:pt x="2325" y="21116"/>
                </a:cubicBezTo>
                <a:cubicBezTo>
                  <a:pt x="2428" y="21332"/>
                  <a:pt x="2557" y="21416"/>
                  <a:pt x="2613" y="21291"/>
                </a:cubicBezTo>
                <a:cubicBezTo>
                  <a:pt x="2668" y="21167"/>
                  <a:pt x="2744" y="21052"/>
                  <a:pt x="2782" y="21052"/>
                </a:cubicBezTo>
                <a:cubicBezTo>
                  <a:pt x="2924" y="21053"/>
                  <a:pt x="3152" y="18744"/>
                  <a:pt x="3154" y="17278"/>
                </a:cubicBezTo>
                <a:cubicBezTo>
                  <a:pt x="3153" y="15991"/>
                  <a:pt x="3138" y="15905"/>
                  <a:pt x="3037" y="16578"/>
                </a:cubicBezTo>
                <a:lnTo>
                  <a:pt x="2980" y="16976"/>
                </a:lnTo>
                <a:cubicBezTo>
                  <a:pt x="2790" y="18324"/>
                  <a:pt x="2640" y="18433"/>
                  <a:pt x="2463" y="17438"/>
                </a:cubicBezTo>
                <a:cubicBezTo>
                  <a:pt x="2408" y="17315"/>
                  <a:pt x="2362" y="17139"/>
                  <a:pt x="2334" y="16880"/>
                </a:cubicBezTo>
                <a:cubicBezTo>
                  <a:pt x="2284" y="16426"/>
                  <a:pt x="2247" y="15891"/>
                  <a:pt x="2224" y="15320"/>
                </a:cubicBezTo>
                <a:cubicBezTo>
                  <a:pt x="1984" y="11232"/>
                  <a:pt x="2478" y="5177"/>
                  <a:pt x="2940" y="8329"/>
                </a:cubicBezTo>
                <a:cubicBezTo>
                  <a:pt x="3030" y="8943"/>
                  <a:pt x="3062" y="9093"/>
                  <a:pt x="3090" y="8806"/>
                </a:cubicBezTo>
                <a:cubicBezTo>
                  <a:pt x="3093" y="8791"/>
                  <a:pt x="3094" y="8776"/>
                  <a:pt x="3097" y="8759"/>
                </a:cubicBezTo>
                <a:cubicBezTo>
                  <a:pt x="3106" y="8641"/>
                  <a:pt x="3117" y="8471"/>
                  <a:pt x="3128" y="8249"/>
                </a:cubicBezTo>
                <a:cubicBezTo>
                  <a:pt x="3223" y="6395"/>
                  <a:pt x="2972" y="5113"/>
                  <a:pt x="2646" y="5191"/>
                </a:cubicBezTo>
                <a:close/>
                <a:moveTo>
                  <a:pt x="19065" y="6848"/>
                </a:moveTo>
                <a:cubicBezTo>
                  <a:pt x="19173" y="6921"/>
                  <a:pt x="19282" y="7371"/>
                  <a:pt x="19358" y="8249"/>
                </a:cubicBezTo>
                <a:cubicBezTo>
                  <a:pt x="19473" y="9567"/>
                  <a:pt x="19473" y="9782"/>
                  <a:pt x="19358" y="11100"/>
                </a:cubicBezTo>
                <a:cubicBezTo>
                  <a:pt x="19290" y="11882"/>
                  <a:pt x="19172" y="12517"/>
                  <a:pt x="19096" y="12517"/>
                </a:cubicBezTo>
                <a:cubicBezTo>
                  <a:pt x="18921" y="12517"/>
                  <a:pt x="18710" y="10768"/>
                  <a:pt x="18710" y="9316"/>
                </a:cubicBezTo>
                <a:cubicBezTo>
                  <a:pt x="18710" y="7643"/>
                  <a:pt x="18885" y="6725"/>
                  <a:pt x="19065" y="6848"/>
                </a:cubicBezTo>
                <a:close/>
                <a:moveTo>
                  <a:pt x="4257" y="7405"/>
                </a:moveTo>
                <a:cubicBezTo>
                  <a:pt x="4499" y="7405"/>
                  <a:pt x="4665" y="9472"/>
                  <a:pt x="4665" y="12517"/>
                </a:cubicBezTo>
                <a:cubicBezTo>
                  <a:pt x="4665" y="13942"/>
                  <a:pt x="4611" y="15675"/>
                  <a:pt x="4546" y="16371"/>
                </a:cubicBezTo>
                <a:cubicBezTo>
                  <a:pt x="4265" y="19396"/>
                  <a:pt x="3796" y="16986"/>
                  <a:pt x="3796" y="12517"/>
                </a:cubicBezTo>
                <a:cubicBezTo>
                  <a:pt x="3796" y="9410"/>
                  <a:pt x="3978" y="7405"/>
                  <a:pt x="4257" y="7405"/>
                </a:cubicBezTo>
                <a:close/>
                <a:moveTo>
                  <a:pt x="14442" y="7405"/>
                </a:moveTo>
                <a:cubicBezTo>
                  <a:pt x="14873" y="7405"/>
                  <a:pt x="15094" y="13112"/>
                  <a:pt x="14778" y="16132"/>
                </a:cubicBezTo>
                <a:cubicBezTo>
                  <a:pt x="14449" y="19283"/>
                  <a:pt x="14028" y="17257"/>
                  <a:pt x="14028" y="12517"/>
                </a:cubicBezTo>
                <a:cubicBezTo>
                  <a:pt x="14028" y="9443"/>
                  <a:pt x="14194" y="7405"/>
                  <a:pt x="14442" y="7405"/>
                </a:cubicBezTo>
                <a:close/>
                <a:moveTo>
                  <a:pt x="17160" y="7405"/>
                </a:moveTo>
                <a:cubicBezTo>
                  <a:pt x="17591" y="7405"/>
                  <a:pt x="17812" y="13112"/>
                  <a:pt x="17496" y="16132"/>
                </a:cubicBezTo>
                <a:cubicBezTo>
                  <a:pt x="17167" y="19283"/>
                  <a:pt x="16746" y="17257"/>
                  <a:pt x="16746" y="12517"/>
                </a:cubicBezTo>
                <a:cubicBezTo>
                  <a:pt x="16746" y="9443"/>
                  <a:pt x="16912" y="7405"/>
                  <a:pt x="17160" y="7405"/>
                </a:cubicBezTo>
                <a:close/>
                <a:moveTo>
                  <a:pt x="7398" y="7501"/>
                </a:moveTo>
                <a:cubicBezTo>
                  <a:pt x="7480" y="7524"/>
                  <a:pt x="7556" y="7765"/>
                  <a:pt x="7613" y="8281"/>
                </a:cubicBezTo>
                <a:cubicBezTo>
                  <a:pt x="7694" y="9017"/>
                  <a:pt x="7685" y="9348"/>
                  <a:pt x="7565" y="10240"/>
                </a:cubicBezTo>
                <a:cubicBezTo>
                  <a:pt x="7353" y="11802"/>
                  <a:pt x="7019" y="12302"/>
                  <a:pt x="6960" y="11147"/>
                </a:cubicBezTo>
                <a:cubicBezTo>
                  <a:pt x="6865" y="9271"/>
                  <a:pt x="7152" y="7431"/>
                  <a:pt x="7398" y="7501"/>
                </a:cubicBezTo>
                <a:close/>
                <a:moveTo>
                  <a:pt x="786" y="7516"/>
                </a:moveTo>
                <a:cubicBezTo>
                  <a:pt x="868" y="7424"/>
                  <a:pt x="993" y="7835"/>
                  <a:pt x="1063" y="8424"/>
                </a:cubicBezTo>
                <a:cubicBezTo>
                  <a:pt x="1185" y="9434"/>
                  <a:pt x="1185" y="9545"/>
                  <a:pt x="1055" y="10431"/>
                </a:cubicBezTo>
                <a:cubicBezTo>
                  <a:pt x="871" y="11686"/>
                  <a:pt x="470" y="12269"/>
                  <a:pt x="398" y="11386"/>
                </a:cubicBezTo>
                <a:cubicBezTo>
                  <a:pt x="323" y="10480"/>
                  <a:pt x="599" y="7728"/>
                  <a:pt x="786" y="7516"/>
                </a:cubicBezTo>
                <a:close/>
              </a:path>
            </a:pathLst>
          </a:cu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Rectangle"/>
          <p:cNvSpPr/>
          <p:nvPr/>
        </p:nvSpPr>
        <p:spPr>
          <a:xfrm>
            <a:off x="66281" y="120650"/>
            <a:ext cx="4876801" cy="13474700"/>
          </a:xfrm>
          <a:prstGeom prst="rect">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27" name="Raffreddatore-Condensatore-assiale-011.jpg" descr="Raffreddatore-Condensatore-assiale-011.jpg"/>
          <p:cNvPicPr>
            <a:picLocks noChangeAspect="1"/>
          </p:cNvPicPr>
          <p:nvPr/>
        </p:nvPicPr>
        <p:blipFill>
          <a:blip r:embed="rId2" cstate="print"/>
          <a:srcRect r="55499"/>
          <a:stretch>
            <a:fillRect/>
          </a:stretch>
        </p:blipFill>
        <p:spPr>
          <a:xfrm>
            <a:off x="98031" y="168382"/>
            <a:ext cx="4813301" cy="6662763"/>
          </a:xfrm>
          <a:prstGeom prst="rect">
            <a:avLst/>
          </a:prstGeom>
          <a:ln w="12700">
            <a:miter lim="400000"/>
          </a:ln>
        </p:spPr>
      </p:pic>
      <p:pic>
        <p:nvPicPr>
          <p:cNvPr id="528" name="2014-02AHUinstall.jpg" descr="2014-02AHUinstall.jpg"/>
          <p:cNvPicPr>
            <a:picLocks noChangeAspect="1"/>
          </p:cNvPicPr>
          <p:nvPr/>
        </p:nvPicPr>
        <p:blipFill>
          <a:blip r:embed="rId3" cstate="print"/>
          <a:srcRect l="46558" r="12805"/>
          <a:stretch>
            <a:fillRect/>
          </a:stretch>
        </p:blipFill>
        <p:spPr>
          <a:xfrm>
            <a:off x="98031" y="6874402"/>
            <a:ext cx="4813301" cy="6662764"/>
          </a:xfrm>
          <a:prstGeom prst="rect">
            <a:avLst/>
          </a:prstGeom>
          <a:ln w="12700">
            <a:miter lim="400000"/>
          </a:ln>
        </p:spPr>
      </p:pic>
      <p:grpSp>
        <p:nvGrpSpPr>
          <p:cNvPr id="2" name="Image"/>
          <p:cNvGrpSpPr/>
          <p:nvPr/>
        </p:nvGrpSpPr>
        <p:grpSpPr>
          <a:xfrm>
            <a:off x="5360419" y="4227772"/>
            <a:ext cx="3186642" cy="9249883"/>
            <a:chOff x="0" y="0"/>
            <a:chExt cx="3186641" cy="9249881"/>
          </a:xfrm>
        </p:grpSpPr>
        <p:pic>
          <p:nvPicPr>
            <p:cNvPr id="530" name="Image" descr="Image"/>
            <p:cNvPicPr>
              <a:picLocks noChangeAspect="1"/>
            </p:cNvPicPr>
            <p:nvPr/>
          </p:nvPicPr>
          <p:blipFill>
            <a:blip r:embed="rId4" cstate="print"/>
            <a:srcRect l="19665" r="62281" b="4827"/>
            <a:stretch>
              <a:fillRect/>
            </a:stretch>
          </p:blipFill>
          <p:spPr>
            <a:xfrm>
              <a:off x="50800" y="50800"/>
              <a:ext cx="3085042" cy="9148282"/>
            </a:xfrm>
            <a:prstGeom prst="rect">
              <a:avLst/>
            </a:prstGeom>
            <a:ln>
              <a:noFill/>
            </a:ln>
            <a:effectLst/>
          </p:spPr>
        </p:pic>
        <p:pic>
          <p:nvPicPr>
            <p:cNvPr id="529" name="Image" descr="Image"/>
            <p:cNvPicPr>
              <a:picLocks/>
            </p:cNvPicPr>
            <p:nvPr/>
          </p:nvPicPr>
          <p:blipFill>
            <a:blip r:embed="rId5" cstate="print"/>
            <a:stretch>
              <a:fillRect/>
            </a:stretch>
          </p:blipFill>
          <p:spPr>
            <a:xfrm>
              <a:off x="0" y="-1"/>
              <a:ext cx="3186642" cy="9249883"/>
            </a:xfrm>
            <a:prstGeom prst="rect">
              <a:avLst/>
            </a:prstGeom>
            <a:effectLst/>
          </p:spPr>
        </p:pic>
      </p:grpSp>
      <p:grpSp>
        <p:nvGrpSpPr>
          <p:cNvPr id="3" name="Image"/>
          <p:cNvGrpSpPr/>
          <p:nvPr/>
        </p:nvGrpSpPr>
        <p:grpSpPr>
          <a:xfrm>
            <a:off x="9041747" y="4226777"/>
            <a:ext cx="3184380" cy="9249883"/>
            <a:chOff x="0" y="0"/>
            <a:chExt cx="3184379" cy="9249881"/>
          </a:xfrm>
        </p:grpSpPr>
        <p:pic>
          <p:nvPicPr>
            <p:cNvPr id="533" name="Image" descr="Image"/>
            <p:cNvPicPr>
              <a:picLocks noChangeAspect="1"/>
            </p:cNvPicPr>
            <p:nvPr/>
          </p:nvPicPr>
          <p:blipFill>
            <a:blip r:embed="rId6" cstate="print"/>
            <a:srcRect l="48402" t="11017" r="35200" b="13368"/>
            <a:stretch>
              <a:fillRect/>
            </a:stretch>
          </p:blipFill>
          <p:spPr>
            <a:xfrm>
              <a:off x="50800" y="50800"/>
              <a:ext cx="3082780" cy="9148282"/>
            </a:xfrm>
            <a:prstGeom prst="rect">
              <a:avLst/>
            </a:prstGeom>
            <a:ln>
              <a:noFill/>
            </a:ln>
            <a:effectLst/>
          </p:spPr>
        </p:pic>
        <p:pic>
          <p:nvPicPr>
            <p:cNvPr id="532" name="Image" descr="Image"/>
            <p:cNvPicPr>
              <a:picLocks/>
            </p:cNvPicPr>
            <p:nvPr/>
          </p:nvPicPr>
          <p:blipFill>
            <a:blip r:embed="rId7" cstate="print"/>
            <a:stretch>
              <a:fillRect/>
            </a:stretch>
          </p:blipFill>
          <p:spPr>
            <a:xfrm>
              <a:off x="0" y="-1"/>
              <a:ext cx="3184380" cy="9249883"/>
            </a:xfrm>
            <a:prstGeom prst="rect">
              <a:avLst/>
            </a:prstGeom>
            <a:effectLst/>
          </p:spPr>
        </p:pic>
      </p:grpSp>
      <p:sp>
        <p:nvSpPr>
          <p:cNvPr id="535" name="Sanitisation can be carried out in facility areas, both, in the presence of patients and healthcare operators (thus improving the quality of breathing air) or in previously evacuated room spaces (without personnel or patients) with automated systems for the treatment of ambient air and surfaces."/>
          <p:cNvSpPr txBox="1"/>
          <p:nvPr/>
        </p:nvSpPr>
        <p:spPr>
          <a:xfrm>
            <a:off x="12675214" y="3218167"/>
            <a:ext cx="11470653"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b="0" baseline="16666">
                <a:solidFill>
                  <a:srgbClr val="4F4F4F"/>
                </a:solidFill>
                <a:latin typeface="Gill Sans Light"/>
                <a:ea typeface="Gill Sans Light"/>
                <a:cs typeface="Gill Sans Light"/>
                <a:sym typeface="Gill Sans Light"/>
              </a:defRPr>
            </a:lvl1pPr>
          </a:lstStyle>
          <a:p>
            <a:r>
              <a:rPr lang="cs-CZ" dirty="0"/>
              <a:t>Dezinfekce ozónem musí probíhat bez přítomnosti osob. V případě úpravy vzduchu nebo jeho filtrace za účelem zlepšení kvality ovzduší je přítomnost osob možná. .</a:t>
            </a:r>
            <a:r>
              <a:rPr lang="cs-CZ"/>
              <a:t>U automatických systémů, </a:t>
            </a:r>
            <a:r>
              <a:rPr lang="cs-CZ" dirty="0"/>
              <a:t>které generují ozón je nezbytné, aby v prostorech nebyly žádné osoby nebo zvířata přítomny a prostory byly „evakuovány“.</a:t>
            </a:r>
            <a:endParaRPr dirty="0"/>
          </a:p>
        </p:txBody>
      </p:sp>
      <p:sp>
        <p:nvSpPr>
          <p:cNvPr id="536" name="EVG ozone technology is available as portable equipment or it can be integrated into new or preexisting air treatment systems (AHU or Fancoil).…"/>
          <p:cNvSpPr txBox="1"/>
          <p:nvPr/>
        </p:nvSpPr>
        <p:spPr>
          <a:xfrm>
            <a:off x="12675215" y="6060985"/>
            <a:ext cx="11470652" cy="7416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lgn="l" defTabSz="457200">
              <a:defRPr b="0" baseline="16666">
                <a:solidFill>
                  <a:srgbClr val="4F4F4F"/>
                </a:solidFill>
                <a:latin typeface="Gill Sans Light"/>
                <a:ea typeface="Gill Sans Light"/>
                <a:cs typeface="Gill Sans Light"/>
                <a:sym typeface="Gill Sans Light"/>
              </a:defRPr>
            </a:pPr>
            <a:r>
              <a:rPr lang="cs-CZ" b="0" baseline="16666" dirty="0">
                <a:sym typeface="Gill Sans Light"/>
              </a:rPr>
              <a:t>Technologie ozónu </a:t>
            </a:r>
            <a:r>
              <a:rPr lang="it-IT" b="0" baseline="16666" dirty="0">
                <a:sym typeface="Gill Sans Light"/>
              </a:rPr>
              <a:t>ETP </a:t>
            </a:r>
            <a:r>
              <a:rPr lang="cs-CZ" b="0" baseline="16666" dirty="0">
                <a:sym typeface="Gill Sans Light"/>
              </a:rPr>
              <a:t>je k dispozici v přenosných zařízeních nebo integrovaná do komplexnějších systémů úpravy vzduchu nebo vody, které mohou být jak nové nebo stávající </a:t>
            </a:r>
            <a:r>
              <a:rPr lang="it-IT" b="0" baseline="16666" dirty="0">
                <a:sym typeface="Gill Sans Light"/>
              </a:rPr>
              <a:t>(UTA o Fancoil). </a:t>
            </a:r>
            <a:r>
              <a:rPr lang="cs-CZ" b="0" baseline="16666" dirty="0">
                <a:sym typeface="Gill Sans Light"/>
              </a:rPr>
              <a:t>I zvlhčovací systémy vzduchu pomocí vody mohou být vybaveny technologií ozónu.</a:t>
            </a:r>
            <a:endParaRPr lang="it-IT" b="0" baseline="16666" dirty="0">
              <a:sym typeface="Gill Sans Light"/>
            </a:endParaRPr>
          </a:p>
          <a:p>
            <a:pPr algn="l" defTabSz="457200">
              <a:defRPr b="0" baseline="16666">
                <a:solidFill>
                  <a:srgbClr val="4F4F4F"/>
                </a:solidFill>
                <a:latin typeface="Gill Sans Light"/>
                <a:ea typeface="Gill Sans Light"/>
                <a:cs typeface="Gill Sans Light"/>
                <a:sym typeface="Gill Sans Light"/>
              </a:defRPr>
            </a:pPr>
            <a:r>
              <a:rPr lang="cs-CZ" b="0" baseline="16666" dirty="0">
                <a:sym typeface="Gill Sans Light"/>
              </a:rPr>
              <a:t>Tyto systémy jsou nainstalovány přímo na CTA</a:t>
            </a:r>
            <a:r>
              <a:rPr lang="it-IT" b="0" baseline="16666" dirty="0">
                <a:sym typeface="Gill Sans Light"/>
              </a:rPr>
              <a:t> </a:t>
            </a:r>
            <a:r>
              <a:rPr lang="cs-CZ" b="0" baseline="16666" dirty="0">
                <a:sym typeface="Gill Sans Light"/>
              </a:rPr>
              <a:t>za účelem ochránit vodní okruh a vanu od bakteriologické/virové kontaminace a jejich následného šíření/bujení za účelem zabránění případných infekcí u pacientů nebo obsluhujících osob   Je možné systém ETP nainstalovat do akumulačních nádrží, do kondenzátorů a odpařovacích věží (toto zamezuje i šíření řas ve výměnících)</a:t>
            </a:r>
            <a:r>
              <a:rPr lang="it-IT" b="0" baseline="16666" dirty="0">
                <a:sym typeface="Gill Sans Light"/>
              </a:rPr>
              <a:t>  ETP </a:t>
            </a:r>
            <a:r>
              <a:rPr lang="cs-CZ" b="0" baseline="16666" dirty="0">
                <a:sym typeface="Gill Sans Light"/>
              </a:rPr>
              <a:t>dodá </a:t>
            </a:r>
            <a:r>
              <a:rPr lang="cs-CZ" b="0" baseline="16666" dirty="0" err="1">
                <a:sym typeface="Gill Sans Light"/>
              </a:rPr>
              <a:t>zdrama</a:t>
            </a:r>
            <a:r>
              <a:rPr lang="cs-CZ" b="0" baseline="16666" dirty="0">
                <a:sym typeface="Gill Sans Light"/>
              </a:rPr>
              <a:t> konstrukční analýzu a navrhne řešení na míru přesně podle potřeb zákazníka. </a:t>
            </a:r>
            <a:r>
              <a:rPr lang="it-IT" b="0" baseline="16666" dirty="0">
                <a:sym typeface="Gill Sans Light"/>
              </a:rPr>
              <a:t> </a:t>
            </a:r>
            <a:endParaRPr dirty="0"/>
          </a:p>
        </p:txBody>
      </p:sp>
      <p:sp>
        <p:nvSpPr>
          <p:cNvPr id="537" name="How it works"/>
          <p:cNvSpPr/>
          <p:nvPr/>
        </p:nvSpPr>
        <p:spPr>
          <a:xfrm>
            <a:off x="15072320" y="593304"/>
            <a:ext cx="8755589" cy="1270001"/>
          </a:xfrm>
          <a:prstGeom prst="roundRect">
            <a:avLst>
              <a:gd name="adj" fmla="val 50000"/>
            </a:avLst>
          </a:prstGeom>
          <a:blipFill>
            <a:blip r:embed="rId8"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JAK FUNGUJÍ SYSTÉMY </a:t>
            </a:r>
            <a:r>
              <a:rPr lang="it-IT" dirty="0"/>
              <a:t>ETP</a:t>
            </a:r>
            <a:endParaRPr dirty="0"/>
          </a:p>
        </p:txBody>
      </p:sp>
      <p:pic>
        <p:nvPicPr>
          <p:cNvPr id="538" name="LogoEVTP.ai" descr="LogoEVTP.ai"/>
          <p:cNvPicPr>
            <a:picLocks noChangeAspect="1"/>
          </p:cNvPicPr>
          <p:nvPr/>
        </p:nvPicPr>
        <p:blipFill>
          <a:blip r:embed="rId9" cstate="print"/>
          <a:stretch>
            <a:fillRect/>
          </a:stretch>
        </p:blipFill>
        <p:spPr>
          <a:xfrm>
            <a:off x="5360420" y="260687"/>
            <a:ext cx="2520699" cy="1716114"/>
          </a:xfrm>
          <a:prstGeom prst="rect">
            <a:avLst/>
          </a:prstGeom>
          <a:ln w="12700">
            <a:miter lim="400000"/>
          </a:ln>
        </p:spPr>
      </p:pic>
      <p:sp>
        <p:nvSpPr>
          <p:cNvPr id="539" name="In this second case, which we call “sanitisation through saturation,” all surfaces within the treated area are homogeneously sanitised."/>
          <p:cNvSpPr txBox="1"/>
          <p:nvPr/>
        </p:nvSpPr>
        <p:spPr>
          <a:xfrm>
            <a:off x="12624048" y="6147792"/>
            <a:ext cx="11470651" cy="4103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b="0" baseline="16666">
                <a:solidFill>
                  <a:srgbClr val="4F4F4F"/>
                </a:solidFill>
                <a:latin typeface="Gill Sans Light"/>
                <a:ea typeface="Gill Sans Light"/>
                <a:cs typeface="Gill Sans Light"/>
                <a:sym typeface="Gill Sans Light"/>
              </a:defRPr>
            </a:lvl1pPr>
          </a:lstStyle>
          <a:p>
            <a:r>
              <a:rPr lang="cs-CZ" dirty="0"/>
              <a:t>Tato homogenní dezinfekce prostor a ploch bez přítomnosti živých bytostí probíhá pomocí nasycení O3.</a:t>
            </a:r>
            <a:endParaRPr dirty="0"/>
          </a:p>
        </p:txBody>
      </p:sp>
      <p:grpSp>
        <p:nvGrpSpPr>
          <p:cNvPr id="4" name="Group"/>
          <p:cNvGrpSpPr/>
          <p:nvPr/>
        </p:nvGrpSpPr>
        <p:grpSpPr>
          <a:xfrm>
            <a:off x="8575661" y="327027"/>
            <a:ext cx="3075974" cy="3154555"/>
            <a:chOff x="0" y="0"/>
            <a:chExt cx="3075973" cy="3154553"/>
          </a:xfrm>
        </p:grpSpPr>
        <p:sp>
          <p:nvSpPr>
            <p:cNvPr id="540" name="Arrow 5"/>
            <p:cNvSpPr/>
            <p:nvPr/>
          </p:nvSpPr>
          <p:spPr>
            <a:xfrm>
              <a:off x="0" y="0"/>
              <a:ext cx="3075974" cy="3154554"/>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chemeClr val="accent3"/>
            </a:solidFill>
            <a:ln w="63500" cap="flat">
              <a:solidFill>
                <a:schemeClr val="accent3">
                  <a:hueOff val="914337"/>
                  <a:satOff val="31515"/>
                  <a:lumOff val="-3079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41" name="360º"/>
            <p:cNvSpPr txBox="1"/>
            <p:nvPr/>
          </p:nvSpPr>
          <p:spPr>
            <a:xfrm>
              <a:off x="715220" y="1046787"/>
              <a:ext cx="1675655" cy="10300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7300" b="0">
                  <a:solidFill>
                    <a:schemeClr val="accent3">
                      <a:hueOff val="914337"/>
                      <a:satOff val="31515"/>
                      <a:lumOff val="-30790"/>
                    </a:schemeClr>
                  </a:solidFill>
                  <a:latin typeface="Haettenschweiler"/>
                  <a:ea typeface="Haettenschweiler"/>
                  <a:cs typeface="Haettenschweiler"/>
                  <a:sym typeface="Haettenschweiler"/>
                </a:defRPr>
              </a:lvl1pPr>
            </a:lstStyle>
            <a:p>
              <a:r>
                <a:t>360º</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Image" descr="Image"/>
          <p:cNvPicPr>
            <a:picLocks noChangeAspect="1"/>
          </p:cNvPicPr>
          <p:nvPr/>
        </p:nvPicPr>
        <p:blipFill>
          <a:blip r:embed="rId2" cstate="print"/>
          <a:srcRect l="3697" t="3006" r="21262" b="3006"/>
          <a:stretch>
            <a:fillRect/>
          </a:stretch>
        </p:blipFill>
        <p:spPr>
          <a:xfrm>
            <a:off x="8204199" y="149657"/>
            <a:ext cx="7975601" cy="6642101"/>
          </a:xfrm>
          <a:prstGeom prst="rect">
            <a:avLst/>
          </a:prstGeom>
          <a:ln w="12700">
            <a:miter lim="400000"/>
          </a:ln>
        </p:spPr>
      </p:pic>
      <p:pic>
        <p:nvPicPr>
          <p:cNvPr id="545" name="Image" descr="Image"/>
          <p:cNvPicPr>
            <a:picLocks noChangeAspect="1"/>
          </p:cNvPicPr>
          <p:nvPr/>
        </p:nvPicPr>
        <p:blipFill>
          <a:blip r:embed="rId3" cstate="print"/>
          <a:srcRect r="19005"/>
          <a:stretch>
            <a:fillRect/>
          </a:stretch>
        </p:blipFill>
        <p:spPr>
          <a:xfrm>
            <a:off x="16307987" y="6914490"/>
            <a:ext cx="7975602" cy="6642769"/>
          </a:xfrm>
          <a:prstGeom prst="rect">
            <a:avLst/>
          </a:prstGeom>
          <a:ln w="12700">
            <a:miter lim="400000"/>
          </a:ln>
        </p:spPr>
      </p:pic>
      <p:pic>
        <p:nvPicPr>
          <p:cNvPr id="546" name="Image" descr="Image"/>
          <p:cNvPicPr>
            <a:picLocks noChangeAspect="1"/>
          </p:cNvPicPr>
          <p:nvPr/>
        </p:nvPicPr>
        <p:blipFill>
          <a:blip r:embed="rId4" cstate="print"/>
          <a:srcRect r="29758"/>
          <a:stretch>
            <a:fillRect/>
          </a:stretch>
        </p:blipFill>
        <p:spPr>
          <a:xfrm>
            <a:off x="100412" y="6914688"/>
            <a:ext cx="7975601" cy="6642384"/>
          </a:xfrm>
          <a:prstGeom prst="rect">
            <a:avLst/>
          </a:prstGeom>
          <a:ln w="12700">
            <a:miter lim="400000"/>
          </a:ln>
        </p:spPr>
      </p:pic>
      <p:pic>
        <p:nvPicPr>
          <p:cNvPr id="547" name="Image" descr="Image"/>
          <p:cNvPicPr>
            <a:picLocks noChangeAspect="1"/>
          </p:cNvPicPr>
          <p:nvPr/>
        </p:nvPicPr>
        <p:blipFill>
          <a:blip r:embed="rId5" cstate="print"/>
          <a:srcRect l="14810" t="7763" r="28160" b="7763"/>
          <a:stretch>
            <a:fillRect/>
          </a:stretch>
        </p:blipFill>
        <p:spPr>
          <a:xfrm>
            <a:off x="16307987" y="149657"/>
            <a:ext cx="7975601" cy="6642101"/>
          </a:xfrm>
          <a:prstGeom prst="rect">
            <a:avLst/>
          </a:prstGeom>
          <a:ln w="12700">
            <a:miter lim="400000"/>
          </a:ln>
        </p:spPr>
      </p:pic>
      <p:pic>
        <p:nvPicPr>
          <p:cNvPr id="548" name="Image" descr="Image"/>
          <p:cNvPicPr>
            <a:picLocks noChangeAspect="1"/>
          </p:cNvPicPr>
          <p:nvPr/>
        </p:nvPicPr>
        <p:blipFill>
          <a:blip r:embed="rId6" cstate="print"/>
          <a:srcRect r="23703" b="3683"/>
          <a:stretch>
            <a:fillRect/>
          </a:stretch>
        </p:blipFill>
        <p:spPr>
          <a:xfrm>
            <a:off x="102595" y="150054"/>
            <a:ext cx="7971113" cy="6641424"/>
          </a:xfrm>
          <a:prstGeom prst="rect">
            <a:avLst/>
          </a:prstGeom>
          <a:ln w="12700">
            <a:miter lim="400000"/>
          </a:ln>
        </p:spPr>
      </p:pic>
      <p:sp>
        <p:nvSpPr>
          <p:cNvPr id="549" name="Rectangle"/>
          <p:cNvSpPr/>
          <p:nvPr/>
        </p:nvSpPr>
        <p:spPr>
          <a:xfrm>
            <a:off x="8210550" y="6914887"/>
            <a:ext cx="7962900" cy="66421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sz="5900" b="0" spc="354">
                <a:solidFill>
                  <a:srgbClr val="5E5E5E"/>
                </a:solidFill>
                <a:latin typeface="Haettenschweiler"/>
                <a:ea typeface="Haettenschweiler"/>
                <a:cs typeface="Haettenschweiler"/>
                <a:sym typeface="Haettenschweiler"/>
              </a:defRPr>
            </a:lvl1pPr>
          </a:lstStyle>
          <a:p>
            <a:r>
              <a:t> </a:t>
            </a:r>
          </a:p>
        </p:txBody>
      </p:sp>
      <p:pic>
        <p:nvPicPr>
          <p:cNvPr id="551" name="LogoEVTP.ai" descr="LogoEVTP.ai"/>
          <p:cNvPicPr>
            <a:picLocks noChangeAspect="1"/>
          </p:cNvPicPr>
          <p:nvPr/>
        </p:nvPicPr>
        <p:blipFill>
          <a:blip r:embed="rId7" cstate="print"/>
          <a:stretch>
            <a:fillRect/>
          </a:stretch>
        </p:blipFill>
        <p:spPr>
          <a:xfrm>
            <a:off x="9705468" y="8222581"/>
            <a:ext cx="4973064" cy="3385703"/>
          </a:xfrm>
          <a:prstGeom prst="rect">
            <a:avLst/>
          </a:prstGeom>
          <a:ln w="12700">
            <a:miter lim="400000"/>
          </a:ln>
        </p:spPr>
      </p:pic>
      <p:sp>
        <p:nvSpPr>
          <p:cNvPr id="10" name="The EVG MEDICAL SPLIT  is a wall mount unit, which incorporates the patented ozone technology combining it with an exclusive air filtering system which captures 98.5% of air particulate."/>
          <p:cNvSpPr txBox="1"/>
          <p:nvPr/>
        </p:nvSpPr>
        <p:spPr>
          <a:xfrm>
            <a:off x="9599712" y="11291450"/>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defTabSz="457200">
              <a:defRPr sz="2400" b="0" baseline="20833">
                <a:solidFill>
                  <a:srgbClr val="5E5E5E"/>
                </a:solidFill>
                <a:latin typeface="Gill Sans Light"/>
                <a:ea typeface="Gill Sans Light"/>
                <a:cs typeface="Gill Sans Light"/>
                <a:sym typeface="Gill Sans Light"/>
              </a:defRPr>
            </a:pPr>
            <a:r>
              <a:rPr lang="cs-CZ" sz="5400" dirty="0">
                <a:solidFill>
                  <a:schemeClr val="accent1"/>
                </a:solidFill>
              </a:rPr>
              <a:t>ZAŘÍZENÍ MOBILNÍ A NA VOZÍCÍCH</a:t>
            </a:r>
            <a:endParaRPr sz="5400" dirty="0">
              <a:solidFill>
                <a:schemeClr val="accent1"/>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 descr="Image"/>
          <p:cNvPicPr>
            <a:picLocks noChangeAspect="1"/>
          </p:cNvPicPr>
          <p:nvPr/>
        </p:nvPicPr>
        <p:blipFill>
          <a:blip r:embed="rId2" cstate="print">
            <a:alphaModFix amt="3278"/>
          </a:blip>
          <a:stretch>
            <a:fillRect/>
          </a:stretch>
        </p:blipFill>
        <p:spPr>
          <a:xfrm>
            <a:off x="-1" y="7524319"/>
            <a:ext cx="24384001" cy="6217113"/>
          </a:xfrm>
          <a:prstGeom prst="rect">
            <a:avLst/>
          </a:prstGeom>
          <a:ln w="12700">
            <a:miter lim="400000"/>
          </a:ln>
        </p:spPr>
      </p:pic>
      <p:sp>
        <p:nvSpPr>
          <p:cNvPr id="554" name="operating rooms"/>
          <p:cNvSpPr txBox="1"/>
          <p:nvPr/>
        </p:nvSpPr>
        <p:spPr>
          <a:xfrm rot="16200000">
            <a:off x="-2379623" y="2700524"/>
            <a:ext cx="7083157" cy="11676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821531">
              <a:defRPr sz="3700" b="0" cap="all">
                <a:solidFill>
                  <a:srgbClr val="5E5E5E"/>
                </a:solidFill>
                <a:latin typeface="BlairMdITC TT"/>
                <a:ea typeface="BlairMdITC TT"/>
                <a:cs typeface="BlairMdITC TT"/>
                <a:sym typeface="BlairMdITC TT"/>
              </a:defRPr>
            </a:lvl1pPr>
          </a:lstStyle>
          <a:p>
            <a:r>
              <a:rPr lang="cs-CZ" dirty="0"/>
              <a:t>ŘADA</a:t>
            </a:r>
            <a:r>
              <a:rPr lang="it-IT" dirty="0"/>
              <a:t> HYGENE AIR MOVE</a:t>
            </a:r>
            <a:endParaRPr dirty="0"/>
          </a:p>
        </p:txBody>
      </p:sp>
      <p:pic>
        <p:nvPicPr>
          <p:cNvPr id="555" name="Image" descr="Image"/>
          <p:cNvPicPr>
            <a:picLocks noChangeAspect="1"/>
          </p:cNvPicPr>
          <p:nvPr/>
        </p:nvPicPr>
        <p:blipFill>
          <a:blip r:embed="rId3" cstate="print"/>
          <a:srcRect l="8992" t="5380" r="3030" b="5098"/>
          <a:stretch>
            <a:fillRect/>
          </a:stretch>
        </p:blipFill>
        <p:spPr>
          <a:xfrm>
            <a:off x="9023648" y="1745432"/>
            <a:ext cx="14990924" cy="8580384"/>
          </a:xfrm>
          <a:custGeom>
            <a:avLst/>
            <a:gdLst/>
            <a:ahLst/>
            <a:cxnLst>
              <a:cxn ang="0">
                <a:pos x="wd2" y="hd2"/>
              </a:cxn>
              <a:cxn ang="5400000">
                <a:pos x="wd2" y="hd2"/>
              </a:cxn>
              <a:cxn ang="10800000">
                <a:pos x="wd2" y="hd2"/>
              </a:cxn>
              <a:cxn ang="16200000">
                <a:pos x="wd2" y="hd2"/>
              </a:cxn>
            </a:cxnLst>
            <a:rect l="0" t="0" r="r" b="b"/>
            <a:pathLst>
              <a:path w="21599" h="21598" extrusionOk="0">
                <a:moveTo>
                  <a:pt x="15064" y="0"/>
                </a:moveTo>
                <a:lnTo>
                  <a:pt x="9414" y="1884"/>
                </a:lnTo>
                <a:cubicBezTo>
                  <a:pt x="6307" y="2920"/>
                  <a:pt x="2999" y="4023"/>
                  <a:pt x="2063" y="4335"/>
                </a:cubicBezTo>
                <a:cubicBezTo>
                  <a:pt x="1128" y="4647"/>
                  <a:pt x="278" y="4925"/>
                  <a:pt x="174" y="4952"/>
                </a:cubicBezTo>
                <a:cubicBezTo>
                  <a:pt x="42" y="4986"/>
                  <a:pt x="3" y="5004"/>
                  <a:pt x="0" y="5086"/>
                </a:cubicBezTo>
                <a:cubicBezTo>
                  <a:pt x="-1" y="5113"/>
                  <a:pt x="2" y="5148"/>
                  <a:pt x="7" y="5193"/>
                </a:cubicBezTo>
                <a:cubicBezTo>
                  <a:pt x="18" y="5298"/>
                  <a:pt x="138" y="7171"/>
                  <a:pt x="273" y="9357"/>
                </a:cubicBezTo>
                <a:cubicBezTo>
                  <a:pt x="409" y="11542"/>
                  <a:pt x="578" y="14284"/>
                  <a:pt x="651" y="15451"/>
                </a:cubicBezTo>
                <a:cubicBezTo>
                  <a:pt x="775" y="17446"/>
                  <a:pt x="778" y="17579"/>
                  <a:pt x="712" y="17664"/>
                </a:cubicBezTo>
                <a:cubicBezTo>
                  <a:pt x="647" y="17748"/>
                  <a:pt x="668" y="17876"/>
                  <a:pt x="983" y="19252"/>
                </a:cubicBezTo>
                <a:cubicBezTo>
                  <a:pt x="1172" y="20076"/>
                  <a:pt x="1344" y="20759"/>
                  <a:pt x="1367" y="20770"/>
                </a:cubicBezTo>
                <a:cubicBezTo>
                  <a:pt x="1390" y="20781"/>
                  <a:pt x="1688" y="20971"/>
                  <a:pt x="2029" y="21193"/>
                </a:cubicBezTo>
                <a:cubicBezTo>
                  <a:pt x="2370" y="21414"/>
                  <a:pt x="2696" y="21596"/>
                  <a:pt x="2753" y="21598"/>
                </a:cubicBezTo>
                <a:cubicBezTo>
                  <a:pt x="2865" y="21600"/>
                  <a:pt x="2989" y="21477"/>
                  <a:pt x="3186" y="21165"/>
                </a:cubicBezTo>
                <a:cubicBezTo>
                  <a:pt x="3309" y="20971"/>
                  <a:pt x="3671" y="20754"/>
                  <a:pt x="4818" y="20189"/>
                </a:cubicBezTo>
                <a:cubicBezTo>
                  <a:pt x="5473" y="19866"/>
                  <a:pt x="6316" y="19424"/>
                  <a:pt x="7174" y="18951"/>
                </a:cubicBezTo>
                <a:cubicBezTo>
                  <a:pt x="7572" y="18731"/>
                  <a:pt x="8084" y="18456"/>
                  <a:pt x="8311" y="18338"/>
                </a:cubicBezTo>
                <a:cubicBezTo>
                  <a:pt x="8538" y="18221"/>
                  <a:pt x="9142" y="17885"/>
                  <a:pt x="9654" y="17591"/>
                </a:cubicBezTo>
                <a:cubicBezTo>
                  <a:pt x="10518" y="17093"/>
                  <a:pt x="11116" y="16772"/>
                  <a:pt x="13147" y="15710"/>
                </a:cubicBezTo>
                <a:cubicBezTo>
                  <a:pt x="13579" y="15485"/>
                  <a:pt x="14313" y="15094"/>
                  <a:pt x="14779" y="14843"/>
                </a:cubicBezTo>
                <a:cubicBezTo>
                  <a:pt x="15245" y="14591"/>
                  <a:pt x="15738" y="14331"/>
                  <a:pt x="15875" y="14266"/>
                </a:cubicBezTo>
                <a:cubicBezTo>
                  <a:pt x="16011" y="14202"/>
                  <a:pt x="16346" y="14024"/>
                  <a:pt x="16619" y="13871"/>
                </a:cubicBezTo>
                <a:cubicBezTo>
                  <a:pt x="16891" y="13718"/>
                  <a:pt x="17403" y="13442"/>
                  <a:pt x="17755" y="13257"/>
                </a:cubicBezTo>
                <a:cubicBezTo>
                  <a:pt x="18108" y="13072"/>
                  <a:pt x="18647" y="12778"/>
                  <a:pt x="18954" y="12604"/>
                </a:cubicBezTo>
                <a:cubicBezTo>
                  <a:pt x="19261" y="12429"/>
                  <a:pt x="19864" y="12103"/>
                  <a:pt x="20294" y="11878"/>
                </a:cubicBezTo>
                <a:cubicBezTo>
                  <a:pt x="21009" y="11505"/>
                  <a:pt x="21100" y="11474"/>
                  <a:pt x="21338" y="11516"/>
                </a:cubicBezTo>
                <a:cubicBezTo>
                  <a:pt x="21481" y="11542"/>
                  <a:pt x="21599" y="11548"/>
                  <a:pt x="21599" y="11530"/>
                </a:cubicBezTo>
                <a:cubicBezTo>
                  <a:pt x="21599" y="11512"/>
                  <a:pt x="21329" y="11087"/>
                  <a:pt x="21000" y="10585"/>
                </a:cubicBezTo>
                <a:cubicBezTo>
                  <a:pt x="20651" y="10054"/>
                  <a:pt x="20400" y="9620"/>
                  <a:pt x="20400" y="9545"/>
                </a:cubicBezTo>
                <a:cubicBezTo>
                  <a:pt x="20400" y="9475"/>
                  <a:pt x="20465" y="9128"/>
                  <a:pt x="20545" y="8775"/>
                </a:cubicBezTo>
                <a:cubicBezTo>
                  <a:pt x="20664" y="8244"/>
                  <a:pt x="20678" y="8123"/>
                  <a:pt x="20630" y="8075"/>
                </a:cubicBezTo>
                <a:cubicBezTo>
                  <a:pt x="20597" y="8044"/>
                  <a:pt x="19332" y="6213"/>
                  <a:pt x="17817" y="4009"/>
                </a:cubicBezTo>
                <a:lnTo>
                  <a:pt x="15064" y="0"/>
                </a:lnTo>
                <a:close/>
              </a:path>
            </a:pathLst>
          </a:custGeom>
          <a:ln w="12700">
            <a:miter lim="400000"/>
          </a:ln>
        </p:spPr>
      </p:pic>
      <p:sp>
        <p:nvSpPr>
          <p:cNvPr id="556" name="Shape"/>
          <p:cNvSpPr/>
          <p:nvPr/>
        </p:nvSpPr>
        <p:spPr>
          <a:xfrm>
            <a:off x="10133885" y="3521666"/>
            <a:ext cx="2848595" cy="3010330"/>
          </a:xfrm>
          <a:custGeom>
            <a:avLst/>
            <a:gdLst/>
            <a:ahLst/>
            <a:cxnLst>
              <a:cxn ang="0">
                <a:pos x="wd2" y="hd2"/>
              </a:cxn>
              <a:cxn ang="5400000">
                <a:pos x="wd2" y="hd2"/>
              </a:cxn>
              <a:cxn ang="10800000">
                <a:pos x="wd2" y="hd2"/>
              </a:cxn>
              <a:cxn ang="16200000">
                <a:pos x="wd2" y="hd2"/>
              </a:cxn>
            </a:cxnLst>
            <a:rect l="0" t="0" r="r" b="b"/>
            <a:pathLst>
              <a:path w="21600" h="21600" extrusionOk="0">
                <a:moveTo>
                  <a:pt x="0" y="2849"/>
                </a:moveTo>
                <a:lnTo>
                  <a:pt x="5017" y="15148"/>
                </a:lnTo>
                <a:lnTo>
                  <a:pt x="6264" y="14884"/>
                </a:lnTo>
                <a:lnTo>
                  <a:pt x="7411" y="21600"/>
                </a:lnTo>
                <a:lnTo>
                  <a:pt x="11971" y="20497"/>
                </a:lnTo>
                <a:lnTo>
                  <a:pt x="11983" y="20205"/>
                </a:lnTo>
                <a:lnTo>
                  <a:pt x="15607" y="19408"/>
                </a:lnTo>
                <a:lnTo>
                  <a:pt x="15829" y="19738"/>
                </a:lnTo>
                <a:lnTo>
                  <a:pt x="20752" y="18504"/>
                </a:lnTo>
                <a:lnTo>
                  <a:pt x="20182" y="12262"/>
                </a:lnTo>
                <a:lnTo>
                  <a:pt x="19930" y="11857"/>
                </a:lnTo>
                <a:lnTo>
                  <a:pt x="21600" y="11535"/>
                </a:lnTo>
                <a:lnTo>
                  <a:pt x="15140" y="0"/>
                </a:lnTo>
                <a:lnTo>
                  <a:pt x="0" y="2849"/>
                </a:lnTo>
                <a:close/>
              </a:path>
            </a:pathLst>
          </a:custGeom>
          <a:solidFill>
            <a:schemeClr val="accent1">
              <a:hueOff val="114395"/>
              <a:lumOff val="-24975"/>
              <a:alpha val="416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2" name="Group"/>
          <p:cNvGrpSpPr/>
          <p:nvPr/>
        </p:nvGrpSpPr>
        <p:grpSpPr>
          <a:xfrm>
            <a:off x="427512" y="280407"/>
            <a:ext cx="5644382" cy="6779786"/>
            <a:chOff x="0" y="0"/>
            <a:chExt cx="5644381" cy="6779785"/>
          </a:xfrm>
        </p:grpSpPr>
        <p:sp>
          <p:nvSpPr>
            <p:cNvPr id="557" name="Line"/>
            <p:cNvSpPr/>
            <p:nvPr/>
          </p:nvSpPr>
          <p:spPr>
            <a:xfrm flipV="1">
              <a:off x="7318" y="0"/>
              <a:ext cx="1" cy="6779786"/>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58" name="Line"/>
            <p:cNvSpPr/>
            <p:nvPr/>
          </p:nvSpPr>
          <p:spPr>
            <a:xfrm>
              <a:off x="0" y="6773746"/>
              <a:ext cx="5644382" cy="1"/>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560" name="EVG MEDICAL 300 is an innovative patented system, which guarantees microbiological safety in operating rooms,  and operating room surfaces   Thanks to its exclusive ozone generating system it inactivates organic compounds (mites, molds, fungus, bacteria, viruses etc, e.g., legionaries disease).…"/>
          <p:cNvSpPr txBox="1"/>
          <p:nvPr/>
        </p:nvSpPr>
        <p:spPr>
          <a:xfrm>
            <a:off x="427512" y="8258424"/>
            <a:ext cx="6075856" cy="326243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800" dirty="0">
                <a:latin typeface="Gill Sans SemiBold"/>
                <a:ea typeface="Gill Sans SemiBold"/>
                <a:cs typeface="Gill Sans SemiBold"/>
                <a:sym typeface="Gill Sans SemiBold"/>
              </a:rPr>
              <a:t>Řada </a:t>
            </a:r>
            <a:r>
              <a:rPr lang="it-IT" sz="2800" dirty="0">
                <a:latin typeface="Gill Sans SemiBold"/>
                <a:ea typeface="Gill Sans SemiBold"/>
                <a:cs typeface="Gill Sans SemiBold"/>
                <a:sym typeface="Gill Sans SemiBold"/>
              </a:rPr>
              <a:t>HYGENE AIR MOVE </a:t>
            </a:r>
            <a:r>
              <a:rPr lang="cs-CZ" sz="2800" dirty="0">
                <a:latin typeface="Gill Sans SemiBold"/>
                <a:ea typeface="Gill Sans SemiBold"/>
                <a:cs typeface="Gill Sans SemiBold"/>
                <a:sym typeface="Gill Sans SemiBold"/>
              </a:rPr>
              <a:t>je patentovaný inovativní systém, který zaručuje mikrobiologickou bezpečnost i v operačních místnostech</a:t>
            </a:r>
            <a:r>
              <a:rPr lang="it-IT" sz="2800" dirty="0">
                <a:latin typeface="Gill Sans SemiBold"/>
                <a:ea typeface="Gill Sans SemiBold"/>
                <a:cs typeface="Gill Sans SemiBold"/>
                <a:sym typeface="Gill Sans SemiBold"/>
              </a:rPr>
              <a:t> (</a:t>
            </a:r>
            <a:r>
              <a:rPr lang="cs-CZ" sz="2800" dirty="0">
                <a:latin typeface="Gill Sans SemiBold"/>
                <a:ea typeface="Gill Sans SemiBold"/>
                <a:cs typeface="Gill Sans SemiBold"/>
                <a:sym typeface="Gill Sans SemiBold"/>
              </a:rPr>
              <a:t>VZDUCH A PLOCHY)</a:t>
            </a:r>
            <a:r>
              <a:rPr lang="it-IT" sz="2800" dirty="0">
                <a:latin typeface="Gill Sans SemiBold"/>
                <a:ea typeface="Gill Sans SemiBold"/>
                <a:cs typeface="Gill Sans SemiBold"/>
                <a:sym typeface="Gill Sans SemiBold"/>
              </a:rPr>
              <a:t>. </a:t>
            </a:r>
            <a:r>
              <a:rPr lang="cs-CZ" sz="2800" dirty="0">
                <a:latin typeface="Gill Sans SemiBold"/>
                <a:ea typeface="Gill Sans SemiBold"/>
                <a:cs typeface="Gill Sans SemiBold"/>
                <a:sym typeface="Gill Sans SemiBold"/>
              </a:rPr>
              <a:t>Díky jedinečnému generování ozónu, deaktivuje organické částice</a:t>
            </a:r>
            <a:r>
              <a:rPr lang="it-IT" sz="2800" dirty="0">
                <a:latin typeface="Gill Sans SemiBold"/>
                <a:ea typeface="Gill Sans SemiBold"/>
                <a:cs typeface="Gill Sans SemiBold"/>
                <a:sym typeface="Gill Sans SemiBold"/>
              </a:rPr>
              <a:t> (</a:t>
            </a:r>
            <a:r>
              <a:rPr lang="cs-CZ" sz="2800" dirty="0">
                <a:latin typeface="Gill Sans SemiBold"/>
                <a:ea typeface="Gill Sans SemiBold"/>
                <a:cs typeface="Gill Sans SemiBold"/>
                <a:sym typeface="Gill Sans SemiBold"/>
              </a:rPr>
              <a:t>spory, plísně, houpy</a:t>
            </a:r>
            <a:r>
              <a:rPr lang="it-IT" sz="2800" dirty="0">
                <a:latin typeface="Gill Sans SemiBold"/>
                <a:ea typeface="Gill Sans SemiBold"/>
                <a:cs typeface="Gill Sans SemiBold"/>
                <a:sym typeface="Gill Sans SemiBold"/>
              </a:rPr>
              <a:t>, </a:t>
            </a:r>
            <a:r>
              <a:rPr lang="cs-CZ" sz="2800" dirty="0">
                <a:latin typeface="Gill Sans SemiBold"/>
                <a:ea typeface="Gill Sans SemiBold"/>
                <a:cs typeface="Gill Sans SemiBold"/>
                <a:sym typeface="Gill Sans SemiBold"/>
              </a:rPr>
              <a:t>baktérie, viry nebo i </a:t>
            </a:r>
            <a:r>
              <a:rPr lang="cs-CZ" sz="2800" dirty="0" err="1">
                <a:latin typeface="Gill Sans SemiBold"/>
                <a:ea typeface="Gill Sans SemiBold"/>
                <a:cs typeface="Gill Sans SemiBold"/>
                <a:sym typeface="Gill Sans SemiBold"/>
              </a:rPr>
              <a:t>legionelu</a:t>
            </a:r>
            <a:r>
              <a:rPr lang="cs-CZ" sz="2800" dirty="0">
                <a:latin typeface="Gill Sans SemiBold"/>
                <a:ea typeface="Gill Sans SemiBold"/>
                <a:cs typeface="Gill Sans SemiBold"/>
                <a:sym typeface="Gill Sans SemiBold"/>
              </a:rPr>
              <a:t>.</a:t>
            </a:r>
            <a:endParaRPr lang="it-IT" sz="2800" dirty="0">
              <a:latin typeface="Gill Sans SemiBold"/>
              <a:ea typeface="Gill Sans SemiBold"/>
              <a:cs typeface="Gill Sans SemiBold"/>
              <a:sym typeface="Gill Sans SemiBold"/>
            </a:endParaRPr>
          </a:p>
          <a:p>
            <a:pPr algn="l" defTabSz="457200">
              <a:defRPr sz="2400" b="0" baseline="20833">
                <a:solidFill>
                  <a:srgbClr val="4F4F4F"/>
                </a:solidFill>
                <a:latin typeface="Gill Sans Light"/>
                <a:ea typeface="Gill Sans Light"/>
                <a:cs typeface="Gill Sans Light"/>
                <a:sym typeface="Gill Sans Light"/>
              </a:defRPr>
            </a:pPr>
            <a:r>
              <a:rPr lang="cs-CZ" sz="2800" dirty="0">
                <a:latin typeface="Gill Sans SemiBold"/>
                <a:ea typeface="Gill Sans SemiBold"/>
                <a:cs typeface="Gill Sans SemiBold"/>
                <a:sym typeface="Gill Sans SemiBold"/>
              </a:rPr>
              <a:t>Exkluzivní patent umožňuje kontrolovanou výrobu ozónu a jeho zpětnou konverzi na kyslík za přesně stanovené časy na konci každého cyklu</a:t>
            </a:r>
            <a:r>
              <a:rPr lang="it-IT" sz="2800" dirty="0">
                <a:latin typeface="Gill Sans SemiBold"/>
                <a:ea typeface="Gill Sans SemiBold"/>
                <a:cs typeface="Gill Sans SemiBold"/>
                <a:sym typeface="Gill Sans SemiBold"/>
              </a:rPr>
              <a:t>. </a:t>
            </a:r>
            <a:r>
              <a:rPr lang="cs-CZ" sz="2800" dirty="0">
                <a:latin typeface="Gill Sans SemiBold"/>
                <a:ea typeface="Gill Sans SemiBold"/>
                <a:cs typeface="Gill Sans SemiBold"/>
                <a:sym typeface="Gill Sans SemiBold"/>
              </a:rPr>
              <a:t>Samotný cyklus ošetření/úpravy a finální výsledky jsou v plném souladu se všemi normami a nařízeními.</a:t>
            </a:r>
            <a:endParaRPr lang="it-IT" sz="2800" dirty="0">
              <a:latin typeface="Gill Sans SemiBold"/>
              <a:ea typeface="Gill Sans SemiBold"/>
              <a:cs typeface="Gill Sans SemiBold"/>
              <a:sym typeface="Gill Sans SemiBold"/>
            </a:endParaRPr>
          </a:p>
          <a:p>
            <a:pPr algn="l" defTabSz="457200">
              <a:defRPr sz="2400" b="0" baseline="20833">
                <a:solidFill>
                  <a:srgbClr val="4F4F4F"/>
                </a:solidFill>
                <a:latin typeface="Gill Sans Light"/>
                <a:ea typeface="Gill Sans Light"/>
                <a:cs typeface="Gill Sans Light"/>
                <a:sym typeface="Gill Sans Light"/>
              </a:defRPr>
            </a:pPr>
            <a:r>
              <a:rPr lang="cs-CZ" sz="2800" dirty="0">
                <a:latin typeface="Gill Sans SemiBold"/>
                <a:sym typeface="Gill Sans SemiBold"/>
              </a:rPr>
              <a:t>Mobilní zařízení se snadno přemísťuje v libovolném prostoru.</a:t>
            </a:r>
            <a:endParaRPr sz="2800" dirty="0"/>
          </a:p>
        </p:txBody>
      </p:sp>
      <p:sp>
        <p:nvSpPr>
          <p:cNvPr id="561" name="Easy to use, it can be programmed through the touch screen control panel positioned on the top of the equipment.  Simply place the EVG MEDICAL 300 in the room, turn it on and leave the room, making sure that it is properly closed and sealed. The ozone generating and reconversion cycle is complete within 60 minutes and the treated area can be accessed and is fully operational."/>
          <p:cNvSpPr txBox="1"/>
          <p:nvPr/>
        </p:nvSpPr>
        <p:spPr>
          <a:xfrm>
            <a:off x="7655496" y="11840055"/>
            <a:ext cx="16546997" cy="96436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800" dirty="0"/>
              <a:t>Zařízení jsou jednoduchá na obsluhu, mohou být naprogramována pomocí dotykového operačního panelu umístěného na horní části zařízení. Stačí umístit zařízení</a:t>
            </a:r>
            <a:r>
              <a:rPr lang="it-IT" sz="2800" dirty="0"/>
              <a:t> HYGENE AIR MOVE </a:t>
            </a:r>
            <a:r>
              <a:rPr lang="cs-CZ" sz="2800" dirty="0"/>
              <a:t>do prostoru, zapnout ho a opustit místnost. Je nezbytné zkontrolovat bezpečné uzavření prostoru. Cyklus generování a zpětné konverze (</a:t>
            </a:r>
            <a:r>
              <a:rPr lang="cs-CZ" sz="2800" dirty="0" err="1"/>
              <a:t>katalyzace</a:t>
            </a:r>
            <a:r>
              <a:rPr lang="cs-CZ" sz="2800" dirty="0"/>
              <a:t>) je kompletní během krátké doby a místnost je bezpečně znovu volně</a:t>
            </a:r>
            <a:r>
              <a:rPr sz="2800" dirty="0"/>
              <a:t>.</a:t>
            </a:r>
          </a:p>
        </p:txBody>
      </p:sp>
      <p:sp>
        <p:nvSpPr>
          <p:cNvPr id="562" name="SANITISING WITH EVG PORTABLE UNITS"/>
          <p:cNvSpPr/>
          <p:nvPr/>
        </p:nvSpPr>
        <p:spPr>
          <a:xfrm>
            <a:off x="12624048" y="344491"/>
            <a:ext cx="11233248" cy="1270001"/>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DEZINFEKCE PROSTŘEDÍ S MOBILNÍMI A POJÍZDNÝMI ZAŘÍZENÍMY </a:t>
            </a:r>
            <a:r>
              <a:rPr lang="it-IT" dirty="0"/>
              <a:t>ETP</a:t>
            </a:r>
            <a:endParaRPr dirty="0"/>
          </a:p>
        </p:txBody>
      </p:sp>
      <p:pic>
        <p:nvPicPr>
          <p:cNvPr id="564" name="LogoEVTP.ai" descr="LogoEVTP.ai"/>
          <p:cNvPicPr>
            <a:picLocks noChangeAspect="1"/>
          </p:cNvPicPr>
          <p:nvPr/>
        </p:nvPicPr>
        <p:blipFill>
          <a:blip r:embed="rId5" cstate="print"/>
          <a:stretch>
            <a:fillRect/>
          </a:stretch>
        </p:blipFill>
        <p:spPr>
          <a:xfrm>
            <a:off x="1460948" y="396033"/>
            <a:ext cx="2520700" cy="1716113"/>
          </a:xfrm>
          <a:prstGeom prst="rect">
            <a:avLst/>
          </a:prstGeom>
          <a:ln w="12700">
            <a:miter lim="400000"/>
          </a:ln>
        </p:spPr>
      </p:pic>
      <p:sp>
        <p:nvSpPr>
          <p:cNvPr id="565" name="EVG medical systems are equipped with wheels and handles, easy to move around. Heavy duty build, stainless steel housing and guaranteed for 6000 hours operation (advisable Maintenance Program)."/>
          <p:cNvSpPr txBox="1"/>
          <p:nvPr/>
        </p:nvSpPr>
        <p:spPr>
          <a:xfrm>
            <a:off x="18168664" y="7644571"/>
            <a:ext cx="5832648" cy="228780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br>
              <a:rPr lang="it-IT" b="0" dirty="0"/>
            </a:br>
            <a:endParaRPr lang="it-IT" sz="2800" b="0" baseline="20833" dirty="0">
              <a:solidFill>
                <a:srgbClr val="4F4F4F"/>
              </a:solidFill>
              <a:latin typeface="Gill Sans Light"/>
              <a:ea typeface="Gill Sans Light"/>
              <a:cs typeface="Gill Sans Light"/>
              <a:sym typeface="Gill Sans Light"/>
            </a:endParaRPr>
          </a:p>
          <a:p>
            <a:r>
              <a:rPr lang="cs-CZ" sz="2800" b="0" baseline="20833" dirty="0">
                <a:solidFill>
                  <a:srgbClr val="4F4F4F"/>
                </a:solidFill>
                <a:latin typeface="Gill Sans Light"/>
                <a:ea typeface="Gill Sans Light"/>
                <a:cs typeface="Gill Sans Light"/>
                <a:sym typeface="Gill Sans Light"/>
              </a:rPr>
              <a:t>Tyto systémy</a:t>
            </a:r>
            <a:r>
              <a:rPr lang="it-IT" sz="2800" b="0" baseline="20833" dirty="0">
                <a:solidFill>
                  <a:srgbClr val="4F4F4F"/>
                </a:solidFill>
                <a:latin typeface="Gill Sans Light"/>
                <a:ea typeface="Gill Sans Light"/>
                <a:cs typeface="Gill Sans Light"/>
                <a:sym typeface="Gill Sans Light"/>
              </a:rPr>
              <a:t> ETP </a:t>
            </a:r>
            <a:r>
              <a:rPr lang="cs-CZ" sz="2800" b="0" baseline="20833" dirty="0">
                <a:solidFill>
                  <a:srgbClr val="4F4F4F"/>
                </a:solidFill>
                <a:latin typeface="Gill Sans Light"/>
                <a:ea typeface="Gill Sans Light"/>
                <a:cs typeface="Gill Sans Light"/>
                <a:sym typeface="Gill Sans Light"/>
              </a:rPr>
              <a:t>jsou vybaveny kolečky a rukojetí, což zjednodušuje jejich přemístění. Konstrukce je robustní z nerezové oceli. Jako doplňkovou výbavu lze objednat systém vůně e elektrostatickou filtraci. Záruka funkčnosti je 6000 hodin a doporučujeme dodržet plán údržby.  </a:t>
            </a:r>
            <a:r>
              <a:rPr lang="it-IT" sz="2800" b="0" baseline="20833" dirty="0">
                <a:solidFill>
                  <a:srgbClr val="4F4F4F"/>
                </a:solidFill>
                <a:latin typeface="Gill Sans Light"/>
                <a:ea typeface="Gill Sans Light"/>
                <a:cs typeface="Gill Sans Light"/>
                <a:sym typeface="Gill Sans Light"/>
              </a:rPr>
              <a:t> </a:t>
            </a:r>
          </a:p>
        </p:txBody>
      </p:sp>
      <p:pic>
        <p:nvPicPr>
          <p:cNvPr id="15" name="Immagine 14" descr="4e2Ruote+HygeneMove.jpg"/>
          <p:cNvPicPr>
            <a:picLocks noChangeAspect="1"/>
          </p:cNvPicPr>
          <p:nvPr/>
        </p:nvPicPr>
        <p:blipFill>
          <a:blip r:embed="rId6" cstate="print"/>
          <a:stretch>
            <a:fillRect/>
          </a:stretch>
        </p:blipFill>
        <p:spPr>
          <a:xfrm>
            <a:off x="1174776" y="2249488"/>
            <a:ext cx="6826070" cy="4608512"/>
          </a:xfrm>
          <a:prstGeom prst="rect">
            <a:avLst/>
          </a:prstGeom>
          <a:ln>
            <a:noFill/>
          </a:ln>
          <a:effectLst>
            <a:softEdge rad="112500"/>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 descr="Image"/>
          <p:cNvPicPr>
            <a:picLocks noChangeAspect="1"/>
          </p:cNvPicPr>
          <p:nvPr/>
        </p:nvPicPr>
        <p:blipFill>
          <a:blip r:embed="rId2" cstate="print">
            <a:alphaModFix amt="11874"/>
          </a:blip>
          <a:stretch>
            <a:fillRect/>
          </a:stretch>
        </p:blipFill>
        <p:spPr>
          <a:xfrm>
            <a:off x="-1" y="7524319"/>
            <a:ext cx="24384001" cy="6217113"/>
          </a:xfrm>
          <a:prstGeom prst="rect">
            <a:avLst/>
          </a:prstGeom>
          <a:ln w="12700">
            <a:miter lim="400000"/>
          </a:ln>
        </p:spPr>
      </p:pic>
      <p:grpSp>
        <p:nvGrpSpPr>
          <p:cNvPr id="2" name="Group"/>
          <p:cNvGrpSpPr/>
          <p:nvPr/>
        </p:nvGrpSpPr>
        <p:grpSpPr>
          <a:xfrm>
            <a:off x="427512" y="280407"/>
            <a:ext cx="5644382" cy="6779786"/>
            <a:chOff x="0" y="0"/>
            <a:chExt cx="5644381" cy="6779785"/>
          </a:xfrm>
        </p:grpSpPr>
        <p:sp>
          <p:nvSpPr>
            <p:cNvPr id="569" name="Line"/>
            <p:cNvSpPr/>
            <p:nvPr/>
          </p:nvSpPr>
          <p:spPr>
            <a:xfrm flipV="1">
              <a:off x="7318" y="0"/>
              <a:ext cx="1" cy="6779786"/>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0" name="Line"/>
            <p:cNvSpPr/>
            <p:nvPr/>
          </p:nvSpPr>
          <p:spPr>
            <a:xfrm>
              <a:off x="0" y="6773746"/>
              <a:ext cx="5644382" cy="1"/>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572" name="EVG MEDICAL 200 reduces the risk of contamination in patient rooms and ensuite bathrooms by inactivating microbial hazards both airborne and on surfaces. Its exclusive ozone generating system kills organic compounds (mites, molds, fungus, bacteria, viruses etc, e.g., legionaries disease) by oxidising them.…"/>
          <p:cNvSpPr txBox="1"/>
          <p:nvPr/>
        </p:nvSpPr>
        <p:spPr>
          <a:xfrm>
            <a:off x="427512" y="9059630"/>
            <a:ext cx="5644382" cy="35496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800" dirty="0">
                <a:latin typeface="Gill Sans SemiBold"/>
                <a:ea typeface="Gill Sans SemiBold"/>
                <a:cs typeface="Gill Sans SemiBold"/>
                <a:sym typeface="Gill Sans SemiBold"/>
              </a:rPr>
              <a:t>Řada HYGENE AIR  je patentovaný inovativní systém, který zaručuje mikrobiologickou bezpečnost v prostorech (VZDUCH A PLOCHY). Díky jedinečnému generování ozónu, deaktivuje organické částice (spory, plísně, houpy, baktérie, viry nebo i </a:t>
            </a:r>
            <a:r>
              <a:rPr lang="cs-CZ" sz="2800" dirty="0" err="1">
                <a:latin typeface="Gill Sans SemiBold"/>
                <a:ea typeface="Gill Sans SemiBold"/>
                <a:cs typeface="Gill Sans SemiBold"/>
                <a:sym typeface="Gill Sans SemiBold"/>
              </a:rPr>
              <a:t>legionelu</a:t>
            </a:r>
            <a:r>
              <a:rPr lang="cs-CZ" sz="2800" dirty="0">
                <a:latin typeface="Gill Sans SemiBold"/>
                <a:ea typeface="Gill Sans SemiBold"/>
                <a:cs typeface="Gill Sans SemiBold"/>
                <a:sym typeface="Gill Sans SemiBold"/>
              </a:rPr>
              <a:t>.</a:t>
            </a:r>
          </a:p>
          <a:p>
            <a:pPr algn="l" defTabSz="457200">
              <a:defRPr sz="2400" b="0" baseline="20833">
                <a:solidFill>
                  <a:srgbClr val="4F4F4F"/>
                </a:solidFill>
                <a:latin typeface="Gill Sans Light"/>
                <a:ea typeface="Gill Sans Light"/>
                <a:cs typeface="Gill Sans Light"/>
                <a:sym typeface="Gill Sans Light"/>
              </a:defRPr>
            </a:pPr>
            <a:r>
              <a:rPr lang="cs-CZ" sz="2800" dirty="0">
                <a:latin typeface="Gill Sans SemiBold"/>
                <a:ea typeface="Gill Sans SemiBold"/>
                <a:cs typeface="Gill Sans SemiBold"/>
                <a:sym typeface="Gill Sans SemiBold"/>
              </a:rPr>
              <a:t>Exkluzivní patent umožňuje kontrolovanou výrobu ozónu a jeho zpětnou konverzi na kyslík za přesně stanovené časy na konci každého cyklu. Samotný cyklus ošetření/úpravy a finální výsledky jsou v plném souladu se všemi normami a nařízeními.</a:t>
            </a:r>
          </a:p>
          <a:p>
            <a:pPr algn="l" defTabSz="457200">
              <a:defRPr sz="2400" b="0" baseline="20833">
                <a:solidFill>
                  <a:srgbClr val="4F4F4F"/>
                </a:solidFill>
                <a:latin typeface="Gill Sans Light"/>
                <a:ea typeface="Gill Sans Light"/>
                <a:cs typeface="Gill Sans Light"/>
                <a:sym typeface="Gill Sans Light"/>
              </a:defRPr>
            </a:pPr>
            <a:r>
              <a:rPr lang="cs-CZ" sz="2800" dirty="0">
                <a:latin typeface="Gill Sans SemiBold"/>
                <a:sym typeface="Gill Sans SemiBold"/>
              </a:rPr>
              <a:t>Mobilní zařízení se snadno přemísťuje co libovolného prostoru.</a:t>
            </a:r>
            <a:endParaRPr lang="cs-CZ" sz="2800" dirty="0"/>
          </a:p>
        </p:txBody>
      </p:sp>
      <p:sp>
        <p:nvSpPr>
          <p:cNvPr id="573" name="Easy to use, it can be programmed through the touch screen control panel positioned on the top of the equipment.  Simply place the EVG MEDICAL 200 in the room, turn it on and leave the room, making sure that it is properly closed and sealed. The ozone generating and reconversion cycle is complete within 20-40 minutes and the treated area can be accessed and is fully operational."/>
          <p:cNvSpPr txBox="1"/>
          <p:nvPr/>
        </p:nvSpPr>
        <p:spPr>
          <a:xfrm>
            <a:off x="6647384" y="11466512"/>
            <a:ext cx="17464876" cy="1795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br>
              <a:rPr lang="it-IT" b="0" dirty="0"/>
            </a:br>
            <a:endParaRPr lang="it-IT" sz="2400" b="0" dirty="0"/>
          </a:p>
          <a:p>
            <a:pPr algn="l" defTabSz="457200">
              <a:defRPr sz="2400" b="0" baseline="20833">
                <a:solidFill>
                  <a:srgbClr val="4F4F4F"/>
                </a:solidFill>
                <a:latin typeface="Gill Sans Light"/>
                <a:ea typeface="Gill Sans Light"/>
                <a:cs typeface="Gill Sans Light"/>
                <a:sym typeface="Gill Sans Light"/>
              </a:defRPr>
            </a:pPr>
            <a:r>
              <a:rPr lang="cs-CZ" sz="2800" dirty="0"/>
              <a:t>Zařízení jsou jednoduchá na obsluhu, mohou být naprogramována pomocí dotykového operačního panelu umístěného na horní části zařízení. Stačí umístit zařízení HYGENE AIR MOVE do prostoru, zapnout ho a opustit místnost. Je nezbytné zkontrolovat bezpečné uzavření prostoru. Cyklus generování a zpětné konverze (</a:t>
            </a:r>
            <a:r>
              <a:rPr lang="cs-CZ" sz="2800" dirty="0" err="1"/>
              <a:t>katalyzace</a:t>
            </a:r>
            <a:r>
              <a:rPr lang="cs-CZ" sz="2800" dirty="0"/>
              <a:t>) je kompletní během krátké doby a místnost je bezpečně znovu volně.</a:t>
            </a:r>
          </a:p>
        </p:txBody>
      </p:sp>
      <p:sp>
        <p:nvSpPr>
          <p:cNvPr id="574" name="SANITISING WITH EVG PORTABLE UNITS"/>
          <p:cNvSpPr/>
          <p:nvPr/>
        </p:nvSpPr>
        <p:spPr>
          <a:xfrm>
            <a:off x="12768064" y="344491"/>
            <a:ext cx="11161240"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DEZINFEKCE PROSTĚDÍ POMOCÍ PŘENOSNÝCH ZAŘÍZEN9 ETP</a:t>
            </a:r>
            <a:endParaRPr dirty="0"/>
          </a:p>
        </p:txBody>
      </p:sp>
      <p:pic>
        <p:nvPicPr>
          <p:cNvPr id="575" name="Image" descr="Image"/>
          <p:cNvPicPr>
            <a:picLocks noChangeAspect="1"/>
          </p:cNvPicPr>
          <p:nvPr/>
        </p:nvPicPr>
        <p:blipFill>
          <a:blip r:embed="rId4" cstate="print"/>
          <a:srcRect l="8992" t="5380" r="3030" b="5098"/>
          <a:stretch>
            <a:fillRect/>
          </a:stretch>
        </p:blipFill>
        <p:spPr>
          <a:xfrm>
            <a:off x="9023647" y="1897910"/>
            <a:ext cx="14965237" cy="8565682"/>
          </a:xfrm>
          <a:custGeom>
            <a:avLst/>
            <a:gdLst/>
            <a:ahLst/>
            <a:cxnLst>
              <a:cxn ang="0">
                <a:pos x="wd2" y="hd2"/>
              </a:cxn>
              <a:cxn ang="5400000">
                <a:pos x="wd2" y="hd2"/>
              </a:cxn>
              <a:cxn ang="10800000">
                <a:pos x="wd2" y="hd2"/>
              </a:cxn>
              <a:cxn ang="16200000">
                <a:pos x="wd2" y="hd2"/>
              </a:cxn>
            </a:cxnLst>
            <a:rect l="0" t="0" r="r" b="b"/>
            <a:pathLst>
              <a:path w="21599" h="21598" extrusionOk="0">
                <a:moveTo>
                  <a:pt x="15064" y="0"/>
                </a:moveTo>
                <a:lnTo>
                  <a:pt x="9414" y="1884"/>
                </a:lnTo>
                <a:cubicBezTo>
                  <a:pt x="6307" y="2920"/>
                  <a:pt x="2999" y="4023"/>
                  <a:pt x="2063" y="4335"/>
                </a:cubicBezTo>
                <a:cubicBezTo>
                  <a:pt x="1128" y="4647"/>
                  <a:pt x="278" y="4925"/>
                  <a:pt x="174" y="4952"/>
                </a:cubicBezTo>
                <a:cubicBezTo>
                  <a:pt x="42" y="4986"/>
                  <a:pt x="3" y="5004"/>
                  <a:pt x="0" y="5086"/>
                </a:cubicBezTo>
                <a:cubicBezTo>
                  <a:pt x="-1" y="5113"/>
                  <a:pt x="2" y="5148"/>
                  <a:pt x="7" y="5193"/>
                </a:cubicBezTo>
                <a:cubicBezTo>
                  <a:pt x="18" y="5298"/>
                  <a:pt x="138" y="7171"/>
                  <a:pt x="273" y="9357"/>
                </a:cubicBezTo>
                <a:cubicBezTo>
                  <a:pt x="409" y="11542"/>
                  <a:pt x="578" y="14284"/>
                  <a:pt x="651" y="15451"/>
                </a:cubicBezTo>
                <a:cubicBezTo>
                  <a:pt x="775" y="17446"/>
                  <a:pt x="778" y="17579"/>
                  <a:pt x="712" y="17664"/>
                </a:cubicBezTo>
                <a:cubicBezTo>
                  <a:pt x="647" y="17748"/>
                  <a:pt x="668" y="17876"/>
                  <a:pt x="983" y="19252"/>
                </a:cubicBezTo>
                <a:cubicBezTo>
                  <a:pt x="1172" y="20076"/>
                  <a:pt x="1344" y="20759"/>
                  <a:pt x="1367" y="20770"/>
                </a:cubicBezTo>
                <a:cubicBezTo>
                  <a:pt x="1390" y="20781"/>
                  <a:pt x="1688" y="20971"/>
                  <a:pt x="2029" y="21193"/>
                </a:cubicBezTo>
                <a:cubicBezTo>
                  <a:pt x="2370" y="21414"/>
                  <a:pt x="2696" y="21596"/>
                  <a:pt x="2753" y="21598"/>
                </a:cubicBezTo>
                <a:cubicBezTo>
                  <a:pt x="2865" y="21600"/>
                  <a:pt x="2989" y="21477"/>
                  <a:pt x="3186" y="21165"/>
                </a:cubicBezTo>
                <a:cubicBezTo>
                  <a:pt x="3309" y="20971"/>
                  <a:pt x="3671" y="20754"/>
                  <a:pt x="4818" y="20189"/>
                </a:cubicBezTo>
                <a:cubicBezTo>
                  <a:pt x="5473" y="19866"/>
                  <a:pt x="6316" y="19424"/>
                  <a:pt x="7174" y="18951"/>
                </a:cubicBezTo>
                <a:cubicBezTo>
                  <a:pt x="7572" y="18731"/>
                  <a:pt x="8084" y="18456"/>
                  <a:pt x="8311" y="18338"/>
                </a:cubicBezTo>
                <a:cubicBezTo>
                  <a:pt x="8538" y="18221"/>
                  <a:pt x="9142" y="17885"/>
                  <a:pt x="9654" y="17591"/>
                </a:cubicBezTo>
                <a:cubicBezTo>
                  <a:pt x="10518" y="17093"/>
                  <a:pt x="11116" y="16772"/>
                  <a:pt x="13147" y="15710"/>
                </a:cubicBezTo>
                <a:cubicBezTo>
                  <a:pt x="13579" y="15485"/>
                  <a:pt x="14313" y="15094"/>
                  <a:pt x="14779" y="14843"/>
                </a:cubicBezTo>
                <a:cubicBezTo>
                  <a:pt x="15245" y="14591"/>
                  <a:pt x="15738" y="14331"/>
                  <a:pt x="15875" y="14266"/>
                </a:cubicBezTo>
                <a:cubicBezTo>
                  <a:pt x="16011" y="14202"/>
                  <a:pt x="16346" y="14024"/>
                  <a:pt x="16619" y="13871"/>
                </a:cubicBezTo>
                <a:cubicBezTo>
                  <a:pt x="16891" y="13718"/>
                  <a:pt x="17403" y="13442"/>
                  <a:pt x="17755" y="13257"/>
                </a:cubicBezTo>
                <a:cubicBezTo>
                  <a:pt x="18108" y="13072"/>
                  <a:pt x="18647" y="12778"/>
                  <a:pt x="18954" y="12604"/>
                </a:cubicBezTo>
                <a:cubicBezTo>
                  <a:pt x="19261" y="12429"/>
                  <a:pt x="19864" y="12103"/>
                  <a:pt x="20294" y="11878"/>
                </a:cubicBezTo>
                <a:cubicBezTo>
                  <a:pt x="21009" y="11505"/>
                  <a:pt x="21100" y="11474"/>
                  <a:pt x="21338" y="11516"/>
                </a:cubicBezTo>
                <a:cubicBezTo>
                  <a:pt x="21481" y="11542"/>
                  <a:pt x="21599" y="11548"/>
                  <a:pt x="21599" y="11530"/>
                </a:cubicBezTo>
                <a:cubicBezTo>
                  <a:pt x="21599" y="11512"/>
                  <a:pt x="21329" y="11087"/>
                  <a:pt x="21000" y="10585"/>
                </a:cubicBezTo>
                <a:cubicBezTo>
                  <a:pt x="20651" y="10054"/>
                  <a:pt x="20400" y="9620"/>
                  <a:pt x="20400" y="9545"/>
                </a:cubicBezTo>
                <a:cubicBezTo>
                  <a:pt x="20400" y="9475"/>
                  <a:pt x="20465" y="9128"/>
                  <a:pt x="20545" y="8775"/>
                </a:cubicBezTo>
                <a:cubicBezTo>
                  <a:pt x="20664" y="8244"/>
                  <a:pt x="20678" y="8123"/>
                  <a:pt x="20630" y="8075"/>
                </a:cubicBezTo>
                <a:cubicBezTo>
                  <a:pt x="20597" y="8044"/>
                  <a:pt x="19332" y="6213"/>
                  <a:pt x="17817" y="4009"/>
                </a:cubicBezTo>
                <a:lnTo>
                  <a:pt x="15064" y="0"/>
                </a:lnTo>
                <a:close/>
              </a:path>
            </a:pathLst>
          </a:custGeom>
          <a:ln w="12700">
            <a:miter lim="400000"/>
          </a:ln>
        </p:spPr>
      </p:pic>
      <p:sp>
        <p:nvSpPr>
          <p:cNvPr id="576" name="Shape"/>
          <p:cNvSpPr/>
          <p:nvPr/>
        </p:nvSpPr>
        <p:spPr>
          <a:xfrm>
            <a:off x="13025614" y="2887119"/>
            <a:ext cx="3507746" cy="2958292"/>
          </a:xfrm>
          <a:custGeom>
            <a:avLst/>
            <a:gdLst/>
            <a:ahLst/>
            <a:cxnLst>
              <a:cxn ang="0">
                <a:pos x="wd2" y="hd2"/>
              </a:cxn>
              <a:cxn ang="5400000">
                <a:pos x="wd2" y="hd2"/>
              </a:cxn>
              <a:cxn ang="10800000">
                <a:pos x="wd2" y="hd2"/>
              </a:cxn>
              <a:cxn ang="16200000">
                <a:pos x="wd2" y="hd2"/>
              </a:cxn>
            </a:cxnLst>
            <a:rect l="0" t="0" r="r" b="b"/>
            <a:pathLst>
              <a:path w="21600" h="21600" extrusionOk="0">
                <a:moveTo>
                  <a:pt x="0" y="3460"/>
                </a:moveTo>
                <a:lnTo>
                  <a:pt x="6193" y="15114"/>
                </a:lnTo>
                <a:lnTo>
                  <a:pt x="6349" y="21600"/>
                </a:lnTo>
                <a:lnTo>
                  <a:pt x="7312" y="21178"/>
                </a:lnTo>
                <a:lnTo>
                  <a:pt x="7320" y="20530"/>
                </a:lnTo>
                <a:lnTo>
                  <a:pt x="6691" y="21085"/>
                </a:lnTo>
                <a:lnTo>
                  <a:pt x="6574" y="20963"/>
                </a:lnTo>
                <a:lnTo>
                  <a:pt x="6720" y="20450"/>
                </a:lnTo>
                <a:lnTo>
                  <a:pt x="7402" y="18993"/>
                </a:lnTo>
                <a:lnTo>
                  <a:pt x="7645" y="18316"/>
                </a:lnTo>
                <a:lnTo>
                  <a:pt x="8225" y="19172"/>
                </a:lnTo>
                <a:lnTo>
                  <a:pt x="8574" y="20770"/>
                </a:lnTo>
                <a:lnTo>
                  <a:pt x="9007" y="20621"/>
                </a:lnTo>
                <a:lnTo>
                  <a:pt x="9000" y="20351"/>
                </a:lnTo>
                <a:lnTo>
                  <a:pt x="11443" y="19701"/>
                </a:lnTo>
                <a:lnTo>
                  <a:pt x="11641" y="19988"/>
                </a:lnTo>
                <a:lnTo>
                  <a:pt x="20213" y="17604"/>
                </a:lnTo>
                <a:lnTo>
                  <a:pt x="20635" y="11301"/>
                </a:lnTo>
                <a:lnTo>
                  <a:pt x="20491" y="11036"/>
                </a:lnTo>
                <a:lnTo>
                  <a:pt x="21600" y="10742"/>
                </a:lnTo>
                <a:lnTo>
                  <a:pt x="14105" y="0"/>
                </a:lnTo>
                <a:lnTo>
                  <a:pt x="0" y="3460"/>
                </a:lnTo>
                <a:close/>
              </a:path>
            </a:pathLst>
          </a:custGeom>
          <a:solidFill>
            <a:schemeClr val="accent1">
              <a:hueOff val="114395"/>
              <a:lumOff val="-24975"/>
              <a:alpha val="40521"/>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78" name="LogoEVTP.ai" descr="LogoEVTP.ai"/>
          <p:cNvPicPr>
            <a:picLocks noChangeAspect="1"/>
          </p:cNvPicPr>
          <p:nvPr/>
        </p:nvPicPr>
        <p:blipFill>
          <a:blip r:embed="rId5" cstate="print"/>
          <a:stretch>
            <a:fillRect/>
          </a:stretch>
        </p:blipFill>
        <p:spPr>
          <a:xfrm>
            <a:off x="1683392" y="559643"/>
            <a:ext cx="2520699" cy="1716113"/>
          </a:xfrm>
          <a:prstGeom prst="rect">
            <a:avLst/>
          </a:prstGeom>
          <a:ln w="12700">
            <a:miter lim="400000"/>
          </a:ln>
        </p:spPr>
      </p:pic>
      <p:sp>
        <p:nvSpPr>
          <p:cNvPr id="16" name="ambulances"/>
          <p:cNvSpPr txBox="1"/>
          <p:nvPr/>
        </p:nvSpPr>
        <p:spPr>
          <a:xfrm rot="16200000">
            <a:off x="-1516723" y="3572836"/>
            <a:ext cx="5110494" cy="11676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821531">
              <a:defRPr sz="3700" b="0" cap="all">
                <a:solidFill>
                  <a:srgbClr val="5E5E5E"/>
                </a:solidFill>
                <a:latin typeface="BlairMdITC TT"/>
                <a:ea typeface="BlairMdITC TT"/>
                <a:cs typeface="BlairMdITC TT"/>
                <a:sym typeface="BlairMdITC TT"/>
              </a:defRPr>
            </a:lvl1pPr>
          </a:lstStyle>
          <a:p>
            <a:r>
              <a:rPr lang="it-IT" dirty="0"/>
              <a:t>LINEA HYGENE AIR</a:t>
            </a:r>
            <a:endParaRPr dirty="0"/>
          </a:p>
        </p:txBody>
      </p:sp>
      <p:pic>
        <p:nvPicPr>
          <p:cNvPr id="19" name="Immagine 18" descr="15-50-200-300.jpg"/>
          <p:cNvPicPr>
            <a:picLocks noChangeAspect="1"/>
          </p:cNvPicPr>
          <p:nvPr/>
        </p:nvPicPr>
        <p:blipFill>
          <a:blip r:embed="rId6" cstate="print"/>
          <a:stretch>
            <a:fillRect/>
          </a:stretch>
        </p:blipFill>
        <p:spPr>
          <a:xfrm>
            <a:off x="1246784" y="2393504"/>
            <a:ext cx="6696744" cy="4521200"/>
          </a:xfrm>
          <a:prstGeom prst="rect">
            <a:avLst/>
          </a:prstGeom>
          <a:ln>
            <a:noFill/>
          </a:ln>
          <a:effectLst>
            <a:softEdge rad="112500"/>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Image" descr="Image"/>
          <p:cNvPicPr>
            <a:picLocks noChangeAspect="1"/>
          </p:cNvPicPr>
          <p:nvPr/>
        </p:nvPicPr>
        <p:blipFill>
          <a:blip r:embed="rId2" cstate="print">
            <a:alphaModFix amt="11874"/>
          </a:blip>
          <a:stretch>
            <a:fillRect/>
          </a:stretch>
        </p:blipFill>
        <p:spPr>
          <a:xfrm>
            <a:off x="-1" y="7524319"/>
            <a:ext cx="24384001" cy="6217113"/>
          </a:xfrm>
          <a:prstGeom prst="rect">
            <a:avLst/>
          </a:prstGeom>
          <a:ln w="12700">
            <a:miter lim="400000"/>
          </a:ln>
        </p:spPr>
      </p:pic>
      <p:sp>
        <p:nvSpPr>
          <p:cNvPr id="581" name="ambulances"/>
          <p:cNvSpPr txBox="1"/>
          <p:nvPr/>
        </p:nvSpPr>
        <p:spPr>
          <a:xfrm rot="16200000">
            <a:off x="-1516723" y="3572836"/>
            <a:ext cx="5110494" cy="11676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821531">
              <a:defRPr sz="3700" b="0" cap="all">
                <a:solidFill>
                  <a:srgbClr val="5E5E5E"/>
                </a:solidFill>
                <a:latin typeface="BlairMdITC TT"/>
                <a:ea typeface="BlairMdITC TT"/>
                <a:cs typeface="BlairMdITC TT"/>
                <a:sym typeface="BlairMdITC TT"/>
              </a:defRPr>
            </a:lvl1pPr>
          </a:lstStyle>
          <a:p>
            <a:r>
              <a:rPr lang="it-IT" dirty="0"/>
              <a:t>LINEA HYGENE AIR</a:t>
            </a:r>
            <a:endParaRPr dirty="0"/>
          </a:p>
        </p:txBody>
      </p:sp>
      <p:grpSp>
        <p:nvGrpSpPr>
          <p:cNvPr id="2" name="Group"/>
          <p:cNvGrpSpPr/>
          <p:nvPr/>
        </p:nvGrpSpPr>
        <p:grpSpPr>
          <a:xfrm>
            <a:off x="427512" y="280407"/>
            <a:ext cx="5644382" cy="6779786"/>
            <a:chOff x="0" y="0"/>
            <a:chExt cx="5644381" cy="6779785"/>
          </a:xfrm>
        </p:grpSpPr>
        <p:sp>
          <p:nvSpPr>
            <p:cNvPr id="582" name="Line"/>
            <p:cNvSpPr/>
            <p:nvPr/>
          </p:nvSpPr>
          <p:spPr>
            <a:xfrm flipV="1">
              <a:off x="7318" y="0"/>
              <a:ext cx="1" cy="6779786"/>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3" name="Line"/>
            <p:cNvSpPr/>
            <p:nvPr/>
          </p:nvSpPr>
          <p:spPr>
            <a:xfrm>
              <a:off x="0" y="6773746"/>
              <a:ext cx="5644382" cy="1"/>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585" name="EVG MEDICAL 15 is an innovative patented system, which sanitises ambulance patient compartments.     Thanks to its exclusive ozone generating system it inactivates organic compounds (mites, molds, fungus, bacteria, viruses etc, e.g., legionaries disease).…"/>
          <p:cNvSpPr txBox="1"/>
          <p:nvPr/>
        </p:nvSpPr>
        <p:spPr>
          <a:xfrm>
            <a:off x="427512" y="9552071"/>
            <a:ext cx="5644382" cy="25648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400" dirty="0">
                <a:latin typeface="Gill Sans SemiBold"/>
                <a:ea typeface="Gill Sans SemiBold"/>
                <a:cs typeface="Gill Sans SemiBold"/>
                <a:sym typeface="Gill Sans SemiBold"/>
              </a:rPr>
              <a:t>Řada HYGENE AIR  je patentovaný inovativní systém, který zaručuje mikrobiologickou bezpečnost v prostorech (VZDUCH A PLOCHY). Díky jedinečnému generování ozónu, deaktivuje organické částice (spory, plísně, houpy, baktérie, viry nebo i </a:t>
            </a:r>
            <a:r>
              <a:rPr lang="cs-CZ" sz="2400" dirty="0" err="1">
                <a:latin typeface="Gill Sans SemiBold"/>
                <a:ea typeface="Gill Sans SemiBold"/>
                <a:cs typeface="Gill Sans SemiBold"/>
                <a:sym typeface="Gill Sans SemiBold"/>
              </a:rPr>
              <a:t>legionelu</a:t>
            </a:r>
            <a:r>
              <a:rPr lang="cs-CZ" sz="2400" dirty="0">
                <a:latin typeface="Gill Sans SemiBold"/>
                <a:ea typeface="Gill Sans SemiBold"/>
                <a:cs typeface="Gill Sans SemiBold"/>
                <a:sym typeface="Gill Sans SemiBold"/>
              </a:rPr>
              <a:t>.</a:t>
            </a:r>
          </a:p>
          <a:p>
            <a:pPr algn="l" defTabSz="457200">
              <a:defRPr sz="2400" b="0" baseline="20833">
                <a:solidFill>
                  <a:srgbClr val="4F4F4F"/>
                </a:solidFill>
                <a:latin typeface="Gill Sans Light"/>
                <a:ea typeface="Gill Sans Light"/>
                <a:cs typeface="Gill Sans Light"/>
                <a:sym typeface="Gill Sans Light"/>
              </a:defRPr>
            </a:pPr>
            <a:r>
              <a:rPr lang="cs-CZ" sz="2400" dirty="0">
                <a:latin typeface="Gill Sans SemiBold"/>
                <a:ea typeface="Gill Sans SemiBold"/>
                <a:cs typeface="Gill Sans SemiBold"/>
                <a:sym typeface="Gill Sans SemiBold"/>
              </a:rPr>
              <a:t>Exkluzivní patent umožňuje kontrolovanou výrobu ozónu a jeho zpětnou konverzi na kyslík za přesně stanovené časy na konci každého cyklu. Samotný cyklus ošetření/úpravy a finální výsledky jsou v plném souladu se všemi normami a nařízeními.</a:t>
            </a:r>
          </a:p>
          <a:p>
            <a:pPr algn="l" defTabSz="457200">
              <a:defRPr sz="2400" b="0" baseline="20833">
                <a:solidFill>
                  <a:srgbClr val="4F4F4F"/>
                </a:solidFill>
                <a:latin typeface="Gill Sans Light"/>
                <a:ea typeface="Gill Sans Light"/>
                <a:cs typeface="Gill Sans Light"/>
                <a:sym typeface="Gill Sans Light"/>
              </a:defRPr>
            </a:pPr>
            <a:r>
              <a:rPr lang="cs-CZ" sz="2400" dirty="0">
                <a:latin typeface="Gill Sans SemiBold"/>
                <a:sym typeface="Gill Sans SemiBold"/>
              </a:rPr>
              <a:t>Mobilní zařízení se snadno přemísťuje co libovolného prostoru.</a:t>
            </a:r>
            <a:endParaRPr lang="cs-CZ" sz="2400" dirty="0"/>
          </a:p>
        </p:txBody>
      </p:sp>
      <p:sp>
        <p:nvSpPr>
          <p:cNvPr id="586" name="Easy to use, it can be programmed through the touch screen control panel positioned on the side of the equipment.  Simply place the EVG MEDICAL 15 in the vehicle, turn it on and close the doors, making sure that it is properly closed and sealed.  The ozone generating and reconversion cycle depend on the type of contamination."/>
          <p:cNvSpPr txBox="1"/>
          <p:nvPr/>
        </p:nvSpPr>
        <p:spPr>
          <a:xfrm>
            <a:off x="6687863" y="10425108"/>
            <a:ext cx="5550995" cy="20723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400" dirty="0"/>
              <a:t>Zařízení jsou jednoduchá na obsluhu, mohou být naprogramována pomocí dotykového operačního panelu umístěného na horní části zařízení. Stačí umístit zařízení HYGENE AIR do prostoru vozidla zapnout ho, opustit ho a zavřít </a:t>
            </a:r>
            <a:r>
              <a:rPr lang="cs-CZ" sz="2400" dirty="0" err="1"/>
              <a:t>dvěře</a:t>
            </a:r>
            <a:r>
              <a:rPr lang="cs-CZ" sz="2400" dirty="0"/>
              <a:t> . Cyklus generování a zpětné konverze (</a:t>
            </a:r>
            <a:r>
              <a:rPr lang="cs-CZ" sz="2400" dirty="0" err="1"/>
              <a:t>katalyzace</a:t>
            </a:r>
            <a:r>
              <a:rPr lang="cs-CZ" sz="2400" dirty="0"/>
              <a:t>) je kompletní během krátké doby a prostor je bezpečně znovu přístupný.</a:t>
            </a:r>
          </a:p>
          <a:p>
            <a:pPr algn="l" defTabSz="457200">
              <a:defRPr sz="2400" b="0" baseline="20833">
                <a:solidFill>
                  <a:srgbClr val="4F4F4F"/>
                </a:solidFill>
                <a:latin typeface="Gill Sans Light"/>
                <a:ea typeface="Gill Sans Light"/>
                <a:cs typeface="Gill Sans Light"/>
                <a:sym typeface="Gill Sans Light"/>
              </a:defRPr>
            </a:pPr>
            <a:r>
              <a:rPr lang="cs-CZ" dirty="0"/>
              <a:t>Délka cyklu generování ozónu a následné konverze na kyslík závisí na míře kontaminace.</a:t>
            </a:r>
            <a:endParaRPr dirty="0"/>
          </a:p>
        </p:txBody>
      </p:sp>
      <p:sp>
        <p:nvSpPr>
          <p:cNvPr id="587" name="SANITISING WITH EVG PORTABLE UNITS"/>
          <p:cNvSpPr/>
          <p:nvPr/>
        </p:nvSpPr>
        <p:spPr>
          <a:xfrm>
            <a:off x="11831960" y="344491"/>
            <a:ext cx="12169352"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DEZINFEKCE DOPRAVNÍCH PROSTŘEDKŮ VČETNE SANITNÍCH VOZŮ POMOĆÍ PŘENOSNÝCH ZAŘÍZENÍ</a:t>
            </a:r>
            <a:endParaRPr dirty="0"/>
          </a:p>
        </p:txBody>
      </p:sp>
      <p:pic>
        <p:nvPicPr>
          <p:cNvPr id="588" name="Image" descr="Image"/>
          <p:cNvPicPr>
            <a:picLocks noChangeAspect="1"/>
          </p:cNvPicPr>
          <p:nvPr/>
        </p:nvPicPr>
        <p:blipFill>
          <a:blip r:embed="rId4" cstate="print"/>
          <a:srcRect l="2381" t="1460" r="1625" b="1184"/>
          <a:stretch>
            <a:fillRect/>
          </a:stretch>
        </p:blipFill>
        <p:spPr>
          <a:xfrm>
            <a:off x="10114251" y="2458013"/>
            <a:ext cx="9745003" cy="6920374"/>
          </a:xfrm>
          <a:custGeom>
            <a:avLst/>
            <a:gdLst/>
            <a:ahLst/>
            <a:cxnLst>
              <a:cxn ang="0">
                <a:pos x="wd2" y="hd2"/>
              </a:cxn>
              <a:cxn ang="5400000">
                <a:pos x="wd2" y="hd2"/>
              </a:cxn>
              <a:cxn ang="10800000">
                <a:pos x="wd2" y="hd2"/>
              </a:cxn>
              <a:cxn ang="16200000">
                <a:pos x="wd2" y="hd2"/>
              </a:cxn>
            </a:cxnLst>
            <a:rect l="0" t="0" r="r" b="b"/>
            <a:pathLst>
              <a:path w="21556" h="21590" extrusionOk="0">
                <a:moveTo>
                  <a:pt x="18329" y="0"/>
                </a:moveTo>
                <a:lnTo>
                  <a:pt x="17756" y="102"/>
                </a:lnTo>
                <a:cubicBezTo>
                  <a:pt x="16193" y="378"/>
                  <a:pt x="15881" y="435"/>
                  <a:pt x="15462" y="518"/>
                </a:cubicBezTo>
                <a:cubicBezTo>
                  <a:pt x="14490" y="709"/>
                  <a:pt x="13591" y="881"/>
                  <a:pt x="12926" y="1000"/>
                </a:cubicBezTo>
                <a:cubicBezTo>
                  <a:pt x="12545" y="1069"/>
                  <a:pt x="11716" y="1224"/>
                  <a:pt x="11086" y="1345"/>
                </a:cubicBezTo>
                <a:cubicBezTo>
                  <a:pt x="10455" y="1465"/>
                  <a:pt x="9640" y="1618"/>
                  <a:pt x="9275" y="1683"/>
                </a:cubicBezTo>
                <a:cubicBezTo>
                  <a:pt x="7296" y="2034"/>
                  <a:pt x="6073" y="2263"/>
                  <a:pt x="5381" y="2413"/>
                </a:cubicBezTo>
                <a:cubicBezTo>
                  <a:pt x="5165" y="2460"/>
                  <a:pt x="4660" y="2549"/>
                  <a:pt x="4259" y="2611"/>
                </a:cubicBezTo>
                <a:cubicBezTo>
                  <a:pt x="3530" y="2725"/>
                  <a:pt x="3306" y="2816"/>
                  <a:pt x="3255" y="3021"/>
                </a:cubicBezTo>
                <a:cubicBezTo>
                  <a:pt x="3240" y="3081"/>
                  <a:pt x="3246" y="3604"/>
                  <a:pt x="3268" y="4182"/>
                </a:cubicBezTo>
                <a:lnTo>
                  <a:pt x="3308" y="5235"/>
                </a:lnTo>
                <a:lnTo>
                  <a:pt x="2920" y="6059"/>
                </a:lnTo>
                <a:cubicBezTo>
                  <a:pt x="2706" y="6513"/>
                  <a:pt x="2480" y="6918"/>
                  <a:pt x="2416" y="6961"/>
                </a:cubicBezTo>
                <a:cubicBezTo>
                  <a:pt x="2222" y="7091"/>
                  <a:pt x="1226" y="9123"/>
                  <a:pt x="885" y="10082"/>
                </a:cubicBezTo>
                <a:cubicBezTo>
                  <a:pt x="793" y="10340"/>
                  <a:pt x="602" y="10727"/>
                  <a:pt x="461" y="10943"/>
                </a:cubicBezTo>
                <a:cubicBezTo>
                  <a:pt x="54" y="11561"/>
                  <a:pt x="-15" y="11810"/>
                  <a:pt x="2" y="12598"/>
                </a:cubicBezTo>
                <a:cubicBezTo>
                  <a:pt x="21" y="13432"/>
                  <a:pt x="212" y="14649"/>
                  <a:pt x="373" y="14962"/>
                </a:cubicBezTo>
                <a:cubicBezTo>
                  <a:pt x="438" y="15089"/>
                  <a:pt x="491" y="15283"/>
                  <a:pt x="491" y="15393"/>
                </a:cubicBezTo>
                <a:cubicBezTo>
                  <a:pt x="491" y="15763"/>
                  <a:pt x="783" y="16452"/>
                  <a:pt x="1001" y="16599"/>
                </a:cubicBezTo>
                <a:cubicBezTo>
                  <a:pt x="1399" y="16865"/>
                  <a:pt x="1857" y="16688"/>
                  <a:pt x="2067" y="16185"/>
                </a:cubicBezTo>
                <a:cubicBezTo>
                  <a:pt x="2137" y="16019"/>
                  <a:pt x="2223" y="15882"/>
                  <a:pt x="2259" y="15882"/>
                </a:cubicBezTo>
                <a:cubicBezTo>
                  <a:pt x="2294" y="15882"/>
                  <a:pt x="2516" y="15972"/>
                  <a:pt x="2751" y="16083"/>
                </a:cubicBezTo>
                <a:cubicBezTo>
                  <a:pt x="2986" y="16195"/>
                  <a:pt x="3309" y="16335"/>
                  <a:pt x="3470" y="16395"/>
                </a:cubicBezTo>
                <a:cubicBezTo>
                  <a:pt x="3631" y="16456"/>
                  <a:pt x="3776" y="16555"/>
                  <a:pt x="3792" y="16616"/>
                </a:cubicBezTo>
                <a:cubicBezTo>
                  <a:pt x="3809" y="16677"/>
                  <a:pt x="3962" y="16789"/>
                  <a:pt x="4134" y="16865"/>
                </a:cubicBezTo>
                <a:cubicBezTo>
                  <a:pt x="4305" y="16941"/>
                  <a:pt x="4500" y="17034"/>
                  <a:pt x="4567" y="17073"/>
                </a:cubicBezTo>
                <a:cubicBezTo>
                  <a:pt x="4633" y="17111"/>
                  <a:pt x="5094" y="17325"/>
                  <a:pt x="5592" y="17546"/>
                </a:cubicBezTo>
                <a:cubicBezTo>
                  <a:pt x="6090" y="17767"/>
                  <a:pt x="6982" y="18172"/>
                  <a:pt x="7573" y="18446"/>
                </a:cubicBezTo>
                <a:cubicBezTo>
                  <a:pt x="8481" y="18867"/>
                  <a:pt x="8671" y="18929"/>
                  <a:pt x="8795" y="18849"/>
                </a:cubicBezTo>
                <a:cubicBezTo>
                  <a:pt x="8887" y="18790"/>
                  <a:pt x="8943" y="18682"/>
                  <a:pt x="8943" y="18565"/>
                </a:cubicBezTo>
                <a:cubicBezTo>
                  <a:pt x="8943" y="18056"/>
                  <a:pt x="9386" y="17161"/>
                  <a:pt x="9639" y="17161"/>
                </a:cubicBezTo>
                <a:cubicBezTo>
                  <a:pt x="9858" y="17161"/>
                  <a:pt x="9871" y="17310"/>
                  <a:pt x="9664" y="17462"/>
                </a:cubicBezTo>
                <a:cubicBezTo>
                  <a:pt x="9257" y="17759"/>
                  <a:pt x="9069" y="18888"/>
                  <a:pt x="9280" y="19781"/>
                </a:cubicBezTo>
                <a:cubicBezTo>
                  <a:pt x="9484" y="20645"/>
                  <a:pt x="9833" y="21197"/>
                  <a:pt x="10358" y="21483"/>
                </a:cubicBezTo>
                <a:cubicBezTo>
                  <a:pt x="10459" y="21538"/>
                  <a:pt x="10618" y="21586"/>
                  <a:pt x="10712" y="21589"/>
                </a:cubicBezTo>
                <a:cubicBezTo>
                  <a:pt x="10987" y="21600"/>
                  <a:pt x="11519" y="21192"/>
                  <a:pt x="11759" y="20786"/>
                </a:cubicBezTo>
                <a:cubicBezTo>
                  <a:pt x="11941" y="20478"/>
                  <a:pt x="12000" y="20428"/>
                  <a:pt x="12109" y="20486"/>
                </a:cubicBezTo>
                <a:cubicBezTo>
                  <a:pt x="12186" y="20528"/>
                  <a:pt x="12647" y="20491"/>
                  <a:pt x="13232" y="20397"/>
                </a:cubicBezTo>
                <a:cubicBezTo>
                  <a:pt x="13778" y="20309"/>
                  <a:pt x="14618" y="20177"/>
                  <a:pt x="15099" y="20104"/>
                </a:cubicBezTo>
                <a:cubicBezTo>
                  <a:pt x="16958" y="19821"/>
                  <a:pt x="17329" y="19746"/>
                  <a:pt x="17435" y="19628"/>
                </a:cubicBezTo>
                <a:cubicBezTo>
                  <a:pt x="17495" y="19562"/>
                  <a:pt x="18169" y="18716"/>
                  <a:pt x="18933" y="17750"/>
                </a:cubicBezTo>
                <a:cubicBezTo>
                  <a:pt x="19696" y="16784"/>
                  <a:pt x="20414" y="15878"/>
                  <a:pt x="20528" y="15737"/>
                </a:cubicBezTo>
                <a:lnTo>
                  <a:pt x="20735" y="15480"/>
                </a:lnTo>
                <a:lnTo>
                  <a:pt x="20779" y="14423"/>
                </a:lnTo>
                <a:cubicBezTo>
                  <a:pt x="20876" y="12091"/>
                  <a:pt x="21013" y="9401"/>
                  <a:pt x="21137" y="7395"/>
                </a:cubicBezTo>
                <a:cubicBezTo>
                  <a:pt x="21169" y="6879"/>
                  <a:pt x="21224" y="5709"/>
                  <a:pt x="21259" y="4794"/>
                </a:cubicBezTo>
                <a:cubicBezTo>
                  <a:pt x="21316" y="3313"/>
                  <a:pt x="21335" y="3115"/>
                  <a:pt x="21440" y="2989"/>
                </a:cubicBezTo>
                <a:cubicBezTo>
                  <a:pt x="21563" y="2842"/>
                  <a:pt x="21585" y="2690"/>
                  <a:pt x="21520" y="2450"/>
                </a:cubicBezTo>
                <a:cubicBezTo>
                  <a:pt x="21499" y="2373"/>
                  <a:pt x="21133" y="2063"/>
                  <a:pt x="20706" y="1761"/>
                </a:cubicBezTo>
                <a:cubicBezTo>
                  <a:pt x="20279" y="1458"/>
                  <a:pt x="19570" y="939"/>
                  <a:pt x="19130" y="605"/>
                </a:cubicBezTo>
                <a:lnTo>
                  <a:pt x="18329" y="0"/>
                </a:lnTo>
                <a:close/>
              </a:path>
            </a:pathLst>
          </a:custGeom>
          <a:ln w="12700">
            <a:miter lim="400000"/>
          </a:ln>
        </p:spPr>
      </p:pic>
      <p:sp>
        <p:nvSpPr>
          <p:cNvPr id="589" name="Shape"/>
          <p:cNvSpPr/>
          <p:nvPr/>
        </p:nvSpPr>
        <p:spPr>
          <a:xfrm>
            <a:off x="11683317" y="2718498"/>
            <a:ext cx="8094186" cy="5906346"/>
          </a:xfrm>
          <a:custGeom>
            <a:avLst/>
            <a:gdLst/>
            <a:ahLst/>
            <a:cxnLst>
              <a:cxn ang="0">
                <a:pos x="wd2" y="hd2"/>
              </a:cxn>
              <a:cxn ang="5400000">
                <a:pos x="wd2" y="hd2"/>
              </a:cxn>
              <a:cxn ang="10800000">
                <a:pos x="wd2" y="hd2"/>
              </a:cxn>
              <a:cxn ang="16200000">
                <a:pos x="wd2" y="hd2"/>
              </a:cxn>
            </a:cxnLst>
            <a:rect l="0" t="0" r="r" b="b"/>
            <a:pathLst>
              <a:path w="21600" h="21600" extrusionOk="0">
                <a:moveTo>
                  <a:pt x="0" y="3106"/>
                </a:moveTo>
                <a:lnTo>
                  <a:pt x="17777" y="107"/>
                </a:lnTo>
                <a:lnTo>
                  <a:pt x="17973" y="326"/>
                </a:lnTo>
                <a:lnTo>
                  <a:pt x="18254" y="0"/>
                </a:lnTo>
                <a:lnTo>
                  <a:pt x="21600" y="2193"/>
                </a:lnTo>
                <a:lnTo>
                  <a:pt x="21121" y="2467"/>
                </a:lnTo>
                <a:lnTo>
                  <a:pt x="20997" y="4292"/>
                </a:lnTo>
                <a:lnTo>
                  <a:pt x="20392" y="17441"/>
                </a:lnTo>
                <a:lnTo>
                  <a:pt x="16754" y="21600"/>
                </a:lnTo>
                <a:lnTo>
                  <a:pt x="445" y="15979"/>
                </a:lnTo>
                <a:lnTo>
                  <a:pt x="0" y="3106"/>
                </a:lnTo>
                <a:close/>
              </a:path>
            </a:pathLst>
          </a:custGeom>
          <a:solidFill>
            <a:schemeClr val="accent1">
              <a:hueOff val="114395"/>
              <a:lumOff val="-24975"/>
              <a:alpha val="50396"/>
            </a:schemeClr>
          </a:solidFill>
          <a:ln w="25400">
            <a:solidFill>
              <a:srgbClr val="000000">
                <a:alpha val="50396"/>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 name="Group"/>
          <p:cNvGrpSpPr/>
          <p:nvPr/>
        </p:nvGrpSpPr>
        <p:grpSpPr>
          <a:xfrm>
            <a:off x="19890742" y="2885322"/>
            <a:ext cx="4126471" cy="1569957"/>
            <a:chOff x="0" y="0"/>
            <a:chExt cx="4126470" cy="1569955"/>
          </a:xfrm>
        </p:grpSpPr>
        <p:pic>
          <p:nvPicPr>
            <p:cNvPr id="590" name="Image" descr="Image">
              <a:hlinkClick r:id="rId5"/>
            </p:cNvPr>
            <p:cNvPicPr>
              <a:picLocks noChangeAspect="1"/>
            </p:cNvPicPr>
            <p:nvPr/>
          </p:nvPicPr>
          <p:blipFill>
            <a:blip r:embed="rId6" cstate="print"/>
            <a:srcRect/>
            <a:stretch>
              <a:fillRect/>
            </a:stretch>
          </p:blipFill>
          <p:spPr>
            <a:xfrm>
              <a:off x="339230" y="0"/>
              <a:ext cx="3787241" cy="1037283"/>
            </a:xfrm>
            <a:prstGeom prst="rect">
              <a:avLst/>
            </a:prstGeom>
            <a:ln w="12700" cap="flat">
              <a:noFill/>
              <a:miter lim="400000"/>
            </a:ln>
            <a:effectLst/>
          </p:spPr>
        </p:pic>
        <p:sp>
          <p:nvSpPr>
            <p:cNvPr id="591" name="ebola"/>
            <p:cNvSpPr txBox="1"/>
            <p:nvPr/>
          </p:nvSpPr>
          <p:spPr>
            <a:xfrm>
              <a:off x="0" y="1062096"/>
              <a:ext cx="2297902" cy="5078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228600" marR="228600" defTabSz="821531">
                <a:defRPr sz="2300" b="0">
                  <a:solidFill>
                    <a:schemeClr val="accent1">
                      <a:hueOff val="114395"/>
                      <a:lumOff val="-24975"/>
                    </a:schemeClr>
                  </a:solidFill>
                  <a:latin typeface="Avenir Book"/>
                  <a:ea typeface="Avenir Book"/>
                  <a:cs typeface="Avenir Book"/>
                  <a:sym typeface="Avenir Book"/>
                </a:defRPr>
              </a:lvl1pPr>
            </a:lstStyle>
            <a:p>
              <a:r>
                <a:t>ebola</a:t>
              </a:r>
            </a:p>
          </p:txBody>
        </p:sp>
      </p:grpSp>
      <p:sp>
        <p:nvSpPr>
          <p:cNvPr id="593" name="The EVG MEDICAL 15 generates the right amount of ozone, dosing it,, without damaging plastic or rubber components within the vehicles compartment."/>
          <p:cNvSpPr txBox="1"/>
          <p:nvPr/>
        </p:nvSpPr>
        <p:spPr>
          <a:xfrm>
            <a:off x="12854827" y="11630147"/>
            <a:ext cx="4798769"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dirty="0"/>
              <a:t>Řada </a:t>
            </a:r>
            <a:r>
              <a:rPr lang="it-IT" dirty="0"/>
              <a:t>HYGENE AIR gener</a:t>
            </a:r>
            <a:r>
              <a:rPr lang="cs-CZ" dirty="0" err="1"/>
              <a:t>uje</a:t>
            </a:r>
            <a:r>
              <a:rPr lang="cs-CZ" dirty="0"/>
              <a:t> správné množství ozónu aniž by docházelo k poškození součástí z plastů nebo gumy ve vozidlech</a:t>
            </a:r>
            <a:r>
              <a:rPr lang="it-IT" dirty="0"/>
              <a:t>.</a:t>
            </a:r>
            <a:endParaRPr dirty="0"/>
          </a:p>
        </p:txBody>
      </p:sp>
      <p:pic>
        <p:nvPicPr>
          <p:cNvPr id="595" name="LogoEVTP.ai" descr="LogoEVTP.ai"/>
          <p:cNvPicPr>
            <a:picLocks noChangeAspect="1"/>
          </p:cNvPicPr>
          <p:nvPr/>
        </p:nvPicPr>
        <p:blipFill>
          <a:blip r:embed="rId7" cstate="print"/>
          <a:stretch>
            <a:fillRect/>
          </a:stretch>
        </p:blipFill>
        <p:spPr>
          <a:xfrm>
            <a:off x="1710660" y="586911"/>
            <a:ext cx="2520699" cy="1716113"/>
          </a:xfrm>
          <a:prstGeom prst="rect">
            <a:avLst/>
          </a:prstGeom>
          <a:ln w="12700">
            <a:miter lim="400000"/>
          </a:ln>
        </p:spPr>
      </p:pic>
      <p:pic>
        <p:nvPicPr>
          <p:cNvPr id="18" name="Immagine 17" descr="15-50-200-300.jpg"/>
          <p:cNvPicPr>
            <a:picLocks noChangeAspect="1"/>
          </p:cNvPicPr>
          <p:nvPr/>
        </p:nvPicPr>
        <p:blipFill>
          <a:blip r:embed="rId8" cstate="print"/>
          <a:stretch>
            <a:fillRect/>
          </a:stretch>
        </p:blipFill>
        <p:spPr>
          <a:xfrm>
            <a:off x="1246784" y="2393504"/>
            <a:ext cx="6696744" cy="4521200"/>
          </a:xfrm>
          <a:prstGeom prst="rect">
            <a:avLst/>
          </a:prstGeom>
          <a:ln>
            <a:noFill/>
          </a:ln>
          <a:effectLst>
            <a:softEdge rad="112500"/>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iterate>
                                    <p:tmAbs val="0"/>
                                  </p:iterate>
                                  <p:childTnLst>
                                    <p:set>
                                      <p:cBhvr>
                                        <p:cTn id="6" fill="hold"/>
                                        <p:tgtEl>
                                          <p:spTgt spid="589"/>
                                        </p:tgtEl>
                                        <p:attrNameLst>
                                          <p:attrName>style.visibility</p:attrName>
                                        </p:attrNameLst>
                                      </p:cBhvr>
                                      <p:to>
                                        <p:strVal val="visible"/>
                                      </p:to>
                                    </p:set>
                                    <p:animEffect transition="in" filter="strips(upLeft)">
                                      <p:cBhvr>
                                        <p:cTn id="7" dur="25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f8d1ac33617bc87b9496af250ce33ed4.jpg" descr="f8d1ac33617bc87b9496af250ce33ed4.jpg"/>
          <p:cNvPicPr>
            <a:picLocks noChangeAspect="1"/>
          </p:cNvPicPr>
          <p:nvPr/>
        </p:nvPicPr>
        <p:blipFill>
          <a:blip r:embed="rId2" cstate="print"/>
          <a:srcRect l="7101" r="7101"/>
          <a:stretch>
            <a:fillRect/>
          </a:stretch>
        </p:blipFill>
        <p:spPr>
          <a:xfrm>
            <a:off x="8204200" y="149657"/>
            <a:ext cx="7975600" cy="6642101"/>
          </a:xfrm>
          <a:prstGeom prst="rect">
            <a:avLst/>
          </a:prstGeom>
          <a:ln w="12700">
            <a:miter lim="400000"/>
          </a:ln>
        </p:spPr>
      </p:pic>
      <p:pic>
        <p:nvPicPr>
          <p:cNvPr id="598" name="CleanRoom.jpg" descr="CleanRoom.jpg"/>
          <p:cNvPicPr>
            <a:picLocks noChangeAspect="1"/>
          </p:cNvPicPr>
          <p:nvPr/>
        </p:nvPicPr>
        <p:blipFill>
          <a:blip r:embed="rId3" cstate="print"/>
          <a:srcRect l="4975" r="4975"/>
          <a:stretch>
            <a:fillRect/>
          </a:stretch>
        </p:blipFill>
        <p:spPr>
          <a:xfrm>
            <a:off x="16307988" y="6914490"/>
            <a:ext cx="7975602" cy="6642769"/>
          </a:xfrm>
          <a:prstGeom prst="rect">
            <a:avLst/>
          </a:prstGeom>
          <a:ln w="12700">
            <a:miter lim="400000"/>
          </a:ln>
        </p:spPr>
      </p:pic>
      <p:pic>
        <p:nvPicPr>
          <p:cNvPr id="599" name="fullsizeoutput_137b.jpeg" descr="fullsizeoutput_137b.jpeg"/>
          <p:cNvPicPr>
            <a:picLocks noChangeAspect="1"/>
          </p:cNvPicPr>
          <p:nvPr/>
        </p:nvPicPr>
        <p:blipFill>
          <a:blip r:embed="rId4" cstate="print"/>
          <a:srcRect l="12477" r="12477"/>
          <a:stretch>
            <a:fillRect/>
          </a:stretch>
        </p:blipFill>
        <p:spPr>
          <a:xfrm>
            <a:off x="100412" y="6914688"/>
            <a:ext cx="7975601" cy="6642384"/>
          </a:xfrm>
          <a:prstGeom prst="rect">
            <a:avLst/>
          </a:prstGeom>
          <a:ln w="12700">
            <a:miter lim="400000"/>
          </a:ln>
        </p:spPr>
      </p:pic>
      <p:pic>
        <p:nvPicPr>
          <p:cNvPr id="600" name="Physical-Rehabilitation.jpg" descr="Physical-Rehabilitation.jpg"/>
          <p:cNvPicPr>
            <a:picLocks noChangeAspect="1"/>
          </p:cNvPicPr>
          <p:nvPr/>
        </p:nvPicPr>
        <p:blipFill>
          <a:blip r:embed="rId5" cstate="print"/>
          <a:srcRect l="1969" r="1969"/>
          <a:stretch>
            <a:fillRect/>
          </a:stretch>
        </p:blipFill>
        <p:spPr>
          <a:xfrm>
            <a:off x="16307987" y="149657"/>
            <a:ext cx="7975601" cy="6642101"/>
          </a:xfrm>
          <a:prstGeom prst="rect">
            <a:avLst/>
          </a:prstGeom>
          <a:ln w="12700">
            <a:miter lim="400000"/>
          </a:ln>
        </p:spPr>
      </p:pic>
      <p:pic>
        <p:nvPicPr>
          <p:cNvPr id="601" name="CINICS.jpg" descr="CINICS.jpg"/>
          <p:cNvPicPr>
            <a:picLocks noChangeAspect="1"/>
          </p:cNvPicPr>
          <p:nvPr/>
        </p:nvPicPr>
        <p:blipFill>
          <a:blip r:embed="rId6" cstate="print"/>
          <a:srcRect l="4992" r="4992"/>
          <a:stretch>
            <a:fillRect/>
          </a:stretch>
        </p:blipFill>
        <p:spPr>
          <a:xfrm>
            <a:off x="102595" y="150054"/>
            <a:ext cx="7971113" cy="6641424"/>
          </a:xfrm>
          <a:prstGeom prst="rect">
            <a:avLst/>
          </a:prstGeom>
          <a:ln w="12700">
            <a:miter lim="400000"/>
          </a:ln>
        </p:spPr>
      </p:pic>
      <p:sp>
        <p:nvSpPr>
          <p:cNvPr id="602" name="Rectangle"/>
          <p:cNvSpPr/>
          <p:nvPr/>
        </p:nvSpPr>
        <p:spPr>
          <a:xfrm>
            <a:off x="8210550" y="6914887"/>
            <a:ext cx="7962900" cy="66421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sz="5900" b="0" spc="354">
                <a:solidFill>
                  <a:srgbClr val="5E5E5E"/>
                </a:solidFill>
                <a:latin typeface="Haettenschweiler"/>
                <a:ea typeface="Haettenschweiler"/>
                <a:cs typeface="Haettenschweiler"/>
                <a:sym typeface="Haettenschweiler"/>
              </a:defRPr>
            </a:lvl1pPr>
          </a:lstStyle>
          <a:p>
            <a:r>
              <a:t> </a:t>
            </a:r>
          </a:p>
        </p:txBody>
      </p:sp>
      <p:pic>
        <p:nvPicPr>
          <p:cNvPr id="604" name="LogoEVTP.ai" descr="LogoEVTP.ai"/>
          <p:cNvPicPr>
            <a:picLocks noChangeAspect="1"/>
          </p:cNvPicPr>
          <p:nvPr/>
        </p:nvPicPr>
        <p:blipFill>
          <a:blip r:embed="rId7" cstate="print"/>
          <a:stretch>
            <a:fillRect/>
          </a:stretch>
        </p:blipFill>
        <p:spPr>
          <a:xfrm>
            <a:off x="9705468" y="7783441"/>
            <a:ext cx="4973064" cy="3385702"/>
          </a:xfrm>
          <a:prstGeom prst="rect">
            <a:avLst/>
          </a:prstGeom>
          <a:ln w="12700">
            <a:miter lim="400000"/>
          </a:ln>
        </p:spPr>
      </p:pic>
      <p:sp>
        <p:nvSpPr>
          <p:cNvPr id="10" name="The EVG MEDICAL SPLIT  is a wall mount unit, which incorporates the patented ozone technology combining it with an exclusive air filtering system which captures 98.5% of air particulate."/>
          <p:cNvSpPr txBox="1"/>
          <p:nvPr/>
        </p:nvSpPr>
        <p:spPr>
          <a:xfrm>
            <a:off x="9599712" y="11291450"/>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defTabSz="457200">
              <a:defRPr sz="2400" b="0" baseline="20833">
                <a:solidFill>
                  <a:srgbClr val="5E5E5E"/>
                </a:solidFill>
                <a:latin typeface="Gill Sans Light"/>
                <a:ea typeface="Gill Sans Light"/>
                <a:cs typeface="Gill Sans Light"/>
                <a:sym typeface="Gill Sans Light"/>
              </a:defRPr>
            </a:pPr>
            <a:r>
              <a:rPr lang="cs-CZ" sz="5400" dirty="0">
                <a:solidFill>
                  <a:schemeClr val="accent1"/>
                </a:solidFill>
              </a:rPr>
              <a:t>NÁSTĚNNÁ PEVNÁ ZAŘÍZENÍ </a:t>
            </a:r>
            <a:r>
              <a:rPr lang="it-IT" sz="5400" dirty="0">
                <a:solidFill>
                  <a:schemeClr val="accent1"/>
                </a:solidFill>
              </a:rPr>
              <a:t> </a:t>
            </a:r>
            <a:endParaRPr sz="5400" dirty="0">
              <a:solidFill>
                <a:schemeClr val="accent1"/>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Image" descr="Image"/>
          <p:cNvPicPr>
            <a:picLocks noChangeAspect="1"/>
          </p:cNvPicPr>
          <p:nvPr/>
        </p:nvPicPr>
        <p:blipFill>
          <a:blip r:embed="rId2" cstate="print">
            <a:alphaModFix amt="11874"/>
          </a:blip>
          <a:stretch>
            <a:fillRect/>
          </a:stretch>
        </p:blipFill>
        <p:spPr>
          <a:xfrm>
            <a:off x="0" y="7498887"/>
            <a:ext cx="24384001" cy="6217113"/>
          </a:xfrm>
          <a:prstGeom prst="rect">
            <a:avLst/>
          </a:prstGeom>
          <a:ln w="12700">
            <a:miter lim="400000"/>
          </a:ln>
        </p:spPr>
      </p:pic>
      <p:sp>
        <p:nvSpPr>
          <p:cNvPr id="616" name="doctor’s offices"/>
          <p:cNvSpPr txBox="1"/>
          <p:nvPr/>
        </p:nvSpPr>
        <p:spPr>
          <a:xfrm rot="16200000">
            <a:off x="-1612247" y="3812375"/>
            <a:ext cx="5110493" cy="6885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640794">
              <a:defRPr sz="2885" b="0" cap="all">
                <a:solidFill>
                  <a:srgbClr val="5E5E5E"/>
                </a:solidFill>
                <a:latin typeface="BlairMdITC TT"/>
                <a:ea typeface="BlairMdITC TT"/>
                <a:cs typeface="BlairMdITC TT"/>
                <a:sym typeface="BlairMdITC TT"/>
              </a:defRPr>
            </a:lvl1pPr>
          </a:lstStyle>
          <a:p>
            <a:r>
              <a:rPr lang="it-IT" dirty="0"/>
              <a:t>LINEA HYGENE AIR SPLIT</a:t>
            </a:r>
            <a:endParaRPr dirty="0"/>
          </a:p>
        </p:txBody>
      </p:sp>
      <p:grpSp>
        <p:nvGrpSpPr>
          <p:cNvPr id="2" name="Group"/>
          <p:cNvGrpSpPr/>
          <p:nvPr/>
        </p:nvGrpSpPr>
        <p:grpSpPr>
          <a:xfrm>
            <a:off x="427512" y="280407"/>
            <a:ext cx="5644382" cy="6779786"/>
            <a:chOff x="0" y="0"/>
            <a:chExt cx="5644381" cy="6779785"/>
          </a:xfrm>
        </p:grpSpPr>
        <p:sp>
          <p:nvSpPr>
            <p:cNvPr id="617" name="Line"/>
            <p:cNvSpPr/>
            <p:nvPr/>
          </p:nvSpPr>
          <p:spPr>
            <a:xfrm flipV="1">
              <a:off x="7318" y="0"/>
              <a:ext cx="1" cy="6779786"/>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18" name="Line"/>
            <p:cNvSpPr/>
            <p:nvPr/>
          </p:nvSpPr>
          <p:spPr>
            <a:xfrm>
              <a:off x="0" y="6773746"/>
              <a:ext cx="5644382" cy="1"/>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621" name="Image" descr="Image"/>
          <p:cNvPicPr>
            <a:picLocks noChangeAspect="1"/>
          </p:cNvPicPr>
          <p:nvPr/>
        </p:nvPicPr>
        <p:blipFill>
          <a:blip r:embed="rId3" cstate="print"/>
          <a:srcRect l="1603" t="8969" r="7" b="9817"/>
          <a:stretch>
            <a:fillRect/>
          </a:stretch>
        </p:blipFill>
        <p:spPr>
          <a:xfrm>
            <a:off x="15831190" y="2258768"/>
            <a:ext cx="7246570" cy="5981549"/>
          </a:xfrm>
          <a:custGeom>
            <a:avLst/>
            <a:gdLst/>
            <a:ahLst/>
            <a:cxnLst>
              <a:cxn ang="0">
                <a:pos x="wd2" y="hd2"/>
              </a:cxn>
              <a:cxn ang="5400000">
                <a:pos x="wd2" y="hd2"/>
              </a:cxn>
              <a:cxn ang="10800000">
                <a:pos x="wd2" y="hd2"/>
              </a:cxn>
              <a:cxn ang="16200000">
                <a:pos x="wd2" y="hd2"/>
              </a:cxn>
            </a:cxnLst>
            <a:rect l="0" t="0" r="r" b="b"/>
            <a:pathLst>
              <a:path w="21599" h="21587" extrusionOk="0">
                <a:moveTo>
                  <a:pt x="17150" y="0"/>
                </a:moveTo>
                <a:lnTo>
                  <a:pt x="16980" y="14"/>
                </a:lnTo>
                <a:cubicBezTo>
                  <a:pt x="16886" y="22"/>
                  <a:pt x="16430" y="77"/>
                  <a:pt x="15967" y="137"/>
                </a:cubicBezTo>
                <a:cubicBezTo>
                  <a:pt x="15102" y="250"/>
                  <a:pt x="14962" y="266"/>
                  <a:pt x="14620" y="302"/>
                </a:cubicBezTo>
                <a:cubicBezTo>
                  <a:pt x="14290" y="337"/>
                  <a:pt x="12681" y="546"/>
                  <a:pt x="12599" y="564"/>
                </a:cubicBezTo>
                <a:cubicBezTo>
                  <a:pt x="12557" y="574"/>
                  <a:pt x="12412" y="590"/>
                  <a:pt x="12277" y="600"/>
                </a:cubicBezTo>
                <a:cubicBezTo>
                  <a:pt x="11964" y="624"/>
                  <a:pt x="11846" y="637"/>
                  <a:pt x="11160" y="730"/>
                </a:cubicBezTo>
                <a:cubicBezTo>
                  <a:pt x="10601" y="806"/>
                  <a:pt x="9803" y="903"/>
                  <a:pt x="9477" y="934"/>
                </a:cubicBezTo>
                <a:cubicBezTo>
                  <a:pt x="9386" y="943"/>
                  <a:pt x="9186" y="967"/>
                  <a:pt x="9034" y="988"/>
                </a:cubicBezTo>
                <a:cubicBezTo>
                  <a:pt x="8655" y="1042"/>
                  <a:pt x="7695" y="1168"/>
                  <a:pt x="7470" y="1193"/>
                </a:cubicBezTo>
                <a:cubicBezTo>
                  <a:pt x="7369" y="1204"/>
                  <a:pt x="7218" y="1222"/>
                  <a:pt x="7134" y="1233"/>
                </a:cubicBezTo>
                <a:cubicBezTo>
                  <a:pt x="7050" y="1244"/>
                  <a:pt x="6959" y="1254"/>
                  <a:pt x="6934" y="1255"/>
                </a:cubicBezTo>
                <a:cubicBezTo>
                  <a:pt x="6892" y="1256"/>
                  <a:pt x="6236" y="1340"/>
                  <a:pt x="5939" y="1381"/>
                </a:cubicBezTo>
                <a:cubicBezTo>
                  <a:pt x="5872" y="1390"/>
                  <a:pt x="5621" y="1423"/>
                  <a:pt x="5381" y="1454"/>
                </a:cubicBezTo>
                <a:cubicBezTo>
                  <a:pt x="4967" y="1507"/>
                  <a:pt x="4844" y="1522"/>
                  <a:pt x="4432" y="1564"/>
                </a:cubicBezTo>
                <a:cubicBezTo>
                  <a:pt x="4250" y="1583"/>
                  <a:pt x="3791" y="1642"/>
                  <a:pt x="2847" y="1769"/>
                </a:cubicBezTo>
                <a:cubicBezTo>
                  <a:pt x="2287" y="1844"/>
                  <a:pt x="2115" y="1865"/>
                  <a:pt x="1760" y="1898"/>
                </a:cubicBezTo>
                <a:cubicBezTo>
                  <a:pt x="1587" y="1914"/>
                  <a:pt x="1359" y="1942"/>
                  <a:pt x="858" y="2011"/>
                </a:cubicBezTo>
                <a:cubicBezTo>
                  <a:pt x="696" y="2033"/>
                  <a:pt x="658" y="2105"/>
                  <a:pt x="657" y="2396"/>
                </a:cubicBezTo>
                <a:cubicBezTo>
                  <a:pt x="656" y="2530"/>
                  <a:pt x="649" y="2781"/>
                  <a:pt x="641" y="2955"/>
                </a:cubicBezTo>
                <a:cubicBezTo>
                  <a:pt x="618" y="3465"/>
                  <a:pt x="546" y="5373"/>
                  <a:pt x="545" y="5494"/>
                </a:cubicBezTo>
                <a:cubicBezTo>
                  <a:pt x="544" y="5667"/>
                  <a:pt x="508" y="6683"/>
                  <a:pt x="459" y="7885"/>
                </a:cubicBezTo>
                <a:cubicBezTo>
                  <a:pt x="435" y="8486"/>
                  <a:pt x="407" y="9187"/>
                  <a:pt x="397" y="9442"/>
                </a:cubicBezTo>
                <a:cubicBezTo>
                  <a:pt x="388" y="9696"/>
                  <a:pt x="375" y="10047"/>
                  <a:pt x="367" y="10221"/>
                </a:cubicBezTo>
                <a:cubicBezTo>
                  <a:pt x="359" y="10394"/>
                  <a:pt x="338" y="10877"/>
                  <a:pt x="322" y="11295"/>
                </a:cubicBezTo>
                <a:cubicBezTo>
                  <a:pt x="293" y="12013"/>
                  <a:pt x="284" y="12290"/>
                  <a:pt x="244" y="13724"/>
                </a:cubicBezTo>
                <a:cubicBezTo>
                  <a:pt x="235" y="14050"/>
                  <a:pt x="221" y="14417"/>
                  <a:pt x="214" y="14539"/>
                </a:cubicBezTo>
                <a:cubicBezTo>
                  <a:pt x="196" y="14856"/>
                  <a:pt x="175" y="15368"/>
                  <a:pt x="123" y="16745"/>
                </a:cubicBezTo>
                <a:cubicBezTo>
                  <a:pt x="114" y="16979"/>
                  <a:pt x="93" y="17504"/>
                  <a:pt x="76" y="17912"/>
                </a:cubicBezTo>
                <a:cubicBezTo>
                  <a:pt x="59" y="18320"/>
                  <a:pt x="37" y="18921"/>
                  <a:pt x="27" y="19247"/>
                </a:cubicBezTo>
                <a:cubicBezTo>
                  <a:pt x="17" y="19573"/>
                  <a:pt x="7" y="19910"/>
                  <a:pt x="5" y="19996"/>
                </a:cubicBezTo>
                <a:lnTo>
                  <a:pt x="0" y="20152"/>
                </a:lnTo>
                <a:lnTo>
                  <a:pt x="245" y="20307"/>
                </a:lnTo>
                <a:cubicBezTo>
                  <a:pt x="380" y="20392"/>
                  <a:pt x="538" y="20497"/>
                  <a:pt x="597" y="20540"/>
                </a:cubicBezTo>
                <a:cubicBezTo>
                  <a:pt x="656" y="20583"/>
                  <a:pt x="708" y="20614"/>
                  <a:pt x="712" y="20609"/>
                </a:cubicBezTo>
                <a:cubicBezTo>
                  <a:pt x="716" y="20604"/>
                  <a:pt x="820" y="20662"/>
                  <a:pt x="942" y="20738"/>
                </a:cubicBezTo>
                <a:cubicBezTo>
                  <a:pt x="1064" y="20814"/>
                  <a:pt x="1212" y="20902"/>
                  <a:pt x="1270" y="20933"/>
                </a:cubicBezTo>
                <a:cubicBezTo>
                  <a:pt x="1329" y="20964"/>
                  <a:pt x="1605" y="21127"/>
                  <a:pt x="1883" y="21297"/>
                </a:cubicBezTo>
                <a:cubicBezTo>
                  <a:pt x="2284" y="21540"/>
                  <a:pt x="2408" y="21600"/>
                  <a:pt x="2481" y="21584"/>
                </a:cubicBezTo>
                <a:cubicBezTo>
                  <a:pt x="2531" y="21574"/>
                  <a:pt x="2661" y="21556"/>
                  <a:pt x="2770" y="21544"/>
                </a:cubicBezTo>
                <a:cubicBezTo>
                  <a:pt x="2880" y="21533"/>
                  <a:pt x="3322" y="21458"/>
                  <a:pt x="3751" y="21380"/>
                </a:cubicBezTo>
                <a:cubicBezTo>
                  <a:pt x="4467" y="21249"/>
                  <a:pt x="4674" y="21215"/>
                  <a:pt x="4975" y="21175"/>
                </a:cubicBezTo>
                <a:cubicBezTo>
                  <a:pt x="5034" y="21167"/>
                  <a:pt x="5365" y="21107"/>
                  <a:pt x="5710" y="21043"/>
                </a:cubicBezTo>
                <a:cubicBezTo>
                  <a:pt x="6055" y="20979"/>
                  <a:pt x="6411" y="20919"/>
                  <a:pt x="6500" y="20911"/>
                </a:cubicBezTo>
                <a:cubicBezTo>
                  <a:pt x="6589" y="20903"/>
                  <a:pt x="6988" y="20836"/>
                  <a:pt x="7387" y="20762"/>
                </a:cubicBezTo>
                <a:cubicBezTo>
                  <a:pt x="7786" y="20689"/>
                  <a:pt x="8164" y="20624"/>
                  <a:pt x="8227" y="20618"/>
                </a:cubicBezTo>
                <a:cubicBezTo>
                  <a:pt x="8290" y="20611"/>
                  <a:pt x="8352" y="20597"/>
                  <a:pt x="8366" y="20588"/>
                </a:cubicBezTo>
                <a:cubicBezTo>
                  <a:pt x="8379" y="20578"/>
                  <a:pt x="8491" y="20560"/>
                  <a:pt x="8616" y="20547"/>
                </a:cubicBezTo>
                <a:cubicBezTo>
                  <a:pt x="8742" y="20534"/>
                  <a:pt x="9156" y="20464"/>
                  <a:pt x="9535" y="20393"/>
                </a:cubicBezTo>
                <a:cubicBezTo>
                  <a:pt x="10142" y="20278"/>
                  <a:pt x="10373" y="20240"/>
                  <a:pt x="10548" y="20225"/>
                </a:cubicBezTo>
                <a:cubicBezTo>
                  <a:pt x="10573" y="20223"/>
                  <a:pt x="10951" y="20157"/>
                  <a:pt x="11389" y="20076"/>
                </a:cubicBezTo>
                <a:cubicBezTo>
                  <a:pt x="11827" y="19996"/>
                  <a:pt x="12255" y="19923"/>
                  <a:pt x="12339" y="19914"/>
                </a:cubicBezTo>
                <a:cubicBezTo>
                  <a:pt x="12423" y="19906"/>
                  <a:pt x="12678" y="19866"/>
                  <a:pt x="12906" y="19826"/>
                </a:cubicBezTo>
                <a:cubicBezTo>
                  <a:pt x="13133" y="19786"/>
                  <a:pt x="13525" y="19717"/>
                  <a:pt x="13777" y="19674"/>
                </a:cubicBezTo>
                <a:cubicBezTo>
                  <a:pt x="14030" y="19630"/>
                  <a:pt x="14612" y="19528"/>
                  <a:pt x="15069" y="19447"/>
                </a:cubicBezTo>
                <a:cubicBezTo>
                  <a:pt x="15527" y="19367"/>
                  <a:pt x="15981" y="19291"/>
                  <a:pt x="16079" y="19280"/>
                </a:cubicBezTo>
                <a:cubicBezTo>
                  <a:pt x="16255" y="19259"/>
                  <a:pt x="16345" y="19244"/>
                  <a:pt x="17336" y="19062"/>
                </a:cubicBezTo>
                <a:cubicBezTo>
                  <a:pt x="17608" y="19012"/>
                  <a:pt x="17905" y="18963"/>
                  <a:pt x="17996" y="18953"/>
                </a:cubicBezTo>
                <a:cubicBezTo>
                  <a:pt x="18261" y="18924"/>
                  <a:pt x="19224" y="18742"/>
                  <a:pt x="19266" y="18714"/>
                </a:cubicBezTo>
                <a:cubicBezTo>
                  <a:pt x="19287" y="18700"/>
                  <a:pt x="19820" y="18221"/>
                  <a:pt x="20450" y="17651"/>
                </a:cubicBezTo>
                <a:lnTo>
                  <a:pt x="21596" y="16616"/>
                </a:lnTo>
                <a:lnTo>
                  <a:pt x="21599" y="16223"/>
                </a:lnTo>
                <a:cubicBezTo>
                  <a:pt x="21600" y="15968"/>
                  <a:pt x="21588" y="15818"/>
                  <a:pt x="21565" y="15789"/>
                </a:cubicBezTo>
                <a:cubicBezTo>
                  <a:pt x="21544" y="15765"/>
                  <a:pt x="21524" y="15723"/>
                  <a:pt x="21520" y="15698"/>
                </a:cubicBezTo>
                <a:cubicBezTo>
                  <a:pt x="21515" y="15672"/>
                  <a:pt x="21407" y="15284"/>
                  <a:pt x="21278" y="14836"/>
                </a:cubicBezTo>
                <a:cubicBezTo>
                  <a:pt x="21150" y="14387"/>
                  <a:pt x="21020" y="13919"/>
                  <a:pt x="20991" y="13797"/>
                </a:cubicBezTo>
                <a:cubicBezTo>
                  <a:pt x="20961" y="13675"/>
                  <a:pt x="20899" y="13450"/>
                  <a:pt x="20852" y="13297"/>
                </a:cubicBezTo>
                <a:cubicBezTo>
                  <a:pt x="20806" y="13144"/>
                  <a:pt x="20763" y="12987"/>
                  <a:pt x="20757" y="12948"/>
                </a:cubicBezTo>
                <a:cubicBezTo>
                  <a:pt x="20750" y="12909"/>
                  <a:pt x="20674" y="12634"/>
                  <a:pt x="20587" y="12336"/>
                </a:cubicBezTo>
                <a:cubicBezTo>
                  <a:pt x="20501" y="12039"/>
                  <a:pt x="20377" y="11610"/>
                  <a:pt x="20312" y="11384"/>
                </a:cubicBezTo>
                <a:cubicBezTo>
                  <a:pt x="20246" y="11157"/>
                  <a:pt x="20192" y="10953"/>
                  <a:pt x="20192" y="10930"/>
                </a:cubicBezTo>
                <a:cubicBezTo>
                  <a:pt x="20192" y="10907"/>
                  <a:pt x="20137" y="10710"/>
                  <a:pt x="20069" y="10491"/>
                </a:cubicBezTo>
                <a:cubicBezTo>
                  <a:pt x="20002" y="10273"/>
                  <a:pt x="19939" y="10049"/>
                  <a:pt x="19931" y="9992"/>
                </a:cubicBezTo>
                <a:cubicBezTo>
                  <a:pt x="19923" y="9934"/>
                  <a:pt x="19887" y="9799"/>
                  <a:pt x="19852" y="9692"/>
                </a:cubicBezTo>
                <a:cubicBezTo>
                  <a:pt x="19816" y="9585"/>
                  <a:pt x="19685" y="9123"/>
                  <a:pt x="19559" y="8664"/>
                </a:cubicBezTo>
                <a:cubicBezTo>
                  <a:pt x="19434" y="8205"/>
                  <a:pt x="19286" y="7670"/>
                  <a:pt x="19231" y="7476"/>
                </a:cubicBezTo>
                <a:cubicBezTo>
                  <a:pt x="19175" y="7283"/>
                  <a:pt x="19108" y="7041"/>
                  <a:pt x="19082" y="6939"/>
                </a:cubicBezTo>
                <a:cubicBezTo>
                  <a:pt x="19055" y="6837"/>
                  <a:pt x="18941" y="6437"/>
                  <a:pt x="18830" y="6050"/>
                </a:cubicBezTo>
                <a:cubicBezTo>
                  <a:pt x="18718" y="5663"/>
                  <a:pt x="18623" y="5320"/>
                  <a:pt x="18617" y="5289"/>
                </a:cubicBezTo>
                <a:cubicBezTo>
                  <a:pt x="18610" y="5259"/>
                  <a:pt x="18603" y="5234"/>
                  <a:pt x="18600" y="5234"/>
                </a:cubicBezTo>
                <a:cubicBezTo>
                  <a:pt x="18598" y="5234"/>
                  <a:pt x="18590" y="5201"/>
                  <a:pt x="18584" y="5160"/>
                </a:cubicBezTo>
                <a:cubicBezTo>
                  <a:pt x="18577" y="5120"/>
                  <a:pt x="18524" y="4927"/>
                  <a:pt x="18464" y="4734"/>
                </a:cubicBezTo>
                <a:cubicBezTo>
                  <a:pt x="18405" y="4540"/>
                  <a:pt x="18355" y="4361"/>
                  <a:pt x="18355" y="4335"/>
                </a:cubicBezTo>
                <a:cubicBezTo>
                  <a:pt x="18355" y="4310"/>
                  <a:pt x="18299" y="4111"/>
                  <a:pt x="18231" y="3891"/>
                </a:cubicBezTo>
                <a:cubicBezTo>
                  <a:pt x="18163" y="3672"/>
                  <a:pt x="18104" y="3467"/>
                  <a:pt x="18099" y="3436"/>
                </a:cubicBezTo>
                <a:cubicBezTo>
                  <a:pt x="18093" y="3405"/>
                  <a:pt x="18081" y="3355"/>
                  <a:pt x="18071" y="3324"/>
                </a:cubicBezTo>
                <a:cubicBezTo>
                  <a:pt x="18062" y="3294"/>
                  <a:pt x="18002" y="3078"/>
                  <a:pt x="17939" y="2843"/>
                </a:cubicBezTo>
                <a:cubicBezTo>
                  <a:pt x="17876" y="2609"/>
                  <a:pt x="17763" y="2212"/>
                  <a:pt x="17689" y="1962"/>
                </a:cubicBezTo>
                <a:cubicBezTo>
                  <a:pt x="17615" y="1712"/>
                  <a:pt x="17550" y="1471"/>
                  <a:pt x="17543" y="1427"/>
                </a:cubicBezTo>
                <a:cubicBezTo>
                  <a:pt x="17535" y="1382"/>
                  <a:pt x="17477" y="1160"/>
                  <a:pt x="17411" y="935"/>
                </a:cubicBezTo>
                <a:cubicBezTo>
                  <a:pt x="17346" y="710"/>
                  <a:pt x="17260" y="408"/>
                  <a:pt x="17221" y="264"/>
                </a:cubicBezTo>
                <a:lnTo>
                  <a:pt x="17150" y="0"/>
                </a:lnTo>
                <a:close/>
              </a:path>
            </a:pathLst>
          </a:custGeom>
          <a:ln w="12700">
            <a:miter lim="400000"/>
          </a:ln>
        </p:spPr>
      </p:pic>
      <p:pic>
        <p:nvPicPr>
          <p:cNvPr id="622" name="Image" descr="Image"/>
          <p:cNvPicPr>
            <a:picLocks noChangeAspect="1"/>
          </p:cNvPicPr>
          <p:nvPr/>
        </p:nvPicPr>
        <p:blipFill>
          <a:blip r:embed="rId4" cstate="print"/>
          <a:srcRect l="23062" t="2718" r="21336" b="3975"/>
          <a:stretch>
            <a:fillRect/>
          </a:stretch>
        </p:blipFill>
        <p:spPr>
          <a:xfrm rot="1080000">
            <a:off x="8891724" y="6735088"/>
            <a:ext cx="5511007" cy="5640785"/>
          </a:xfrm>
          <a:custGeom>
            <a:avLst/>
            <a:gdLst/>
            <a:ahLst/>
            <a:cxnLst>
              <a:cxn ang="0">
                <a:pos x="wd2" y="hd2"/>
              </a:cxn>
              <a:cxn ang="5400000">
                <a:pos x="wd2" y="hd2"/>
              </a:cxn>
              <a:cxn ang="10800000">
                <a:pos x="wd2" y="hd2"/>
              </a:cxn>
              <a:cxn ang="16200000">
                <a:pos x="wd2" y="hd2"/>
              </a:cxn>
            </a:cxnLst>
            <a:rect l="0" t="0" r="r" b="b"/>
            <a:pathLst>
              <a:path w="21600" h="21600" extrusionOk="0">
                <a:moveTo>
                  <a:pt x="591" y="0"/>
                </a:moveTo>
                <a:lnTo>
                  <a:pt x="554" y="480"/>
                </a:lnTo>
                <a:cubicBezTo>
                  <a:pt x="534" y="744"/>
                  <a:pt x="503" y="1370"/>
                  <a:pt x="484" y="1874"/>
                </a:cubicBezTo>
                <a:cubicBezTo>
                  <a:pt x="464" y="2377"/>
                  <a:pt x="430" y="2814"/>
                  <a:pt x="408" y="2843"/>
                </a:cubicBezTo>
                <a:cubicBezTo>
                  <a:pt x="385" y="2873"/>
                  <a:pt x="352" y="3357"/>
                  <a:pt x="333" y="3919"/>
                </a:cubicBezTo>
                <a:cubicBezTo>
                  <a:pt x="295" y="5018"/>
                  <a:pt x="169" y="7271"/>
                  <a:pt x="79" y="8495"/>
                </a:cubicBezTo>
                <a:cubicBezTo>
                  <a:pt x="49" y="8910"/>
                  <a:pt x="19" y="9457"/>
                  <a:pt x="12" y="9711"/>
                </a:cubicBezTo>
                <a:lnTo>
                  <a:pt x="0" y="10173"/>
                </a:lnTo>
                <a:lnTo>
                  <a:pt x="997" y="11042"/>
                </a:lnTo>
                <a:cubicBezTo>
                  <a:pt x="1546" y="11521"/>
                  <a:pt x="2112" y="12042"/>
                  <a:pt x="2256" y="12197"/>
                </a:cubicBezTo>
                <a:cubicBezTo>
                  <a:pt x="2399" y="12353"/>
                  <a:pt x="2556" y="12480"/>
                  <a:pt x="2606" y="12480"/>
                </a:cubicBezTo>
                <a:cubicBezTo>
                  <a:pt x="2685" y="12480"/>
                  <a:pt x="2694" y="12606"/>
                  <a:pt x="2694" y="13627"/>
                </a:cubicBezTo>
                <a:cubicBezTo>
                  <a:pt x="2694" y="14669"/>
                  <a:pt x="2705" y="14780"/>
                  <a:pt x="2794" y="14828"/>
                </a:cubicBezTo>
                <a:cubicBezTo>
                  <a:pt x="2911" y="14892"/>
                  <a:pt x="2867" y="14983"/>
                  <a:pt x="2719" y="14983"/>
                </a:cubicBezTo>
                <a:cubicBezTo>
                  <a:pt x="2660" y="14983"/>
                  <a:pt x="2612" y="15002"/>
                  <a:pt x="2612" y="15026"/>
                </a:cubicBezTo>
                <a:cubicBezTo>
                  <a:pt x="2612" y="15049"/>
                  <a:pt x="2985" y="15269"/>
                  <a:pt x="3439" y="15515"/>
                </a:cubicBezTo>
                <a:cubicBezTo>
                  <a:pt x="3689" y="15650"/>
                  <a:pt x="3912" y="15782"/>
                  <a:pt x="4088" y="15895"/>
                </a:cubicBezTo>
                <a:cubicBezTo>
                  <a:pt x="4121" y="15893"/>
                  <a:pt x="4641" y="15895"/>
                  <a:pt x="5258" y="15898"/>
                </a:cubicBezTo>
                <a:cubicBezTo>
                  <a:pt x="6243" y="15903"/>
                  <a:pt x="6399" y="15914"/>
                  <a:pt x="6482" y="15994"/>
                </a:cubicBezTo>
                <a:cubicBezTo>
                  <a:pt x="6569" y="16078"/>
                  <a:pt x="6574" y="16187"/>
                  <a:pt x="6529" y="17319"/>
                </a:cubicBezTo>
                <a:cubicBezTo>
                  <a:pt x="6516" y="17639"/>
                  <a:pt x="6499" y="17927"/>
                  <a:pt x="6482" y="18155"/>
                </a:cubicBezTo>
                <a:cubicBezTo>
                  <a:pt x="6524" y="18215"/>
                  <a:pt x="6530" y="18658"/>
                  <a:pt x="6504" y="19837"/>
                </a:cubicBezTo>
                <a:lnTo>
                  <a:pt x="6468" y="21498"/>
                </a:lnTo>
                <a:lnTo>
                  <a:pt x="6961" y="21498"/>
                </a:lnTo>
                <a:cubicBezTo>
                  <a:pt x="7281" y="21498"/>
                  <a:pt x="7570" y="21530"/>
                  <a:pt x="7792" y="21579"/>
                </a:cubicBezTo>
                <a:lnTo>
                  <a:pt x="11376" y="21565"/>
                </a:lnTo>
                <a:cubicBezTo>
                  <a:pt x="13451" y="21558"/>
                  <a:pt x="16616" y="21569"/>
                  <a:pt x="18410" y="21591"/>
                </a:cubicBezTo>
                <a:lnTo>
                  <a:pt x="19097" y="21600"/>
                </a:lnTo>
                <a:cubicBezTo>
                  <a:pt x="19296" y="21581"/>
                  <a:pt x="19676" y="21575"/>
                  <a:pt x="20287" y="21579"/>
                </a:cubicBezTo>
                <a:lnTo>
                  <a:pt x="21600" y="21586"/>
                </a:lnTo>
                <a:lnTo>
                  <a:pt x="21589" y="21422"/>
                </a:lnTo>
                <a:cubicBezTo>
                  <a:pt x="21582" y="21331"/>
                  <a:pt x="21569" y="20896"/>
                  <a:pt x="21561" y="20457"/>
                </a:cubicBezTo>
                <a:cubicBezTo>
                  <a:pt x="21553" y="20018"/>
                  <a:pt x="21525" y="19648"/>
                  <a:pt x="21500" y="19633"/>
                </a:cubicBezTo>
                <a:cubicBezTo>
                  <a:pt x="21435" y="19594"/>
                  <a:pt x="21448" y="19356"/>
                  <a:pt x="21518" y="19314"/>
                </a:cubicBezTo>
                <a:cubicBezTo>
                  <a:pt x="21523" y="19311"/>
                  <a:pt x="21523" y="19307"/>
                  <a:pt x="21527" y="19304"/>
                </a:cubicBezTo>
                <a:cubicBezTo>
                  <a:pt x="21525" y="19274"/>
                  <a:pt x="21524" y="19256"/>
                  <a:pt x="21522" y="19226"/>
                </a:cubicBezTo>
                <a:cubicBezTo>
                  <a:pt x="21520" y="19224"/>
                  <a:pt x="21520" y="19223"/>
                  <a:pt x="21518" y="19220"/>
                </a:cubicBezTo>
                <a:cubicBezTo>
                  <a:pt x="21446" y="19150"/>
                  <a:pt x="21442" y="18948"/>
                  <a:pt x="21507" y="18895"/>
                </a:cubicBezTo>
                <a:cubicBezTo>
                  <a:pt x="21503" y="18835"/>
                  <a:pt x="21501" y="18801"/>
                  <a:pt x="21497" y="18741"/>
                </a:cubicBezTo>
                <a:cubicBezTo>
                  <a:pt x="21461" y="18681"/>
                  <a:pt x="21460" y="18629"/>
                  <a:pt x="21486" y="18561"/>
                </a:cubicBezTo>
                <a:cubicBezTo>
                  <a:pt x="21485" y="18541"/>
                  <a:pt x="21486" y="18528"/>
                  <a:pt x="21485" y="18509"/>
                </a:cubicBezTo>
                <a:cubicBezTo>
                  <a:pt x="21441" y="17680"/>
                  <a:pt x="21354" y="15949"/>
                  <a:pt x="21292" y="14661"/>
                </a:cubicBezTo>
                <a:cubicBezTo>
                  <a:pt x="21125" y="11174"/>
                  <a:pt x="21079" y="10219"/>
                  <a:pt x="20989" y="8442"/>
                </a:cubicBezTo>
                <a:cubicBezTo>
                  <a:pt x="20951" y="7697"/>
                  <a:pt x="20934" y="7158"/>
                  <a:pt x="20920" y="6670"/>
                </a:cubicBezTo>
                <a:cubicBezTo>
                  <a:pt x="20902" y="6605"/>
                  <a:pt x="20884" y="6508"/>
                  <a:pt x="20878" y="6374"/>
                </a:cubicBezTo>
                <a:cubicBezTo>
                  <a:pt x="20834" y="5370"/>
                  <a:pt x="20675" y="2332"/>
                  <a:pt x="20629" y="1603"/>
                </a:cubicBezTo>
                <a:cubicBezTo>
                  <a:pt x="20600" y="1129"/>
                  <a:pt x="20576" y="590"/>
                  <a:pt x="20576" y="406"/>
                </a:cubicBezTo>
                <a:lnTo>
                  <a:pt x="20576" y="70"/>
                </a:lnTo>
                <a:lnTo>
                  <a:pt x="13014" y="70"/>
                </a:lnTo>
                <a:cubicBezTo>
                  <a:pt x="8854" y="70"/>
                  <a:pt x="4357" y="54"/>
                  <a:pt x="3021" y="35"/>
                </a:cubicBezTo>
                <a:lnTo>
                  <a:pt x="591" y="0"/>
                </a:lnTo>
                <a:close/>
              </a:path>
            </a:pathLst>
          </a:custGeom>
          <a:ln w="12700">
            <a:miter lim="400000"/>
          </a:ln>
        </p:spPr>
      </p:pic>
      <p:sp>
        <p:nvSpPr>
          <p:cNvPr id="623" name="The EVG MEDICAL SPLIT  is a wall mount unit, which incorporates the patented ozone technology combining it with an exclusive air filtering system which captures 98.5% of air particulate."/>
          <p:cNvSpPr txBox="1"/>
          <p:nvPr/>
        </p:nvSpPr>
        <p:spPr>
          <a:xfrm>
            <a:off x="707636" y="7511724"/>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algn="l" defTabSz="457200">
              <a:defRPr sz="2400" b="0" baseline="20833">
                <a:solidFill>
                  <a:srgbClr val="5E5E5E"/>
                </a:solidFill>
                <a:latin typeface="Gill Sans Light"/>
                <a:ea typeface="Gill Sans Light"/>
                <a:cs typeface="Gill Sans Light"/>
                <a:sym typeface="Gill Sans Light"/>
              </a:defRPr>
            </a:pPr>
            <a:r>
              <a:rPr lang="it-IT" dirty="0"/>
              <a:t>HYGENE AIR SPLIT </a:t>
            </a:r>
            <a:r>
              <a:rPr lang="cs-CZ" dirty="0"/>
              <a:t>je nástěnné pevné řešení které v sobě zahrnuje patentovaný systém ETP a spojuje ho s exkluzivním systémem filtrace vzduchu, které zachycuje až</a:t>
            </a:r>
            <a:r>
              <a:rPr lang="it-IT" dirty="0"/>
              <a:t> 98,8% </a:t>
            </a:r>
            <a:r>
              <a:rPr lang="cs-CZ" dirty="0"/>
              <a:t>nečistot přítomných ve vzduchu (elektrostatická filtrace)</a:t>
            </a:r>
            <a:r>
              <a:rPr lang="it-IT" dirty="0"/>
              <a:t>.</a:t>
            </a:r>
            <a:endParaRPr dirty="0"/>
          </a:p>
        </p:txBody>
      </p:sp>
      <p:sp>
        <p:nvSpPr>
          <p:cNvPr id="624" name="The equipment can be programmed for full sanitisation of individual spaces (e.g., laboratories, dentist studios, pre-wash surgery rooms, hospital rehab centres, etc.,).  Full sanitisation can only be carried out when all areas are clear of people/personnel. During the treatment phase, room air and surfaces are sanitised. This operation is generally performed nightly."/>
          <p:cNvSpPr txBox="1"/>
          <p:nvPr/>
        </p:nvSpPr>
        <p:spPr>
          <a:xfrm>
            <a:off x="662584" y="9685399"/>
            <a:ext cx="7649837" cy="403640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lvl1pPr algn="l" defTabSz="457200">
              <a:defRPr sz="2400" b="0" baseline="20833">
                <a:solidFill>
                  <a:srgbClr val="5E5E5E"/>
                </a:solidFill>
                <a:latin typeface="Gill Sans Light"/>
                <a:ea typeface="Gill Sans Light"/>
                <a:cs typeface="Gill Sans Light"/>
                <a:sym typeface="Gill Sans Light"/>
              </a:defRPr>
            </a:lvl1pPr>
          </a:lstStyle>
          <a:p>
            <a:r>
              <a:rPr lang="cs-CZ" dirty="0"/>
              <a:t>Zařízení může být naprogramováno pro celkovou dezinfekci jednotlivých prostor (ambulance, laboratoře, zubní ordinace, chirurgických sálů, rehabilitačních ordinací atd.). Celková dezinfekce může být provedena POUZE bez přítomností živých bytostí. V průběhu fáze úpravy vzduchu jsou ošetřeny jak povrch, tak i ovzduší. Tato dezinfekce se provádí obvykle během noci. </a:t>
            </a:r>
            <a:endParaRPr dirty="0"/>
          </a:p>
        </p:txBody>
      </p:sp>
      <p:sp>
        <p:nvSpPr>
          <p:cNvPr id="625" name="The other function can be full operational at all hours. The system will produce a sufficient, dosed amount of ozone, which will sanitise the flowing breathing air and reduce microbiological contamination risk. The split unit incorporates an exclusive air filtration system which filters the breathing air up ti 98.5%. Particularly indicated for people susceptible to allergies."/>
          <p:cNvSpPr txBox="1"/>
          <p:nvPr/>
        </p:nvSpPr>
        <p:spPr>
          <a:xfrm>
            <a:off x="8234526" y="2258768"/>
            <a:ext cx="7493537" cy="3582015"/>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lvl1pPr algn="l" defTabSz="457200">
              <a:defRPr sz="2400" b="0" baseline="20833">
                <a:solidFill>
                  <a:srgbClr val="5E5E5E"/>
                </a:solidFill>
                <a:latin typeface="Gill Sans Light"/>
                <a:ea typeface="Gill Sans Light"/>
                <a:cs typeface="Gill Sans Light"/>
                <a:sym typeface="Gill Sans Light"/>
              </a:defRPr>
            </a:lvl1pPr>
          </a:lstStyle>
          <a:p>
            <a:r>
              <a:rPr lang="cs-CZ" sz="2800" dirty="0"/>
              <a:t>Další funkcí jednotky</a:t>
            </a:r>
            <a:r>
              <a:rPr lang="it-IT" sz="2800" dirty="0"/>
              <a:t> HYGEN AIR SPLIT </a:t>
            </a:r>
            <a:r>
              <a:rPr lang="cs-CZ" sz="2800" dirty="0"/>
              <a:t>je jeho použití v libovolném čase díky kontrolované výrobě a množství ozónu, která zaručuje dezinfekci ovzduší a snižuje tak riziko mikrobiologické kontaminace. Díky vysoké </a:t>
            </a:r>
            <a:r>
              <a:rPr lang="cs-CZ" sz="2800" dirty="0" err="1"/>
              <a:t>účinnnosti</a:t>
            </a:r>
            <a:r>
              <a:rPr lang="cs-CZ" sz="2800" dirty="0"/>
              <a:t> 98,8% exkluzivního filtračního systému ve </a:t>
            </a:r>
            <a:r>
              <a:rPr lang="cs-CZ" sz="2800" dirty="0" err="1"/>
              <a:t>splitové</a:t>
            </a:r>
            <a:r>
              <a:rPr lang="cs-CZ" sz="2800" dirty="0"/>
              <a:t> jednotce je toto řešení velmi vodné řešení pro osoby trpící alergiemi</a:t>
            </a:r>
            <a:endParaRPr sz="2800" dirty="0"/>
          </a:p>
        </p:txBody>
      </p:sp>
      <p:sp>
        <p:nvSpPr>
          <p:cNvPr id="626" name="Shape"/>
          <p:cNvSpPr/>
          <p:nvPr/>
        </p:nvSpPr>
        <p:spPr>
          <a:xfrm>
            <a:off x="9276712" y="6371592"/>
            <a:ext cx="5241187" cy="6267941"/>
          </a:xfrm>
          <a:custGeom>
            <a:avLst/>
            <a:gdLst/>
            <a:ahLst/>
            <a:cxnLst>
              <a:cxn ang="0">
                <a:pos x="wd2" y="hd2"/>
              </a:cxn>
              <a:cxn ang="5400000">
                <a:pos x="wd2" y="hd2"/>
              </a:cxn>
              <a:cxn ang="10800000">
                <a:pos x="wd2" y="hd2"/>
              </a:cxn>
              <a:cxn ang="16200000">
                <a:pos x="wd2" y="hd2"/>
              </a:cxn>
            </a:cxnLst>
            <a:rect l="0" t="0" r="r" b="b"/>
            <a:pathLst>
              <a:path w="21600" h="21600" extrusionOk="0">
                <a:moveTo>
                  <a:pt x="3149" y="0"/>
                </a:moveTo>
                <a:lnTo>
                  <a:pt x="21600" y="5085"/>
                </a:lnTo>
                <a:lnTo>
                  <a:pt x="16032" y="21600"/>
                </a:lnTo>
                <a:lnTo>
                  <a:pt x="2879" y="17957"/>
                </a:lnTo>
                <a:lnTo>
                  <a:pt x="4886" y="13173"/>
                </a:lnTo>
                <a:lnTo>
                  <a:pt x="921" y="12056"/>
                </a:lnTo>
                <a:lnTo>
                  <a:pt x="2743" y="7848"/>
                </a:lnTo>
                <a:lnTo>
                  <a:pt x="0" y="7103"/>
                </a:lnTo>
                <a:lnTo>
                  <a:pt x="3149" y="0"/>
                </a:lnTo>
                <a:close/>
              </a:path>
            </a:pathLst>
          </a:custGeom>
          <a:solidFill>
            <a:schemeClr val="accent2">
              <a:alpha val="50029"/>
            </a:schemeClr>
          </a:solidFill>
          <a:ln w="25400">
            <a:solidFill>
              <a:schemeClr val="accent2">
                <a:alpha val="50029"/>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27" name="Shape"/>
          <p:cNvSpPr/>
          <p:nvPr/>
        </p:nvSpPr>
        <p:spPr>
          <a:xfrm>
            <a:off x="9276712" y="6371592"/>
            <a:ext cx="5241187" cy="6267941"/>
          </a:xfrm>
          <a:custGeom>
            <a:avLst/>
            <a:gdLst/>
            <a:ahLst/>
            <a:cxnLst>
              <a:cxn ang="0">
                <a:pos x="wd2" y="hd2"/>
              </a:cxn>
              <a:cxn ang="5400000">
                <a:pos x="wd2" y="hd2"/>
              </a:cxn>
              <a:cxn ang="10800000">
                <a:pos x="wd2" y="hd2"/>
              </a:cxn>
              <a:cxn ang="16200000">
                <a:pos x="wd2" y="hd2"/>
              </a:cxn>
            </a:cxnLst>
            <a:rect l="0" t="0" r="r" b="b"/>
            <a:pathLst>
              <a:path w="21600" h="21600" extrusionOk="0">
                <a:moveTo>
                  <a:pt x="3149" y="0"/>
                </a:moveTo>
                <a:lnTo>
                  <a:pt x="21600" y="5085"/>
                </a:lnTo>
                <a:lnTo>
                  <a:pt x="16032" y="21600"/>
                </a:lnTo>
                <a:lnTo>
                  <a:pt x="2879" y="17957"/>
                </a:lnTo>
                <a:lnTo>
                  <a:pt x="4886" y="13173"/>
                </a:lnTo>
                <a:lnTo>
                  <a:pt x="921" y="12056"/>
                </a:lnTo>
                <a:lnTo>
                  <a:pt x="2743" y="7848"/>
                </a:lnTo>
                <a:lnTo>
                  <a:pt x="0" y="7103"/>
                </a:lnTo>
                <a:lnTo>
                  <a:pt x="3149" y="0"/>
                </a:lnTo>
                <a:close/>
              </a:path>
            </a:pathLst>
          </a:custGeom>
          <a:solidFill>
            <a:schemeClr val="accent1">
              <a:hueOff val="114395"/>
              <a:lumOff val="-24975"/>
              <a:alpha val="50029"/>
            </a:schemeClr>
          </a:solidFill>
          <a:ln w="25400">
            <a:solidFill>
              <a:schemeClr val="accent1">
                <a:hueOff val="114395"/>
                <a:lumOff val="-24975"/>
                <a:alpha val="50029"/>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28" name="Shape"/>
          <p:cNvSpPr/>
          <p:nvPr/>
        </p:nvSpPr>
        <p:spPr>
          <a:xfrm>
            <a:off x="15865966" y="2533442"/>
            <a:ext cx="4063471" cy="5296489"/>
          </a:xfrm>
          <a:custGeom>
            <a:avLst/>
            <a:gdLst/>
            <a:ahLst/>
            <a:cxnLst>
              <a:cxn ang="0">
                <a:pos x="wd2" y="hd2"/>
              </a:cxn>
              <a:cxn ang="5400000">
                <a:pos x="wd2" y="hd2"/>
              </a:cxn>
              <a:cxn ang="10800000">
                <a:pos x="wd2" y="hd2"/>
              </a:cxn>
              <a:cxn ang="16200000">
                <a:pos x="wd2" y="hd2"/>
              </a:cxn>
            </a:cxnLst>
            <a:rect l="0" t="0" r="r" b="b"/>
            <a:pathLst>
              <a:path w="21600" h="21600" extrusionOk="0">
                <a:moveTo>
                  <a:pt x="1240" y="1243"/>
                </a:moveTo>
                <a:lnTo>
                  <a:pt x="17623" y="0"/>
                </a:lnTo>
                <a:lnTo>
                  <a:pt x="21600" y="19376"/>
                </a:lnTo>
                <a:lnTo>
                  <a:pt x="0" y="21600"/>
                </a:lnTo>
                <a:lnTo>
                  <a:pt x="1240" y="1243"/>
                </a:lnTo>
                <a:close/>
              </a:path>
            </a:pathLst>
          </a:custGeom>
          <a:solidFill>
            <a:schemeClr val="accent1">
              <a:hueOff val="114395"/>
              <a:lumOff val="-24975"/>
              <a:alpha val="49550"/>
            </a:schemeClr>
          </a:solidFill>
          <a:ln w="25400">
            <a:solidFill>
              <a:schemeClr val="accent1">
                <a:hueOff val="114395"/>
                <a:lumOff val="-24975"/>
                <a:alpha val="4955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29" name="Shape"/>
          <p:cNvSpPr/>
          <p:nvPr/>
        </p:nvSpPr>
        <p:spPr>
          <a:xfrm>
            <a:off x="19241765" y="2283259"/>
            <a:ext cx="3809939" cy="4960509"/>
          </a:xfrm>
          <a:custGeom>
            <a:avLst/>
            <a:gdLst/>
            <a:ahLst/>
            <a:cxnLst>
              <a:cxn ang="0">
                <a:pos x="wd2" y="hd2"/>
              </a:cxn>
              <a:cxn ang="5400000">
                <a:pos x="wd2" y="hd2"/>
              </a:cxn>
              <a:cxn ang="10800000">
                <a:pos x="wd2" y="hd2"/>
              </a:cxn>
              <a:cxn ang="16200000">
                <a:pos x="wd2" y="hd2"/>
              </a:cxn>
            </a:cxnLst>
            <a:rect l="0" t="0" r="r" b="b"/>
            <a:pathLst>
              <a:path w="21600" h="21600" extrusionOk="0">
                <a:moveTo>
                  <a:pt x="0" y="1047"/>
                </a:moveTo>
                <a:lnTo>
                  <a:pt x="12972" y="0"/>
                </a:lnTo>
                <a:lnTo>
                  <a:pt x="21600" y="19893"/>
                </a:lnTo>
                <a:lnTo>
                  <a:pt x="4470" y="21600"/>
                </a:lnTo>
                <a:lnTo>
                  <a:pt x="0" y="1047"/>
                </a:lnTo>
                <a:close/>
              </a:path>
            </a:pathLst>
          </a:custGeom>
          <a:solidFill>
            <a:schemeClr val="accent2">
              <a:alpha val="50134"/>
            </a:schemeClr>
          </a:solidFill>
          <a:ln w="25400">
            <a:solidFill>
              <a:schemeClr val="accent2">
                <a:alpha val="50134"/>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30" name="The day function which can operate at all times reduces the risk of cross contamination especially in waiting rooms where often the risk of virus spreading is very high."/>
          <p:cNvSpPr txBox="1"/>
          <p:nvPr/>
        </p:nvSpPr>
        <p:spPr>
          <a:xfrm>
            <a:off x="14484001" y="11858181"/>
            <a:ext cx="7493537" cy="1374942"/>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lvl1pPr algn="l" defTabSz="457200">
              <a:defRPr sz="2400" b="0" baseline="20833">
                <a:solidFill>
                  <a:srgbClr val="5E5E5E"/>
                </a:solidFill>
                <a:latin typeface="Gill Sans Light"/>
                <a:ea typeface="Gill Sans Light"/>
                <a:cs typeface="Gill Sans Light"/>
                <a:sym typeface="Gill Sans Light"/>
              </a:defRPr>
            </a:lvl1pPr>
          </a:lstStyle>
          <a:p>
            <a:r>
              <a:rPr lang="cs-CZ" dirty="0"/>
              <a:t>Tzv. běžná funkce přes den může fungovat i za přítomnosti osob, snižuje riziko jejich kontaminace i v tzv. „komunikačních uzlech“, kde je vysoké riziko rozšíření virů a baktérií. Jednotka je dodávána s dálkovým ovládáním, které umožňuje její naprogramování dle potřeb uživatele. </a:t>
            </a:r>
            <a:endParaRPr dirty="0"/>
          </a:p>
        </p:txBody>
      </p:sp>
      <p:pic>
        <p:nvPicPr>
          <p:cNvPr id="632" name="LogoEVTP.ai" descr="LogoEVTP.ai"/>
          <p:cNvPicPr>
            <a:picLocks noChangeAspect="1"/>
          </p:cNvPicPr>
          <p:nvPr/>
        </p:nvPicPr>
        <p:blipFill>
          <a:blip r:embed="rId5" cstate="print"/>
          <a:stretch>
            <a:fillRect/>
          </a:stretch>
        </p:blipFill>
        <p:spPr>
          <a:xfrm>
            <a:off x="892611" y="586911"/>
            <a:ext cx="2520700" cy="1716113"/>
          </a:xfrm>
          <a:prstGeom prst="rect">
            <a:avLst/>
          </a:prstGeom>
          <a:ln w="12700">
            <a:miter lim="400000"/>
          </a:ln>
        </p:spPr>
      </p:pic>
      <p:pic>
        <p:nvPicPr>
          <p:cNvPr id="20" name="Immagine 19" descr=" SplitOK.jpg"/>
          <p:cNvPicPr>
            <a:picLocks noChangeAspect="1"/>
          </p:cNvPicPr>
          <p:nvPr/>
        </p:nvPicPr>
        <p:blipFill>
          <a:blip r:embed="rId6" cstate="print"/>
          <a:stretch>
            <a:fillRect/>
          </a:stretch>
        </p:blipFill>
        <p:spPr>
          <a:xfrm>
            <a:off x="1318791" y="2710509"/>
            <a:ext cx="5976665" cy="4147491"/>
          </a:xfrm>
          <a:prstGeom prst="rect">
            <a:avLst/>
          </a:prstGeom>
          <a:ln>
            <a:noFill/>
          </a:ln>
          <a:effectLst>
            <a:softEdge rad="112500"/>
          </a:effectLst>
        </p:spPr>
      </p:pic>
      <p:sp>
        <p:nvSpPr>
          <p:cNvPr id="21" name="SANITISING WITH EVG PORTABLE UNITS"/>
          <p:cNvSpPr/>
          <p:nvPr/>
        </p:nvSpPr>
        <p:spPr>
          <a:xfrm>
            <a:off x="12768064" y="344491"/>
            <a:ext cx="11161240" cy="1270001"/>
          </a:xfrm>
          <a:prstGeom prst="roundRect">
            <a:avLst>
              <a:gd name="adj" fmla="val 50000"/>
            </a:avLst>
          </a:prstGeom>
          <a:blipFill>
            <a:blip r:embed="rId7"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DEZINFEKCE PROSTOR POMOCÍ PEVNÝCH NÁSTĚNNÝCH JEDNOTEK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iterate>
                                    <p:tmAbs val="0"/>
                                  </p:iterate>
                                  <p:childTnLst>
                                    <p:set>
                                      <p:cBhvr>
                                        <p:cTn id="6" fill="hold"/>
                                        <p:tgtEl>
                                          <p:spTgt spid="627"/>
                                        </p:tgtEl>
                                        <p:attrNameLst>
                                          <p:attrName>style.visibility</p:attrName>
                                        </p:attrNameLst>
                                      </p:cBhvr>
                                      <p:to>
                                        <p:strVal val="visible"/>
                                      </p:to>
                                    </p:set>
                                    <p:animEffect transition="in" filter="strips(upLeft)">
                                      <p:cBhvr>
                                        <p:cTn id="7" dur="2000"/>
                                        <p:tgtEl>
                                          <p:spTgt spid="627"/>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4000" fill="hold" grpId="1" nodeType="clickEffect">
                                  <p:stCondLst>
                                    <p:cond delay="0"/>
                                  </p:stCondLst>
                                  <p:childTnLst>
                                    <p:anim calcmode="discrete" valueType="str">
                                      <p:cBhvr>
                                        <p:cTn id="11" dur="5000" fill="hold"/>
                                        <p:tgtEl>
                                          <p:spTgt spid="627"/>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9" presetClass="exit" fill="hold" grpId="2" nodeType="clickEffect">
                                  <p:stCondLst>
                                    <p:cond delay="0"/>
                                  </p:stCondLst>
                                  <p:iterate>
                                    <p:tmAbs val="0"/>
                                  </p:iterate>
                                  <p:childTnLst>
                                    <p:animEffect transition="out" filter="dissolve">
                                      <p:cBhvr>
                                        <p:cTn id="15" dur="2250" fill="hold"/>
                                        <p:tgtEl>
                                          <p:spTgt spid="627"/>
                                        </p:tgtEl>
                                      </p:cBhvr>
                                    </p:animEffect>
                                    <p:set>
                                      <p:cBhvr>
                                        <p:cTn id="16" fill="hold">
                                          <p:stCondLst>
                                            <p:cond delay="2249"/>
                                          </p:stCondLst>
                                        </p:cTn>
                                        <p:tgtEl>
                                          <p:spTgt spid="6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iterate>
                                    <p:tmAbs val="0"/>
                                  </p:iterate>
                                  <p:childTnLst>
                                    <p:set>
                                      <p:cBhvr>
                                        <p:cTn id="20" fill="hold"/>
                                        <p:tgtEl>
                                          <p:spTgt spid="626"/>
                                        </p:tgtEl>
                                        <p:attrNameLst>
                                          <p:attrName>style.visibility</p:attrName>
                                        </p:attrNameLst>
                                      </p:cBhvr>
                                      <p:to>
                                        <p:strVal val="visible"/>
                                      </p:to>
                                    </p:set>
                                    <p:animEffect transition="in" filter="box(out)">
                                      <p:cBhvr>
                                        <p:cTn id="21" dur="2500"/>
                                        <p:tgtEl>
                                          <p:spTgt spid="62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1" nodeType="clickEffect">
                                  <p:stCondLst>
                                    <p:cond delay="0"/>
                                  </p:stCondLst>
                                  <p:childTnLst>
                                    <p:animEffect transition="out" filter="fade">
                                      <p:cBhvr>
                                        <p:cTn id="25" dur="5250" fill="hold" tmFilter="0, 0; .2, .5; .8, .5; 1, 0"/>
                                        <p:tgtEl>
                                          <p:spTgt spid="626"/>
                                        </p:tgtEl>
                                      </p:cBhvr>
                                    </p:animEffect>
                                    <p:animScale>
                                      <p:cBhvr>
                                        <p:cTn id="26" dur="2625" autoRev="1" fill="hold"/>
                                        <p:tgtEl>
                                          <p:spTgt spid="626"/>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iterate>
                                    <p:tmAbs val="0"/>
                                  </p:iterate>
                                  <p:childTnLst>
                                    <p:set>
                                      <p:cBhvr>
                                        <p:cTn id="30" fill="hold"/>
                                        <p:tgtEl>
                                          <p:spTgt spid="628"/>
                                        </p:tgtEl>
                                        <p:attrNameLst>
                                          <p:attrName>style.visibility</p:attrName>
                                        </p:attrNameLst>
                                      </p:cBhvr>
                                      <p:to>
                                        <p:strVal val="visible"/>
                                      </p:to>
                                    </p:set>
                                    <p:animEffect transition="in" filter="wipe(down)">
                                      <p:cBhvr>
                                        <p:cTn id="31" dur="2000"/>
                                        <p:tgtEl>
                                          <p:spTgt spid="62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4250" fill="hold" tmFilter="0, 0; .2, .5; .8, .5; 1, 0"/>
                                        <p:tgtEl>
                                          <p:spTgt spid="628"/>
                                        </p:tgtEl>
                                      </p:cBhvr>
                                    </p:animEffect>
                                    <p:animScale>
                                      <p:cBhvr>
                                        <p:cTn id="36" dur="2125" autoRev="1" fill="hold"/>
                                        <p:tgtEl>
                                          <p:spTgt spid="62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9" presetClass="exit" fill="hold" grpId="2" nodeType="clickEffect">
                                  <p:stCondLst>
                                    <p:cond delay="0"/>
                                  </p:stCondLst>
                                  <p:iterate>
                                    <p:tmAbs val="0"/>
                                  </p:iterate>
                                  <p:childTnLst>
                                    <p:animEffect transition="out" filter="dissolve">
                                      <p:cBhvr>
                                        <p:cTn id="40" dur="1000" fill="hold"/>
                                        <p:tgtEl>
                                          <p:spTgt spid="628"/>
                                        </p:tgtEl>
                                      </p:cBhvr>
                                    </p:animEffect>
                                    <p:set>
                                      <p:cBhvr>
                                        <p:cTn id="41" fill="hold">
                                          <p:stCondLst>
                                            <p:cond delay="999"/>
                                          </p:stCondLst>
                                        </p:cTn>
                                        <p:tgtEl>
                                          <p:spTgt spid="6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 presetClass="entr" presetSubtype="32" fill="hold" grpId="0" nodeType="clickEffect">
                                  <p:stCondLst>
                                    <p:cond delay="0"/>
                                  </p:stCondLst>
                                  <p:iterate>
                                    <p:tmAbs val="0"/>
                                  </p:iterate>
                                  <p:childTnLst>
                                    <p:set>
                                      <p:cBhvr>
                                        <p:cTn id="45" fill="hold"/>
                                        <p:tgtEl>
                                          <p:spTgt spid="629"/>
                                        </p:tgtEl>
                                        <p:attrNameLst>
                                          <p:attrName>style.visibility</p:attrName>
                                        </p:attrNameLst>
                                      </p:cBhvr>
                                      <p:to>
                                        <p:strVal val="visible"/>
                                      </p:to>
                                    </p:set>
                                    <p:animEffect transition="in" filter="box(out)">
                                      <p:cBhvr>
                                        <p:cTn id="46" dur="1750"/>
                                        <p:tgtEl>
                                          <p:spTgt spid="62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0" fill="hold" tmFilter="0, 0; .2, .5; .8, .5; 1, 0"/>
                                        <p:tgtEl>
                                          <p:spTgt spid="629"/>
                                        </p:tgtEl>
                                      </p:cBhvr>
                                    </p:animEffect>
                                    <p:animScale>
                                      <p:cBhvr>
                                        <p:cTn id="51" dur="2500" autoRev="1" fill="hold"/>
                                        <p:tgtEl>
                                          <p:spTgt spid="6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0" animBg="1" advAuto="0"/>
      <p:bldP spid="626" grpId="1" animBg="1" advAuto="0"/>
      <p:bldP spid="627" grpId="0" animBg="1" advAuto="0"/>
      <p:bldP spid="627" grpId="1" animBg="1" advAuto="0"/>
      <p:bldP spid="627" grpId="2" animBg="1" advAuto="0"/>
      <p:bldP spid="628" grpId="0" animBg="1" advAuto="0"/>
      <p:bldP spid="628" grpId="1" animBg="1" advAuto="0"/>
      <p:bldP spid="628" grpId="2" animBg="1" advAuto="0"/>
      <p:bldP spid="629" grpId="0" animBg="1" advAuto="0"/>
      <p:bldP spid="629"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 name="f8d1ac33617bc87b9496af250ce33ed4.jpg" descr="f8d1ac33617bc87b9496af250ce33ed4.jpg"/>
          <p:cNvPicPr>
            <a:picLocks noChangeAspect="1"/>
          </p:cNvPicPr>
          <p:nvPr/>
        </p:nvPicPr>
        <p:blipFill>
          <a:blip r:embed="rId2" cstate="print"/>
          <a:srcRect l="7101" r="7101"/>
          <a:stretch>
            <a:fillRect/>
          </a:stretch>
        </p:blipFill>
        <p:spPr>
          <a:xfrm>
            <a:off x="8204200" y="149657"/>
            <a:ext cx="7975600" cy="6642101"/>
          </a:xfrm>
          <a:prstGeom prst="rect">
            <a:avLst/>
          </a:prstGeom>
          <a:ln w="12700">
            <a:miter lim="400000"/>
          </a:ln>
        </p:spPr>
      </p:pic>
      <p:pic>
        <p:nvPicPr>
          <p:cNvPr id="635" name="CleanRoom.jpg" descr="CleanRoom.jpg"/>
          <p:cNvPicPr>
            <a:picLocks noChangeAspect="1"/>
          </p:cNvPicPr>
          <p:nvPr/>
        </p:nvPicPr>
        <p:blipFill>
          <a:blip r:embed="rId3" cstate="print"/>
          <a:srcRect l="4975" r="4975"/>
          <a:stretch>
            <a:fillRect/>
          </a:stretch>
        </p:blipFill>
        <p:spPr>
          <a:xfrm>
            <a:off x="16307988" y="6914490"/>
            <a:ext cx="7975602" cy="6642769"/>
          </a:xfrm>
          <a:prstGeom prst="rect">
            <a:avLst/>
          </a:prstGeom>
          <a:ln w="12700">
            <a:miter lim="400000"/>
          </a:ln>
        </p:spPr>
      </p:pic>
      <p:pic>
        <p:nvPicPr>
          <p:cNvPr id="636" name="fullsizeoutput_137b.jpeg" descr="fullsizeoutput_137b.jpeg"/>
          <p:cNvPicPr>
            <a:picLocks noChangeAspect="1"/>
          </p:cNvPicPr>
          <p:nvPr/>
        </p:nvPicPr>
        <p:blipFill>
          <a:blip r:embed="rId4" cstate="print"/>
          <a:srcRect l="12477" r="12477"/>
          <a:stretch>
            <a:fillRect/>
          </a:stretch>
        </p:blipFill>
        <p:spPr>
          <a:xfrm>
            <a:off x="100412" y="6914688"/>
            <a:ext cx="7975601" cy="6642384"/>
          </a:xfrm>
          <a:prstGeom prst="rect">
            <a:avLst/>
          </a:prstGeom>
          <a:ln w="12700">
            <a:miter lim="400000"/>
          </a:ln>
        </p:spPr>
      </p:pic>
      <p:pic>
        <p:nvPicPr>
          <p:cNvPr id="637" name="Physical-Rehabilitation.jpg" descr="Physical-Rehabilitation.jpg"/>
          <p:cNvPicPr>
            <a:picLocks noChangeAspect="1"/>
          </p:cNvPicPr>
          <p:nvPr/>
        </p:nvPicPr>
        <p:blipFill>
          <a:blip r:embed="rId5" cstate="print"/>
          <a:srcRect l="1969" r="1969"/>
          <a:stretch>
            <a:fillRect/>
          </a:stretch>
        </p:blipFill>
        <p:spPr>
          <a:xfrm>
            <a:off x="16307987" y="149657"/>
            <a:ext cx="7975601" cy="6642101"/>
          </a:xfrm>
          <a:prstGeom prst="rect">
            <a:avLst/>
          </a:prstGeom>
          <a:ln w="12700">
            <a:miter lim="400000"/>
          </a:ln>
        </p:spPr>
      </p:pic>
      <p:pic>
        <p:nvPicPr>
          <p:cNvPr id="638" name="CINICS.jpg" descr="CINICS.jpg"/>
          <p:cNvPicPr>
            <a:picLocks noChangeAspect="1"/>
          </p:cNvPicPr>
          <p:nvPr/>
        </p:nvPicPr>
        <p:blipFill>
          <a:blip r:embed="rId6" cstate="print"/>
          <a:srcRect l="4992" r="4992"/>
          <a:stretch>
            <a:fillRect/>
          </a:stretch>
        </p:blipFill>
        <p:spPr>
          <a:xfrm>
            <a:off x="102595" y="150054"/>
            <a:ext cx="7971113" cy="6641424"/>
          </a:xfrm>
          <a:prstGeom prst="rect">
            <a:avLst/>
          </a:prstGeom>
          <a:ln w="12700">
            <a:miter lim="400000"/>
          </a:ln>
        </p:spPr>
      </p:pic>
      <p:sp>
        <p:nvSpPr>
          <p:cNvPr id="639" name="Rectangle"/>
          <p:cNvSpPr/>
          <p:nvPr/>
        </p:nvSpPr>
        <p:spPr>
          <a:xfrm>
            <a:off x="8210550" y="6914887"/>
            <a:ext cx="7962900" cy="66421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sz="5900" b="0" spc="354">
                <a:solidFill>
                  <a:srgbClr val="5E5E5E"/>
                </a:solidFill>
                <a:latin typeface="Haettenschweiler"/>
                <a:ea typeface="Haettenschweiler"/>
                <a:cs typeface="Haettenschweiler"/>
                <a:sym typeface="Haettenschweiler"/>
              </a:defRPr>
            </a:lvl1pPr>
          </a:lstStyle>
          <a:p>
            <a:r>
              <a:t> </a:t>
            </a:r>
          </a:p>
        </p:txBody>
      </p:sp>
      <p:pic>
        <p:nvPicPr>
          <p:cNvPr id="641" name="Image" descr="Image"/>
          <p:cNvPicPr>
            <a:picLocks noChangeAspect="1"/>
          </p:cNvPicPr>
          <p:nvPr/>
        </p:nvPicPr>
        <p:blipFill>
          <a:blip r:embed="rId7" cstate="print"/>
          <a:srcRect l="32988" t="30216" r="28932" b="37292"/>
          <a:stretch>
            <a:fillRect/>
          </a:stretch>
        </p:blipFill>
        <p:spPr>
          <a:xfrm>
            <a:off x="3031851" y="14451882"/>
            <a:ext cx="2112723" cy="2017797"/>
          </a:xfrm>
          <a:custGeom>
            <a:avLst/>
            <a:gdLst/>
            <a:ahLst/>
            <a:cxnLst>
              <a:cxn ang="0">
                <a:pos x="wd2" y="hd2"/>
              </a:cxn>
              <a:cxn ang="5400000">
                <a:pos x="wd2" y="hd2"/>
              </a:cxn>
              <a:cxn ang="10800000">
                <a:pos x="wd2" y="hd2"/>
              </a:cxn>
              <a:cxn ang="16200000">
                <a:pos x="wd2" y="hd2"/>
              </a:cxn>
            </a:cxnLst>
            <a:rect l="0" t="0" r="r" b="b"/>
            <a:pathLst>
              <a:path w="21303" h="21554" extrusionOk="0">
                <a:moveTo>
                  <a:pt x="9961" y="0"/>
                </a:moveTo>
                <a:cubicBezTo>
                  <a:pt x="5735" y="30"/>
                  <a:pt x="1838" y="2940"/>
                  <a:pt x="429" y="7360"/>
                </a:cubicBezTo>
                <a:cubicBezTo>
                  <a:pt x="146" y="8246"/>
                  <a:pt x="6" y="9310"/>
                  <a:pt x="1" y="10421"/>
                </a:cubicBezTo>
                <a:cubicBezTo>
                  <a:pt x="-8" y="12271"/>
                  <a:pt x="355" y="14248"/>
                  <a:pt x="1045" y="15741"/>
                </a:cubicBezTo>
                <a:cubicBezTo>
                  <a:pt x="1509" y="16746"/>
                  <a:pt x="1889" y="17904"/>
                  <a:pt x="1889" y="18315"/>
                </a:cubicBezTo>
                <a:cubicBezTo>
                  <a:pt x="1889" y="20261"/>
                  <a:pt x="3683" y="21571"/>
                  <a:pt x="5875" y="21223"/>
                </a:cubicBezTo>
                <a:cubicBezTo>
                  <a:pt x="6633" y="21103"/>
                  <a:pt x="7320" y="21147"/>
                  <a:pt x="7424" y="21325"/>
                </a:cubicBezTo>
                <a:cubicBezTo>
                  <a:pt x="7526" y="21501"/>
                  <a:pt x="8770" y="21596"/>
                  <a:pt x="10189" y="21537"/>
                </a:cubicBezTo>
                <a:cubicBezTo>
                  <a:pt x="12308" y="21448"/>
                  <a:pt x="13128" y="21240"/>
                  <a:pt x="14787" y="20375"/>
                </a:cubicBezTo>
                <a:cubicBezTo>
                  <a:pt x="19021" y="18167"/>
                  <a:pt x="21172" y="13048"/>
                  <a:pt x="20013" y="7932"/>
                </a:cubicBezTo>
                <a:cubicBezTo>
                  <a:pt x="19632" y="6249"/>
                  <a:pt x="19645" y="6174"/>
                  <a:pt x="20450" y="5384"/>
                </a:cubicBezTo>
                <a:cubicBezTo>
                  <a:pt x="21217" y="4631"/>
                  <a:pt x="21592" y="3226"/>
                  <a:pt x="21042" y="3163"/>
                </a:cubicBezTo>
                <a:cubicBezTo>
                  <a:pt x="20911" y="3148"/>
                  <a:pt x="20442" y="3079"/>
                  <a:pt x="20005" y="3010"/>
                </a:cubicBezTo>
                <a:cubicBezTo>
                  <a:pt x="19568" y="2941"/>
                  <a:pt x="17925" y="2763"/>
                  <a:pt x="16352" y="2616"/>
                </a:cubicBezTo>
                <a:cubicBezTo>
                  <a:pt x="13534" y="2352"/>
                  <a:pt x="12649" y="1835"/>
                  <a:pt x="14447" y="1505"/>
                </a:cubicBezTo>
                <a:lnTo>
                  <a:pt x="15363" y="1340"/>
                </a:lnTo>
                <a:lnTo>
                  <a:pt x="14531" y="937"/>
                </a:lnTo>
                <a:cubicBezTo>
                  <a:pt x="14074" y="717"/>
                  <a:pt x="12839" y="372"/>
                  <a:pt x="11786" y="170"/>
                </a:cubicBezTo>
                <a:cubicBezTo>
                  <a:pt x="11175" y="52"/>
                  <a:pt x="10565" y="-4"/>
                  <a:pt x="9961" y="0"/>
                </a:cubicBezTo>
                <a:close/>
              </a:path>
            </a:pathLst>
          </a:custGeom>
          <a:ln w="12700">
            <a:miter lim="400000"/>
          </a:ln>
          <a:effectLst>
            <a:outerShdw blurRad="355600" rotWithShape="0">
              <a:srgbClr val="000000">
                <a:alpha val="75000"/>
              </a:srgbClr>
            </a:outerShdw>
          </a:effectLst>
        </p:spPr>
      </p:pic>
      <p:pic>
        <p:nvPicPr>
          <p:cNvPr id="642" name="LogoEVTP.ai" descr="LogoEVTP.ai"/>
          <p:cNvPicPr>
            <a:picLocks noChangeAspect="1"/>
          </p:cNvPicPr>
          <p:nvPr/>
        </p:nvPicPr>
        <p:blipFill>
          <a:blip r:embed="rId8" cstate="print"/>
          <a:stretch>
            <a:fillRect/>
          </a:stretch>
        </p:blipFill>
        <p:spPr>
          <a:xfrm>
            <a:off x="9705468" y="7783441"/>
            <a:ext cx="4973064" cy="3385702"/>
          </a:xfrm>
          <a:prstGeom prst="rect">
            <a:avLst/>
          </a:prstGeom>
          <a:ln w="12700">
            <a:miter lim="400000"/>
          </a:ln>
        </p:spPr>
      </p:pic>
      <p:sp>
        <p:nvSpPr>
          <p:cNvPr id="11" name="The EVG MEDICAL SPLIT  is a wall mount unit, which incorporates the patented ozone technology combining it with an exclusive air filtering system which captures 98.5% of air particulate."/>
          <p:cNvSpPr txBox="1"/>
          <p:nvPr/>
        </p:nvSpPr>
        <p:spPr>
          <a:xfrm>
            <a:off x="9599712" y="11291450"/>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defTabSz="457200">
              <a:defRPr sz="2400" b="0" baseline="20833">
                <a:solidFill>
                  <a:srgbClr val="5E5E5E"/>
                </a:solidFill>
                <a:latin typeface="Gill Sans Light"/>
                <a:ea typeface="Gill Sans Light"/>
                <a:cs typeface="Gill Sans Light"/>
                <a:sym typeface="Gill Sans Light"/>
              </a:defRPr>
            </a:pPr>
            <a:r>
              <a:rPr lang="cs-CZ" sz="5400" dirty="0">
                <a:solidFill>
                  <a:schemeClr val="accent1"/>
                </a:solidFill>
              </a:rPr>
              <a:t>ZAŘÍZENÍ PRO CENTRALIZOVANÉ SYSTÉMY ÚPRAVY VZDUCHU</a:t>
            </a:r>
            <a:r>
              <a:rPr lang="it-IT" sz="5400" dirty="0">
                <a:solidFill>
                  <a:schemeClr val="accent1"/>
                </a:solidFill>
              </a:rPr>
              <a:t> </a:t>
            </a:r>
            <a:endParaRPr sz="5400" dirty="0">
              <a:solidFill>
                <a:schemeClr val="accent1"/>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5" name="Picture 27" descr="https://www.eminet.it/wp-content/uploads/2017/12/Great-consultant-1024x683.jpg"/>
          <p:cNvPicPr>
            <a:picLocks noChangeAspect="1" noChangeArrowheads="1"/>
          </p:cNvPicPr>
          <p:nvPr/>
        </p:nvPicPr>
        <p:blipFill>
          <a:blip r:embed="rId2" cstate="print"/>
          <a:srcRect l="13457" r="63630"/>
          <a:stretch>
            <a:fillRect/>
          </a:stretch>
        </p:blipFill>
        <p:spPr bwMode="auto">
          <a:xfrm>
            <a:off x="238673" y="233265"/>
            <a:ext cx="4536503" cy="13205609"/>
          </a:xfrm>
          <a:prstGeom prst="rect">
            <a:avLst/>
          </a:prstGeom>
          <a:ln>
            <a:noFill/>
          </a:ln>
          <a:effectLst>
            <a:outerShdw blurRad="190500" algn="tl" rotWithShape="0">
              <a:srgbClr val="000000">
                <a:alpha val="70000"/>
              </a:srgbClr>
            </a:outerShdw>
          </a:effectLst>
        </p:spPr>
      </p:pic>
      <p:sp>
        <p:nvSpPr>
          <p:cNvPr id="28" name="What is ozone?"/>
          <p:cNvSpPr/>
          <p:nvPr/>
        </p:nvSpPr>
        <p:spPr>
          <a:xfrm>
            <a:off x="13790892" y="356258"/>
            <a:ext cx="10354436" cy="1270000"/>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HISTORIE VÝROBCE</a:t>
            </a:r>
            <a:endParaRPr dirty="0"/>
          </a:p>
        </p:txBody>
      </p:sp>
      <p:pic>
        <p:nvPicPr>
          <p:cNvPr id="29" name="Image" descr="Image"/>
          <p:cNvPicPr>
            <a:picLocks noChangeAspect="1"/>
          </p:cNvPicPr>
          <p:nvPr/>
        </p:nvPicPr>
        <p:blipFill>
          <a:blip r:embed="rId4" cstate="print"/>
          <a:srcRect l="32986" t="30216" r="28936" b="37294"/>
          <a:stretch>
            <a:fillRect/>
          </a:stretch>
        </p:blipFill>
        <p:spPr>
          <a:xfrm>
            <a:off x="5780615" y="654735"/>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61" name="Segnaposto testo 2"/>
          <p:cNvSpPr>
            <a:spLocks noGrp="1"/>
          </p:cNvSpPr>
          <p:nvPr>
            <p:ph type="body" sz="quarter" idx="1"/>
          </p:nvPr>
        </p:nvSpPr>
        <p:spPr>
          <a:xfrm>
            <a:off x="5855297" y="2393505"/>
            <a:ext cx="17785975" cy="9865096"/>
          </a:xfrm>
        </p:spPr>
        <p:txBody>
          <a:bodyPr>
            <a:normAutofit fontScale="25000" lnSpcReduction="20000"/>
          </a:bodyPr>
          <a:lstStyle/>
          <a:p>
            <a:r>
              <a:rPr lang="it-IT" dirty="0"/>
              <a:t>	</a:t>
            </a:r>
            <a:r>
              <a:rPr lang="cs-CZ" dirty="0"/>
              <a:t>                            </a:t>
            </a:r>
            <a:r>
              <a:rPr lang="cs-CZ" sz="9100" dirty="0">
                <a:solidFill>
                  <a:srgbClr val="4F4F4F"/>
                </a:solidFill>
              </a:rPr>
              <a:t>Ve městě</a:t>
            </a:r>
            <a:r>
              <a:rPr lang="it-IT" sz="9100" dirty="0">
                <a:solidFill>
                  <a:srgbClr val="4F4F4F"/>
                </a:solidFill>
              </a:rPr>
              <a:t> Vicenza </a:t>
            </a:r>
            <a:r>
              <a:rPr lang="cs-CZ" sz="9100" dirty="0">
                <a:solidFill>
                  <a:srgbClr val="4F4F4F"/>
                </a:solidFill>
              </a:rPr>
              <a:t>byla založena společnost </a:t>
            </a:r>
            <a:r>
              <a:rPr lang="it-IT" sz="9100" dirty="0">
                <a:solidFill>
                  <a:srgbClr val="4F4F4F"/>
                </a:solidFill>
              </a:rPr>
              <a:t>Evergreen tecno plants srl</a:t>
            </a:r>
          </a:p>
          <a:p>
            <a:r>
              <a:rPr lang="it-IT" sz="9100" dirty="0">
                <a:solidFill>
                  <a:srgbClr val="4F4F4F"/>
                </a:solidFill>
              </a:rPr>
              <a:t>  </a:t>
            </a:r>
          </a:p>
          <a:p>
            <a:r>
              <a:rPr lang="it-IT" sz="9100" dirty="0">
                <a:solidFill>
                  <a:srgbClr val="4F4F4F"/>
                </a:solidFill>
              </a:rPr>
              <a:t> </a:t>
            </a:r>
          </a:p>
          <a:p>
            <a:pPr algn="l"/>
            <a:r>
              <a:rPr lang="it-IT" sz="9100" dirty="0">
                <a:solidFill>
                  <a:srgbClr val="4F4F4F"/>
                </a:solidFill>
              </a:rPr>
              <a:t>	</a:t>
            </a:r>
          </a:p>
          <a:p>
            <a:pPr algn="l"/>
            <a:r>
              <a:rPr lang="it-IT" sz="9100" dirty="0">
                <a:solidFill>
                  <a:srgbClr val="4F4F4F"/>
                </a:solidFill>
              </a:rPr>
              <a:t>						      Evergreen tecno plants srl</a:t>
            </a:r>
            <a:r>
              <a:rPr lang="cs-CZ" sz="9100" dirty="0">
                <a:solidFill>
                  <a:srgbClr val="4F4F4F"/>
                </a:solidFill>
              </a:rPr>
              <a:t> rozšiřuje svůj</a:t>
            </a:r>
            <a:r>
              <a:rPr lang="it-IT" sz="9100" dirty="0">
                <a:solidFill>
                  <a:srgbClr val="4F4F4F"/>
                </a:solidFill>
              </a:rPr>
              <a:t> core business </a:t>
            </a:r>
            <a:r>
              <a:rPr lang="cs-CZ" sz="9100" dirty="0">
                <a:solidFill>
                  <a:srgbClr val="4F4F4F"/>
                </a:solidFill>
              </a:rPr>
              <a:t>a rozhoduje se zabývat i všemi aspekty </a:t>
            </a:r>
            <a:r>
              <a:rPr lang="it-IT" sz="9100" dirty="0">
                <a:solidFill>
                  <a:srgbClr val="4F4F4F"/>
                </a:solidFill>
              </a:rPr>
              <a:t> </a:t>
            </a:r>
          </a:p>
          <a:p>
            <a:pPr algn="l"/>
            <a:r>
              <a:rPr lang="it-IT" sz="9100" dirty="0">
                <a:solidFill>
                  <a:srgbClr val="4F4F4F"/>
                </a:solidFill>
              </a:rPr>
              <a:t>						      </a:t>
            </a:r>
            <a:r>
              <a:rPr lang="cs-CZ" sz="9100" dirty="0">
                <a:solidFill>
                  <a:srgbClr val="4F4F4F"/>
                </a:solidFill>
              </a:rPr>
              <a:t>mikrobiologické bezpečnosti úpravy vzduchu a vody, i vzhledem k častějším výskytům infekcí,             </a:t>
            </a:r>
          </a:p>
          <a:p>
            <a:pPr algn="l"/>
            <a:r>
              <a:rPr lang="cs-CZ" sz="9100" dirty="0">
                <a:solidFill>
                  <a:srgbClr val="4F4F4F"/>
                </a:solidFill>
              </a:rPr>
              <a:t>                                                                   nemocí a problematiky vztahující se na zdraví a kvalitní životní podmínky člověka.</a:t>
            </a:r>
            <a:endParaRPr lang="it-IT" sz="9100" dirty="0">
              <a:solidFill>
                <a:srgbClr val="4F4F4F"/>
              </a:solidFill>
            </a:endParaRPr>
          </a:p>
          <a:p>
            <a:br>
              <a:rPr lang="it-IT" sz="9100" dirty="0">
                <a:solidFill>
                  <a:srgbClr val="4F4F4F"/>
                </a:solidFill>
              </a:rPr>
            </a:br>
            <a:endParaRPr lang="cs-CZ" sz="9100" dirty="0">
              <a:solidFill>
                <a:srgbClr val="4F4F4F"/>
              </a:solidFill>
            </a:endParaRPr>
          </a:p>
          <a:p>
            <a:endParaRPr lang="it-IT" sz="9100" dirty="0">
              <a:solidFill>
                <a:srgbClr val="4F4F4F"/>
              </a:solidFill>
            </a:endParaRPr>
          </a:p>
          <a:p>
            <a:r>
              <a:rPr lang="it-IT" sz="9100" dirty="0">
                <a:solidFill>
                  <a:srgbClr val="4F4F4F"/>
                </a:solidFill>
              </a:rPr>
              <a:t>				</a:t>
            </a:r>
            <a:r>
              <a:rPr lang="cs-CZ" sz="9100" dirty="0">
                <a:solidFill>
                  <a:srgbClr val="4F4F4F"/>
                </a:solidFill>
              </a:rPr>
              <a:t>                        </a:t>
            </a:r>
            <a:r>
              <a:rPr lang="it-IT" sz="9100" dirty="0">
                <a:solidFill>
                  <a:srgbClr val="4F4F4F"/>
                </a:solidFill>
              </a:rPr>
              <a:t> </a:t>
            </a:r>
            <a:r>
              <a:rPr lang="cs-CZ" sz="9100" dirty="0">
                <a:solidFill>
                  <a:srgbClr val="4F4F4F"/>
                </a:solidFill>
              </a:rPr>
              <a:t>Společnost podala první přihlášku průmyslového patentu pro řízení, kontrolu a použití ozónu ve vzduchu</a:t>
            </a:r>
            <a:endParaRPr lang="it-IT" sz="9100" dirty="0">
              <a:solidFill>
                <a:srgbClr val="4F4F4F"/>
              </a:solidFill>
            </a:endParaRPr>
          </a:p>
          <a:p>
            <a:br>
              <a:rPr lang="it-IT" sz="9100" dirty="0">
                <a:solidFill>
                  <a:srgbClr val="4F4F4F"/>
                </a:solidFill>
              </a:rPr>
            </a:br>
            <a:r>
              <a:rPr lang="it-IT" sz="9100" dirty="0">
                <a:solidFill>
                  <a:srgbClr val="4F4F4F"/>
                </a:solidFill>
              </a:rPr>
              <a:t>  </a:t>
            </a:r>
          </a:p>
          <a:p>
            <a:pPr algn="just"/>
            <a:r>
              <a:rPr lang="it-IT" sz="9100" dirty="0">
                <a:solidFill>
                  <a:srgbClr val="4F4F4F"/>
                </a:solidFill>
              </a:rPr>
              <a:t> </a:t>
            </a:r>
          </a:p>
          <a:p>
            <a:pPr algn="just"/>
            <a:r>
              <a:rPr lang="it-IT" sz="9100" dirty="0">
                <a:solidFill>
                  <a:srgbClr val="4F4F4F"/>
                </a:solidFill>
              </a:rPr>
              <a:t>				       </a:t>
            </a:r>
            <a:r>
              <a:rPr lang="cs-CZ" sz="9100" dirty="0">
                <a:solidFill>
                  <a:srgbClr val="4F4F4F"/>
                </a:solidFill>
              </a:rPr>
              <a:t>                    </a:t>
            </a:r>
            <a:r>
              <a:rPr lang="it-IT" sz="9100" dirty="0">
                <a:solidFill>
                  <a:srgbClr val="4F4F4F"/>
                </a:solidFill>
              </a:rPr>
              <a:t>Evergreen Tecno plants srl </a:t>
            </a:r>
            <a:r>
              <a:rPr lang="cs-CZ" sz="9100" dirty="0" err="1">
                <a:solidFill>
                  <a:srgbClr val="4F4F4F"/>
                </a:solidFill>
              </a:rPr>
              <a:t>získavá</a:t>
            </a:r>
            <a:r>
              <a:rPr lang="cs-CZ" sz="9100" dirty="0">
                <a:solidFill>
                  <a:srgbClr val="4F4F4F"/>
                </a:solidFill>
              </a:rPr>
              <a:t> ocenění za průmyslovou inovaci ve zdravotnictví Italskou vládou</a:t>
            </a:r>
            <a:r>
              <a:rPr lang="it-IT" sz="9100" dirty="0">
                <a:solidFill>
                  <a:srgbClr val="4F4F4F"/>
                </a:solidFill>
              </a:rPr>
              <a:t>: “PREMIO SCIACCA”.</a:t>
            </a:r>
            <a:r>
              <a:rPr lang="cs-CZ" sz="9100" dirty="0">
                <a:solidFill>
                  <a:srgbClr val="4F4F4F"/>
                </a:solidFill>
              </a:rPr>
              <a:t>		       vládou, tzv „PREMIO SCIACCA“</a:t>
            </a:r>
            <a:endParaRPr lang="it-IT" sz="9100" dirty="0">
              <a:solidFill>
                <a:srgbClr val="4F4F4F"/>
              </a:solidFill>
            </a:endParaRPr>
          </a:p>
          <a:p>
            <a:br>
              <a:rPr lang="it-IT" sz="9100" dirty="0">
                <a:solidFill>
                  <a:srgbClr val="4F4F4F"/>
                </a:solidFill>
              </a:rPr>
            </a:br>
            <a:endParaRPr lang="cs-CZ" sz="9100" dirty="0">
              <a:solidFill>
                <a:srgbClr val="4F4F4F"/>
              </a:solidFill>
            </a:endParaRPr>
          </a:p>
          <a:p>
            <a:r>
              <a:rPr lang="it-IT" sz="9100" dirty="0">
                <a:solidFill>
                  <a:srgbClr val="4F4F4F"/>
                </a:solidFill>
              </a:rPr>
              <a:t> </a:t>
            </a:r>
          </a:p>
          <a:p>
            <a:pPr algn="l"/>
            <a:r>
              <a:rPr lang="it-IT" sz="9100" dirty="0">
                <a:solidFill>
                  <a:srgbClr val="4F4F4F"/>
                </a:solidFill>
              </a:rPr>
              <a:t>	</a:t>
            </a:r>
            <a:r>
              <a:rPr lang="cs-CZ" sz="9100" dirty="0">
                <a:solidFill>
                  <a:srgbClr val="4F4F4F"/>
                </a:solidFill>
              </a:rPr>
              <a:t>                                                         Společnost podala první přihlášku evropského průmyslového vynálezu pro řízení ozónu              						      ve vzduchu</a:t>
            </a:r>
            <a:r>
              <a:rPr lang="it-IT" sz="9100" dirty="0">
                <a:solidFill>
                  <a:srgbClr val="4F4F4F"/>
                </a:solidFill>
              </a:rPr>
              <a:t>.</a:t>
            </a:r>
          </a:p>
          <a:p>
            <a:br>
              <a:rPr lang="it-IT" sz="9100" dirty="0">
                <a:solidFill>
                  <a:srgbClr val="4F4F4F"/>
                </a:solidFill>
              </a:rPr>
            </a:br>
            <a:br>
              <a:rPr lang="it-IT" sz="9100" dirty="0">
                <a:solidFill>
                  <a:srgbClr val="4F4F4F"/>
                </a:solidFill>
              </a:rPr>
            </a:br>
            <a:r>
              <a:rPr lang="it-IT" sz="9100" dirty="0">
                <a:solidFill>
                  <a:srgbClr val="4F4F4F"/>
                </a:solidFill>
              </a:rPr>
              <a:t>	</a:t>
            </a:r>
            <a:r>
              <a:rPr lang="cs-CZ" sz="9100" dirty="0">
                <a:solidFill>
                  <a:srgbClr val="4F4F4F"/>
                </a:solidFill>
              </a:rPr>
              <a:t>Podání druhého patentu pro kontrolu, řízení ozónu ve vodě</a:t>
            </a:r>
            <a:r>
              <a:rPr lang="it-IT" sz="9100" dirty="0">
                <a:solidFill>
                  <a:srgbClr val="4F4F4F"/>
                </a:solidFill>
              </a:rPr>
              <a:t>.</a:t>
            </a:r>
          </a:p>
          <a:p>
            <a:endParaRPr lang="it-IT" sz="9100" dirty="0">
              <a:solidFill>
                <a:srgbClr val="4F4F4F"/>
              </a:solidFill>
            </a:endParaRPr>
          </a:p>
          <a:p>
            <a:br>
              <a:rPr lang="it-IT" dirty="0"/>
            </a:br>
            <a:endParaRPr lang="it-IT" dirty="0"/>
          </a:p>
          <a:p>
            <a:endParaRPr lang="it-IT" dirty="0"/>
          </a:p>
          <a:p>
            <a:r>
              <a:rPr lang="it-IT" sz="9100" dirty="0">
                <a:solidFill>
                  <a:srgbClr val="4F4F4F"/>
                </a:solidFill>
              </a:rPr>
              <a:t>			</a:t>
            </a:r>
            <a:r>
              <a:rPr lang="cs-CZ" sz="9100" dirty="0">
                <a:solidFill>
                  <a:srgbClr val="4F4F4F"/>
                </a:solidFill>
              </a:rPr>
              <a:t>        </a:t>
            </a:r>
            <a:r>
              <a:rPr lang="it-IT" sz="9100" dirty="0">
                <a:solidFill>
                  <a:srgbClr val="4F4F4F"/>
                </a:solidFill>
              </a:rPr>
              <a:t>Realiz</a:t>
            </a:r>
            <a:r>
              <a:rPr lang="cs-CZ" sz="9100" dirty="0" err="1">
                <a:solidFill>
                  <a:srgbClr val="4F4F4F"/>
                </a:solidFill>
              </a:rPr>
              <a:t>uje</a:t>
            </a:r>
            <a:r>
              <a:rPr lang="cs-CZ" sz="9100" dirty="0">
                <a:solidFill>
                  <a:srgbClr val="4F4F4F"/>
                </a:solidFill>
              </a:rPr>
              <a:t> několik zařízení pro MS v Římě </a:t>
            </a:r>
            <a:r>
              <a:rPr lang="it-IT" sz="9100" dirty="0">
                <a:solidFill>
                  <a:srgbClr val="4F4F4F"/>
                </a:solidFill>
              </a:rPr>
              <a:t>2009 </a:t>
            </a:r>
            <a:r>
              <a:rPr lang="cs-CZ" sz="9100" dirty="0">
                <a:solidFill>
                  <a:srgbClr val="4F4F4F"/>
                </a:solidFill>
              </a:rPr>
              <a:t>a</a:t>
            </a:r>
            <a:r>
              <a:rPr lang="it-IT" sz="9100" dirty="0">
                <a:solidFill>
                  <a:srgbClr val="4F4F4F"/>
                </a:solidFill>
              </a:rPr>
              <a:t> </a:t>
            </a:r>
            <a:r>
              <a:rPr lang="cs-CZ" sz="9100" dirty="0">
                <a:solidFill>
                  <a:srgbClr val="4F4F4F"/>
                </a:solidFill>
              </a:rPr>
              <a:t>získává ocenění za nejlepší                                                                                 t                                                           technologické zařízení akce od Italské plavecké federace </a:t>
            </a:r>
            <a:r>
              <a:rPr lang="it-IT" sz="9100" dirty="0">
                <a:solidFill>
                  <a:srgbClr val="4F4F4F"/>
                </a:solidFill>
              </a:rPr>
              <a:t>FIN (Federazione Italiana Nuoto.</a:t>
            </a:r>
          </a:p>
          <a:p>
            <a:endParaRPr lang="it-IT" sz="9100" dirty="0">
              <a:solidFill>
                <a:srgbClr val="4F4F4F"/>
              </a:solidFill>
            </a:endParaRPr>
          </a:p>
          <a:p>
            <a:r>
              <a:rPr lang="it-IT" sz="9100" dirty="0">
                <a:solidFill>
                  <a:srgbClr val="4F4F4F"/>
                </a:solidFill>
              </a:rPr>
              <a:t>					     </a:t>
            </a:r>
          </a:p>
          <a:p>
            <a:pPr algn="l"/>
            <a:r>
              <a:rPr lang="it-IT" sz="9100" dirty="0">
                <a:solidFill>
                  <a:srgbClr val="4F4F4F"/>
                </a:solidFill>
              </a:rPr>
              <a:t>					 </a:t>
            </a:r>
            <a:r>
              <a:rPr lang="cs-CZ" sz="9100" dirty="0">
                <a:solidFill>
                  <a:srgbClr val="4F4F4F"/>
                </a:solidFill>
              </a:rPr>
              <a:t>               </a:t>
            </a:r>
            <a:r>
              <a:rPr lang="it-IT" sz="9100" dirty="0">
                <a:solidFill>
                  <a:srgbClr val="4F4F4F"/>
                </a:solidFill>
              </a:rPr>
              <a:t>Společnost podala </a:t>
            </a:r>
            <a:r>
              <a:rPr lang="cs-CZ" sz="9100" dirty="0">
                <a:solidFill>
                  <a:srgbClr val="4F4F4F"/>
                </a:solidFill>
              </a:rPr>
              <a:t>druhou</a:t>
            </a:r>
            <a:r>
              <a:rPr lang="it-IT" sz="9100" dirty="0">
                <a:solidFill>
                  <a:srgbClr val="4F4F4F"/>
                </a:solidFill>
              </a:rPr>
              <a:t> přihlášku evropského průmyslového vynálezu pro řízení ozón</a:t>
            </a:r>
            <a:r>
              <a:rPr lang="cs-CZ" sz="9100" dirty="0">
                <a:solidFill>
                  <a:srgbClr val="4F4F4F"/>
                </a:solidFill>
              </a:rPr>
              <a:t>u a                                                      </a:t>
            </a:r>
            <a:r>
              <a:rPr lang="it-IT" sz="9100" dirty="0">
                <a:solidFill>
                  <a:srgbClr val="4F4F4F"/>
                </a:solidFill>
              </a:rPr>
              <a:t>o</a:t>
            </a:r>
            <a:r>
              <a:rPr lang="cs-CZ" sz="9100" dirty="0">
                <a:solidFill>
                  <a:srgbClr val="4F4F4F"/>
                </a:solidFill>
              </a:rPr>
              <a:t>                                                                 </a:t>
            </a:r>
            <a:r>
              <a:rPr lang="cs-CZ" sz="9100" dirty="0" err="1">
                <a:solidFill>
                  <a:srgbClr val="4F4F4F"/>
                </a:solidFill>
              </a:rPr>
              <a:t>ko</a:t>
            </a:r>
            <a:r>
              <a:rPr lang="it-IT" sz="9100" dirty="0">
                <a:solidFill>
                  <a:srgbClr val="4F4F4F"/>
                </a:solidFill>
              </a:rPr>
              <a:t>ntrolu</a:t>
            </a:r>
            <a:r>
              <a:rPr lang="cs-CZ" sz="9100" dirty="0">
                <a:solidFill>
                  <a:srgbClr val="4F4F4F"/>
                </a:solidFill>
              </a:rPr>
              <a:t> </a:t>
            </a:r>
            <a:r>
              <a:rPr lang="it-IT" sz="9100" dirty="0">
                <a:solidFill>
                  <a:srgbClr val="4F4F4F"/>
                </a:solidFill>
              </a:rPr>
              <a:t>bezpečnost použití ozónu</a:t>
            </a:r>
            <a:r>
              <a:rPr lang="cs-CZ" sz="9100" dirty="0">
                <a:solidFill>
                  <a:srgbClr val="4F4F4F"/>
                </a:solidFill>
              </a:rPr>
              <a:t> </a:t>
            </a:r>
            <a:r>
              <a:rPr lang="it-IT" sz="9100" dirty="0">
                <a:solidFill>
                  <a:srgbClr val="4F4F4F"/>
                </a:solidFill>
              </a:rPr>
              <a:t>ve v</a:t>
            </a:r>
            <a:r>
              <a:rPr lang="cs-CZ" sz="9100" dirty="0" err="1">
                <a:solidFill>
                  <a:srgbClr val="4F4F4F"/>
                </a:solidFill>
              </a:rPr>
              <a:t>odě</a:t>
            </a:r>
            <a:r>
              <a:rPr lang="it-IT" sz="9100" dirty="0">
                <a:solidFill>
                  <a:srgbClr val="4F4F4F"/>
                </a:solidFill>
              </a:rPr>
              <a:t>..</a:t>
            </a:r>
          </a:p>
        </p:txBody>
      </p:sp>
      <p:sp>
        <p:nvSpPr>
          <p:cNvPr id="62" name="Rettangolo arrotondato 61"/>
          <p:cNvSpPr/>
          <p:nvPr/>
        </p:nvSpPr>
        <p:spPr>
          <a:xfrm>
            <a:off x="5855297" y="2393504"/>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solidFill>
                  <a:schemeClr val="tx1"/>
                </a:solidFill>
                <a:latin typeface="+mn-lt"/>
                <a:ea typeface="+mn-ea"/>
                <a:cs typeface="+mn-cs"/>
                <a:sym typeface="Helvetica Neue Medium"/>
              </a:rPr>
              <a:t>1996</a:t>
            </a:r>
          </a:p>
        </p:txBody>
      </p:sp>
      <p:sp>
        <p:nvSpPr>
          <p:cNvPr id="63" name="Rettangolo arrotondato 62"/>
          <p:cNvSpPr/>
          <p:nvPr/>
        </p:nvSpPr>
        <p:spPr>
          <a:xfrm>
            <a:off x="5855297" y="5273824"/>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2006</a:t>
            </a:r>
            <a:endParaRPr lang="it-IT" sz="3200" b="0" dirty="0">
              <a:solidFill>
                <a:srgbClr val="FFFFFF"/>
              </a:solidFill>
              <a:latin typeface="+mn-lt"/>
              <a:ea typeface="+mn-ea"/>
              <a:cs typeface="+mn-cs"/>
              <a:sym typeface="Helvetica Neue Medium"/>
            </a:endParaRPr>
          </a:p>
        </p:txBody>
      </p:sp>
      <p:sp>
        <p:nvSpPr>
          <p:cNvPr id="64" name="Rettangolo arrotondato 63"/>
          <p:cNvSpPr/>
          <p:nvPr/>
        </p:nvSpPr>
        <p:spPr>
          <a:xfrm>
            <a:off x="5855297" y="3617640"/>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2005</a:t>
            </a:r>
            <a:endParaRPr lang="it-IT" sz="3200" b="0" dirty="0">
              <a:solidFill>
                <a:srgbClr val="FFFFFF"/>
              </a:solidFill>
              <a:latin typeface="+mn-lt"/>
              <a:ea typeface="+mn-ea"/>
              <a:cs typeface="+mn-cs"/>
              <a:sym typeface="Helvetica Neue Medium"/>
            </a:endParaRPr>
          </a:p>
        </p:txBody>
      </p:sp>
      <p:sp>
        <p:nvSpPr>
          <p:cNvPr id="65" name="Rettangolo arrotondato 64"/>
          <p:cNvSpPr/>
          <p:nvPr/>
        </p:nvSpPr>
        <p:spPr>
          <a:xfrm>
            <a:off x="5855297" y="6713985"/>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2007</a:t>
            </a:r>
            <a:endParaRPr lang="it-IT" sz="3200" b="0" dirty="0">
              <a:solidFill>
                <a:srgbClr val="FFFFFF"/>
              </a:solidFill>
              <a:latin typeface="+mn-lt"/>
              <a:ea typeface="+mn-ea"/>
              <a:cs typeface="+mn-cs"/>
              <a:sym typeface="Helvetica Neue Medium"/>
            </a:endParaRPr>
          </a:p>
        </p:txBody>
      </p:sp>
      <p:sp>
        <p:nvSpPr>
          <p:cNvPr id="66" name="Rettangolo arrotondato 65"/>
          <p:cNvSpPr/>
          <p:nvPr/>
        </p:nvSpPr>
        <p:spPr>
          <a:xfrm>
            <a:off x="5855297" y="7866113"/>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2007</a:t>
            </a:r>
            <a:endParaRPr lang="it-IT" sz="3200" b="0" dirty="0">
              <a:solidFill>
                <a:srgbClr val="FFFFFF"/>
              </a:solidFill>
              <a:latin typeface="+mn-lt"/>
              <a:ea typeface="+mn-ea"/>
              <a:cs typeface="+mn-cs"/>
              <a:sym typeface="Helvetica Neue Medium"/>
            </a:endParaRPr>
          </a:p>
        </p:txBody>
      </p:sp>
      <p:sp>
        <p:nvSpPr>
          <p:cNvPr id="67" name="Rettangolo arrotondato 66"/>
          <p:cNvSpPr/>
          <p:nvPr/>
        </p:nvSpPr>
        <p:spPr>
          <a:xfrm>
            <a:off x="5855297" y="9018241"/>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2008</a:t>
            </a:r>
            <a:endParaRPr lang="it-IT" sz="3200" b="0" dirty="0">
              <a:solidFill>
                <a:srgbClr val="FFFFFF"/>
              </a:solidFill>
              <a:latin typeface="+mn-lt"/>
              <a:ea typeface="+mn-ea"/>
              <a:cs typeface="+mn-cs"/>
              <a:sym typeface="Helvetica Neue Medium"/>
            </a:endParaRPr>
          </a:p>
        </p:txBody>
      </p:sp>
      <p:sp>
        <p:nvSpPr>
          <p:cNvPr id="68" name="Rettangolo arrotondato 67"/>
          <p:cNvSpPr/>
          <p:nvPr/>
        </p:nvSpPr>
        <p:spPr>
          <a:xfrm>
            <a:off x="5855297" y="10242377"/>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2009</a:t>
            </a:r>
            <a:endParaRPr lang="it-IT" sz="3200" b="0" dirty="0">
              <a:solidFill>
                <a:srgbClr val="FFFFFF"/>
              </a:solidFill>
              <a:latin typeface="+mn-lt"/>
              <a:ea typeface="+mn-ea"/>
              <a:cs typeface="+mn-cs"/>
              <a:sym typeface="Helvetica Neue Medium"/>
            </a:endParaRPr>
          </a:p>
        </p:txBody>
      </p:sp>
      <p:sp>
        <p:nvSpPr>
          <p:cNvPr id="69" name="Rettangolo arrotondato 68"/>
          <p:cNvSpPr/>
          <p:nvPr/>
        </p:nvSpPr>
        <p:spPr>
          <a:xfrm>
            <a:off x="5855297" y="11394505"/>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2010</a:t>
            </a:r>
            <a:endParaRPr lang="it-IT" sz="3200" b="0" dirty="0">
              <a:solidFill>
                <a:srgbClr val="FFFFFF"/>
              </a:solidFill>
              <a:latin typeface="+mn-lt"/>
              <a:ea typeface="+mn-ea"/>
              <a:cs typeface="+mn-cs"/>
              <a:sym typeface="Helvetica Neue Medium"/>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EVG ozone technology can also be integrated into new ATUs as well as preexisting air treatment systems.  Integrated systems are dual functional."/>
          <p:cNvSpPr txBox="1"/>
          <p:nvPr/>
        </p:nvSpPr>
        <p:spPr>
          <a:xfrm>
            <a:off x="526704" y="4913784"/>
            <a:ext cx="10585176" cy="1944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lgn="l" defTabSz="457200">
              <a:defRPr sz="2400" b="0" baseline="20833">
                <a:solidFill>
                  <a:srgbClr val="4F4F4F"/>
                </a:solidFill>
                <a:latin typeface="Gill Sans Light"/>
                <a:ea typeface="Gill Sans Light"/>
                <a:cs typeface="Gill Sans Light"/>
                <a:sym typeface="Gill Sans Light"/>
              </a:defRPr>
            </a:pPr>
            <a:r>
              <a:rPr lang="cs-CZ" dirty="0"/>
              <a:t>Systémy</a:t>
            </a:r>
            <a:r>
              <a:rPr lang="it-IT" dirty="0"/>
              <a:t> ETP</a:t>
            </a:r>
            <a:r>
              <a:rPr lang="cs-CZ" dirty="0"/>
              <a:t> mohou být součásti již existujících okruhů CTA nebo mohou být dodány jakou součást nově budovaných instalací.</a:t>
            </a:r>
            <a:endParaRPr lang="it-IT" dirty="0"/>
          </a:p>
          <a:p>
            <a:pPr algn="l" defTabSz="457200">
              <a:defRPr sz="2400" b="0" baseline="20833">
                <a:solidFill>
                  <a:srgbClr val="4F4F4F"/>
                </a:solidFill>
                <a:latin typeface="Gill Sans Light"/>
                <a:ea typeface="Gill Sans Light"/>
                <a:cs typeface="Gill Sans Light"/>
                <a:sym typeface="Gill Sans Light"/>
              </a:defRPr>
            </a:pPr>
            <a:r>
              <a:rPr lang="cs-CZ" dirty="0"/>
              <a:t>Mohou být vyprojektovány jak pro úpravu vzduchu, prostor, povrchů, tak i pro úpravu vody příslušných okruhů. </a:t>
            </a:r>
            <a:r>
              <a:rPr lang="it-IT" dirty="0"/>
              <a:t> </a:t>
            </a:r>
          </a:p>
          <a:p>
            <a:pPr algn="l" defTabSz="457200">
              <a:defRPr sz="2400" b="0" baseline="20833">
                <a:solidFill>
                  <a:srgbClr val="4F4F4F"/>
                </a:solidFill>
                <a:latin typeface="Gill Sans Light"/>
                <a:ea typeface="Gill Sans Light"/>
                <a:cs typeface="Gill Sans Light"/>
                <a:sym typeface="Gill Sans Light"/>
              </a:defRPr>
            </a:pPr>
            <a:r>
              <a:rPr lang="cs-CZ" dirty="0"/>
              <a:t>Odpadá nutnost vyvíječů páry, dochází k úspoře vody</a:t>
            </a:r>
            <a:r>
              <a:rPr lang="it-IT" dirty="0"/>
              <a:t> </a:t>
            </a:r>
            <a:r>
              <a:rPr lang="cs-CZ" dirty="0"/>
              <a:t>a zařízení je možné propojit s řídící jednotkou PLC včetně nastavení alarmů při </a:t>
            </a:r>
            <a:r>
              <a:rPr lang="cs-CZ" dirty="0" err="1"/>
              <a:t>prekročení</a:t>
            </a:r>
            <a:r>
              <a:rPr lang="cs-CZ" dirty="0"/>
              <a:t> požadovaných hodnot </a:t>
            </a:r>
            <a:r>
              <a:rPr lang="cs-CZ" dirty="0" err="1"/>
              <a:t>bakt</a:t>
            </a:r>
            <a:r>
              <a:rPr lang="cs-CZ" dirty="0"/>
              <a:t>. bujení nebo chybových hlášení (světový unikát).</a:t>
            </a:r>
            <a:endParaRPr dirty="0"/>
          </a:p>
        </p:txBody>
      </p:sp>
      <p:sp>
        <p:nvSpPr>
          <p:cNvPr id="645" name="The system can be programmed for full sanitisation of individual or unitary spaces (e.g., laboratories, dentist studios, pre-wash surgery rooms, hospital rehab centres, etc.).  Built-in systems also perform sanitisation of air ducts and filters where organic compounds build up and proliferate. Full sanitisation can only be carried out when all areas are clear of people/personnel. During the treatment phase, air ducts, room air and surfaces are sanitised. This operation is generally performed nightly."/>
          <p:cNvSpPr txBox="1"/>
          <p:nvPr/>
        </p:nvSpPr>
        <p:spPr>
          <a:xfrm>
            <a:off x="526704" y="1889448"/>
            <a:ext cx="12494284" cy="3498262"/>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algn="l" defTabSz="457200">
              <a:defRPr sz="2400" b="0" baseline="20833">
                <a:solidFill>
                  <a:srgbClr val="4F4F4F"/>
                </a:solidFill>
                <a:latin typeface="Gill Sans Light"/>
                <a:ea typeface="Gill Sans Light"/>
                <a:cs typeface="Gill Sans Light"/>
                <a:sym typeface="Gill Sans Light"/>
              </a:defRPr>
            </a:pPr>
            <a:r>
              <a:rPr lang="cs-CZ" sz="2400" b="0" baseline="20833" dirty="0">
                <a:solidFill>
                  <a:srgbClr val="4F4F4F"/>
                </a:solidFill>
                <a:latin typeface="Gill Sans Light"/>
                <a:ea typeface="Gill Sans Light"/>
                <a:cs typeface="Gill Sans Light"/>
                <a:sym typeface="Gill Sans"/>
              </a:rPr>
              <a:t>Systémy</a:t>
            </a:r>
            <a:r>
              <a:rPr lang="it-IT" sz="2400" b="0" baseline="20833" dirty="0">
                <a:solidFill>
                  <a:srgbClr val="4F4F4F"/>
                </a:solidFill>
                <a:latin typeface="Gill Sans Light"/>
                <a:ea typeface="Gill Sans Light"/>
                <a:cs typeface="Gill Sans Light"/>
                <a:sym typeface="Gill Sans"/>
              </a:rPr>
              <a:t> ETP pr</a:t>
            </a:r>
            <a:r>
              <a:rPr lang="cs-CZ" sz="2400" b="0" baseline="20833" dirty="0">
                <a:solidFill>
                  <a:srgbClr val="4F4F4F"/>
                </a:solidFill>
                <a:latin typeface="Gill Sans Light"/>
                <a:ea typeface="Gill Sans Light"/>
                <a:cs typeface="Gill Sans Light"/>
                <a:sym typeface="Gill Sans"/>
              </a:rPr>
              <a:t>o centrální rozvody úpravy vzduchu mohou být naprogramovány pro celkovou dezinfekci jednotlivých nebo větších počtu prostor/</a:t>
            </a:r>
            <a:r>
              <a:rPr lang="cs-CZ" sz="2400" b="0" baseline="20833" dirty="0" err="1">
                <a:solidFill>
                  <a:srgbClr val="4F4F4F"/>
                </a:solidFill>
                <a:latin typeface="Gill Sans Light"/>
                <a:ea typeface="Gill Sans Light"/>
                <a:cs typeface="Gill Sans Light"/>
                <a:sym typeface="Gill Sans"/>
              </a:rPr>
              <a:t>místnostní</a:t>
            </a:r>
            <a:r>
              <a:rPr lang="cs-CZ" sz="2400" b="0" baseline="20833" dirty="0">
                <a:solidFill>
                  <a:srgbClr val="4F4F4F"/>
                </a:solidFill>
                <a:latin typeface="Gill Sans Light"/>
                <a:ea typeface="Gill Sans Light"/>
                <a:cs typeface="Gill Sans Light"/>
                <a:sym typeface="Gill Sans"/>
              </a:rPr>
              <a:t> např. laboratoře, ambulance, zubní ordinace, přípravné chirurgické sály rehabilitační místnosti atd</a:t>
            </a:r>
            <a:r>
              <a:rPr lang="it-IT" sz="2400" b="0" baseline="20833" dirty="0">
                <a:solidFill>
                  <a:srgbClr val="4F4F4F"/>
                </a:solidFill>
                <a:latin typeface="Gill Sans Light"/>
                <a:ea typeface="Gill Sans Light"/>
                <a:cs typeface="Gill Sans Light"/>
                <a:sym typeface="Gill Sans"/>
              </a:rPr>
              <a:t>.</a:t>
            </a:r>
            <a:r>
              <a:rPr lang="cs-CZ" sz="2400" b="0" baseline="20833" dirty="0">
                <a:solidFill>
                  <a:srgbClr val="4F4F4F"/>
                </a:solidFill>
                <a:latin typeface="Gill Sans Light"/>
                <a:ea typeface="Gill Sans Light"/>
                <a:cs typeface="Gill Sans Light"/>
                <a:sym typeface="Gill Sans"/>
              </a:rPr>
              <a:t> Tyto integrované systémy provádí dezinfekci vzduchových kolektorů, vnitřní části CTA včetně filtrů a baterií ve kterých se organické částice akumulují a rozmnožují. Celková dezinfekce může probíhat pouze bez přítomnosti osob a zvířat. V průběhu doby ošetření jsou všechny zmiňované komponenty včetně povrchů dezinfikovány. Toto se provádí obvykle každou noc.</a:t>
            </a:r>
            <a:endParaRPr lang="it-IT" sz="2400" b="0" baseline="20833" dirty="0">
              <a:solidFill>
                <a:srgbClr val="4F4F4F"/>
              </a:solidFill>
              <a:latin typeface="Gill Sans Light"/>
              <a:ea typeface="Gill Sans Light"/>
              <a:cs typeface="Gill Sans Light"/>
              <a:sym typeface="Gill Sans Light"/>
            </a:endParaRPr>
          </a:p>
        </p:txBody>
      </p:sp>
      <p:sp>
        <p:nvSpPr>
          <p:cNvPr id="646" name="The other function can be full operational at all hours. The system will produce a sufficient, dosed amount of ozone, which will sanitise the flowing breathing air and reduce microbiological contamination risk."/>
          <p:cNvSpPr txBox="1"/>
          <p:nvPr/>
        </p:nvSpPr>
        <p:spPr>
          <a:xfrm>
            <a:off x="17160552" y="8802216"/>
            <a:ext cx="6723647" cy="4298263"/>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algn="l" defTabSz="457200">
              <a:defRPr sz="2400" b="0" baseline="20833">
                <a:solidFill>
                  <a:srgbClr val="4F4F4F"/>
                </a:solidFill>
                <a:latin typeface="Gill Sans Light"/>
                <a:ea typeface="Gill Sans Light"/>
                <a:cs typeface="Gill Sans Light"/>
                <a:sym typeface="Gill Sans Light"/>
              </a:defRPr>
            </a:pPr>
            <a:r>
              <a:rPr lang="it-IT" dirty="0"/>
              <a:t>I</a:t>
            </a:r>
            <a:r>
              <a:rPr lang="cs-CZ" dirty="0"/>
              <a:t>systémy </a:t>
            </a:r>
            <a:r>
              <a:rPr lang="it-IT" dirty="0"/>
              <a:t>ETP </a:t>
            </a:r>
            <a:r>
              <a:rPr lang="cs-CZ" dirty="0"/>
              <a:t>mohou být vyprojektovány i tak, aby byla umožněna přítomnost osob (např. v průběhu dne). Systém bude v tomto případě vyrábět přiměřené množství ozónu, který bude částečně dezinfikovat prostředí při snížení mikrobiologické kontaminace. </a:t>
            </a:r>
            <a:r>
              <a:rPr lang="it-IT" dirty="0"/>
              <a:t> </a:t>
            </a:r>
            <a:endParaRPr dirty="0"/>
          </a:p>
        </p:txBody>
      </p:sp>
      <p:pic>
        <p:nvPicPr>
          <p:cNvPr id="647" name="Image" descr="Image"/>
          <p:cNvPicPr>
            <a:picLocks noChangeAspect="1"/>
          </p:cNvPicPr>
          <p:nvPr/>
        </p:nvPicPr>
        <p:blipFill>
          <a:blip r:embed="rId2" cstate="print"/>
          <a:srcRect l="3637" t="6" r="5316" b="6071"/>
          <a:stretch>
            <a:fillRect/>
          </a:stretch>
        </p:blipFill>
        <p:spPr>
          <a:xfrm>
            <a:off x="18781065" y="2373967"/>
            <a:ext cx="4040030" cy="3255968"/>
          </a:xfrm>
          <a:custGeom>
            <a:avLst/>
            <a:gdLst/>
            <a:ahLst/>
            <a:cxnLst>
              <a:cxn ang="0">
                <a:pos x="wd2" y="hd2"/>
              </a:cxn>
              <a:cxn ang="5400000">
                <a:pos x="wd2" y="hd2"/>
              </a:cxn>
              <a:cxn ang="10800000">
                <a:pos x="wd2" y="hd2"/>
              </a:cxn>
              <a:cxn ang="16200000">
                <a:pos x="wd2" y="hd2"/>
              </a:cxn>
            </a:cxnLst>
            <a:rect l="0" t="0" r="r" b="b"/>
            <a:pathLst>
              <a:path w="21554" h="21568" extrusionOk="0">
                <a:moveTo>
                  <a:pt x="15865" y="0"/>
                </a:moveTo>
                <a:lnTo>
                  <a:pt x="15846" y="124"/>
                </a:lnTo>
                <a:cubicBezTo>
                  <a:pt x="15835" y="193"/>
                  <a:pt x="15816" y="521"/>
                  <a:pt x="15803" y="849"/>
                </a:cubicBezTo>
                <a:cubicBezTo>
                  <a:pt x="15791" y="1178"/>
                  <a:pt x="15775" y="1529"/>
                  <a:pt x="15767" y="1630"/>
                </a:cubicBezTo>
                <a:cubicBezTo>
                  <a:pt x="15760" y="1731"/>
                  <a:pt x="15741" y="2085"/>
                  <a:pt x="15727" y="2419"/>
                </a:cubicBezTo>
                <a:cubicBezTo>
                  <a:pt x="15703" y="2987"/>
                  <a:pt x="15696" y="3031"/>
                  <a:pt x="15615" y="3097"/>
                </a:cubicBezTo>
                <a:cubicBezTo>
                  <a:pt x="15567" y="3136"/>
                  <a:pt x="15508" y="3168"/>
                  <a:pt x="15481" y="3168"/>
                </a:cubicBezTo>
                <a:cubicBezTo>
                  <a:pt x="15455" y="3168"/>
                  <a:pt x="15391" y="3195"/>
                  <a:pt x="15340" y="3228"/>
                </a:cubicBezTo>
                <a:cubicBezTo>
                  <a:pt x="15288" y="3262"/>
                  <a:pt x="15163" y="3315"/>
                  <a:pt x="15062" y="3347"/>
                </a:cubicBezTo>
                <a:cubicBezTo>
                  <a:pt x="14961" y="3378"/>
                  <a:pt x="14863" y="3419"/>
                  <a:pt x="14842" y="3439"/>
                </a:cubicBezTo>
                <a:cubicBezTo>
                  <a:pt x="14781" y="3496"/>
                  <a:pt x="14468" y="3590"/>
                  <a:pt x="14336" y="3591"/>
                </a:cubicBezTo>
                <a:cubicBezTo>
                  <a:pt x="14034" y="3593"/>
                  <a:pt x="13853" y="3561"/>
                  <a:pt x="13834" y="3499"/>
                </a:cubicBezTo>
                <a:cubicBezTo>
                  <a:pt x="13815" y="3436"/>
                  <a:pt x="13878" y="1136"/>
                  <a:pt x="13921" y="379"/>
                </a:cubicBezTo>
                <a:lnTo>
                  <a:pt x="13942" y="3"/>
                </a:lnTo>
                <a:cubicBezTo>
                  <a:pt x="13827" y="3"/>
                  <a:pt x="13678" y="2"/>
                  <a:pt x="13536" y="3"/>
                </a:cubicBezTo>
                <a:lnTo>
                  <a:pt x="13514" y="216"/>
                </a:lnTo>
                <a:cubicBezTo>
                  <a:pt x="13503" y="336"/>
                  <a:pt x="13475" y="1106"/>
                  <a:pt x="13453" y="1927"/>
                </a:cubicBezTo>
                <a:cubicBezTo>
                  <a:pt x="13431" y="2748"/>
                  <a:pt x="13405" y="3447"/>
                  <a:pt x="13396" y="3481"/>
                </a:cubicBezTo>
                <a:cubicBezTo>
                  <a:pt x="13383" y="3528"/>
                  <a:pt x="13310" y="3536"/>
                  <a:pt x="13057" y="3512"/>
                </a:cubicBezTo>
                <a:cubicBezTo>
                  <a:pt x="12764" y="3485"/>
                  <a:pt x="12690" y="3496"/>
                  <a:pt x="12288" y="3631"/>
                </a:cubicBezTo>
                <a:cubicBezTo>
                  <a:pt x="11315" y="3957"/>
                  <a:pt x="11218" y="3982"/>
                  <a:pt x="11170" y="3936"/>
                </a:cubicBezTo>
                <a:cubicBezTo>
                  <a:pt x="11135" y="3900"/>
                  <a:pt x="11124" y="3448"/>
                  <a:pt x="11124" y="1945"/>
                </a:cubicBezTo>
                <a:lnTo>
                  <a:pt x="11124" y="8"/>
                </a:lnTo>
                <a:cubicBezTo>
                  <a:pt x="11105" y="8"/>
                  <a:pt x="11063" y="8"/>
                  <a:pt x="11043" y="8"/>
                </a:cubicBezTo>
                <a:lnTo>
                  <a:pt x="11054" y="1985"/>
                </a:lnTo>
                <a:cubicBezTo>
                  <a:pt x="11061" y="3077"/>
                  <a:pt x="11055" y="3995"/>
                  <a:pt x="11041" y="4022"/>
                </a:cubicBezTo>
                <a:cubicBezTo>
                  <a:pt x="11027" y="4050"/>
                  <a:pt x="10924" y="4097"/>
                  <a:pt x="10813" y="4130"/>
                </a:cubicBezTo>
                <a:lnTo>
                  <a:pt x="10609" y="4191"/>
                </a:lnTo>
                <a:lnTo>
                  <a:pt x="10599" y="4427"/>
                </a:lnTo>
                <a:lnTo>
                  <a:pt x="10588" y="4661"/>
                </a:lnTo>
                <a:lnTo>
                  <a:pt x="10421" y="4648"/>
                </a:lnTo>
                <a:cubicBezTo>
                  <a:pt x="10070" y="4623"/>
                  <a:pt x="9403" y="4530"/>
                  <a:pt x="9379" y="4503"/>
                </a:cubicBezTo>
                <a:cubicBezTo>
                  <a:pt x="9340" y="4459"/>
                  <a:pt x="9315" y="3819"/>
                  <a:pt x="9288" y="2087"/>
                </a:cubicBezTo>
                <a:cubicBezTo>
                  <a:pt x="9274" y="1203"/>
                  <a:pt x="9259" y="429"/>
                  <a:pt x="9254" y="365"/>
                </a:cubicBezTo>
                <a:cubicBezTo>
                  <a:pt x="9250" y="302"/>
                  <a:pt x="9244" y="193"/>
                  <a:pt x="9241" y="124"/>
                </a:cubicBezTo>
                <a:lnTo>
                  <a:pt x="9239" y="26"/>
                </a:lnTo>
                <a:cubicBezTo>
                  <a:pt x="8997" y="34"/>
                  <a:pt x="8863" y="43"/>
                  <a:pt x="8862" y="55"/>
                </a:cubicBezTo>
                <a:cubicBezTo>
                  <a:pt x="8860" y="87"/>
                  <a:pt x="8861" y="132"/>
                  <a:pt x="8865" y="155"/>
                </a:cubicBezTo>
                <a:cubicBezTo>
                  <a:pt x="8885" y="288"/>
                  <a:pt x="8982" y="4379"/>
                  <a:pt x="8966" y="4430"/>
                </a:cubicBezTo>
                <a:cubicBezTo>
                  <a:pt x="8952" y="4477"/>
                  <a:pt x="8878" y="4486"/>
                  <a:pt x="8653" y="4467"/>
                </a:cubicBezTo>
                <a:cubicBezTo>
                  <a:pt x="8377" y="4443"/>
                  <a:pt x="8359" y="4448"/>
                  <a:pt x="8339" y="4540"/>
                </a:cubicBezTo>
                <a:cubicBezTo>
                  <a:pt x="8292" y="4766"/>
                  <a:pt x="8336" y="4807"/>
                  <a:pt x="8651" y="4837"/>
                </a:cubicBezTo>
                <a:cubicBezTo>
                  <a:pt x="8813" y="4853"/>
                  <a:pt x="8956" y="4874"/>
                  <a:pt x="8970" y="4885"/>
                </a:cubicBezTo>
                <a:cubicBezTo>
                  <a:pt x="8985" y="4896"/>
                  <a:pt x="8996" y="5107"/>
                  <a:pt x="8996" y="5355"/>
                </a:cubicBezTo>
                <a:lnTo>
                  <a:pt x="8996" y="5805"/>
                </a:lnTo>
                <a:lnTo>
                  <a:pt x="8850" y="5907"/>
                </a:lnTo>
                <a:cubicBezTo>
                  <a:pt x="8768" y="5964"/>
                  <a:pt x="8617" y="6035"/>
                  <a:pt x="8515" y="6065"/>
                </a:cubicBezTo>
                <a:cubicBezTo>
                  <a:pt x="8413" y="6095"/>
                  <a:pt x="8249" y="6168"/>
                  <a:pt x="8147" y="6225"/>
                </a:cubicBezTo>
                <a:cubicBezTo>
                  <a:pt x="8045" y="6283"/>
                  <a:pt x="7853" y="6364"/>
                  <a:pt x="7721" y="6404"/>
                </a:cubicBezTo>
                <a:cubicBezTo>
                  <a:pt x="7589" y="6445"/>
                  <a:pt x="7419" y="6517"/>
                  <a:pt x="7344" y="6565"/>
                </a:cubicBezTo>
                <a:cubicBezTo>
                  <a:pt x="7270" y="6613"/>
                  <a:pt x="7138" y="6675"/>
                  <a:pt x="7050" y="6704"/>
                </a:cubicBezTo>
                <a:cubicBezTo>
                  <a:pt x="6846" y="6770"/>
                  <a:pt x="6487" y="6988"/>
                  <a:pt x="6296" y="7161"/>
                </a:cubicBezTo>
                <a:cubicBezTo>
                  <a:pt x="6125" y="7317"/>
                  <a:pt x="5365" y="7968"/>
                  <a:pt x="4909" y="8350"/>
                </a:cubicBezTo>
                <a:cubicBezTo>
                  <a:pt x="4736" y="8494"/>
                  <a:pt x="4540" y="8641"/>
                  <a:pt x="4473" y="8676"/>
                </a:cubicBezTo>
                <a:cubicBezTo>
                  <a:pt x="4326" y="8751"/>
                  <a:pt x="4130" y="9044"/>
                  <a:pt x="4045" y="9314"/>
                </a:cubicBezTo>
                <a:cubicBezTo>
                  <a:pt x="4011" y="9423"/>
                  <a:pt x="3912" y="9650"/>
                  <a:pt x="3825" y="9819"/>
                </a:cubicBezTo>
                <a:cubicBezTo>
                  <a:pt x="3739" y="9988"/>
                  <a:pt x="3648" y="10166"/>
                  <a:pt x="3622" y="10216"/>
                </a:cubicBezTo>
                <a:cubicBezTo>
                  <a:pt x="3596" y="10267"/>
                  <a:pt x="3545" y="10391"/>
                  <a:pt x="3506" y="10492"/>
                </a:cubicBezTo>
                <a:cubicBezTo>
                  <a:pt x="3466" y="10593"/>
                  <a:pt x="3390" y="10749"/>
                  <a:pt x="3338" y="10837"/>
                </a:cubicBezTo>
                <a:cubicBezTo>
                  <a:pt x="3286" y="10924"/>
                  <a:pt x="3208" y="11090"/>
                  <a:pt x="3165" y="11205"/>
                </a:cubicBezTo>
                <a:cubicBezTo>
                  <a:pt x="3121" y="11319"/>
                  <a:pt x="3047" y="11477"/>
                  <a:pt x="2999" y="11557"/>
                </a:cubicBezTo>
                <a:cubicBezTo>
                  <a:pt x="2952" y="11637"/>
                  <a:pt x="2913" y="11726"/>
                  <a:pt x="2913" y="11751"/>
                </a:cubicBezTo>
                <a:cubicBezTo>
                  <a:pt x="2913" y="11777"/>
                  <a:pt x="2880" y="11825"/>
                  <a:pt x="2841" y="11859"/>
                </a:cubicBezTo>
                <a:cubicBezTo>
                  <a:pt x="2730" y="11956"/>
                  <a:pt x="2702" y="12102"/>
                  <a:pt x="2695" y="12674"/>
                </a:cubicBezTo>
                <a:cubicBezTo>
                  <a:pt x="2682" y="13602"/>
                  <a:pt x="2618" y="15080"/>
                  <a:pt x="2589" y="15111"/>
                </a:cubicBezTo>
                <a:cubicBezTo>
                  <a:pt x="2573" y="15128"/>
                  <a:pt x="2361" y="15270"/>
                  <a:pt x="2117" y="15429"/>
                </a:cubicBezTo>
                <a:cubicBezTo>
                  <a:pt x="1567" y="15788"/>
                  <a:pt x="1243" y="16070"/>
                  <a:pt x="880" y="16499"/>
                </a:cubicBezTo>
                <a:cubicBezTo>
                  <a:pt x="265" y="17227"/>
                  <a:pt x="-46" y="18011"/>
                  <a:pt x="6" y="18708"/>
                </a:cubicBezTo>
                <a:cubicBezTo>
                  <a:pt x="55" y="19381"/>
                  <a:pt x="193" y="19742"/>
                  <a:pt x="586" y="20214"/>
                </a:cubicBezTo>
                <a:cubicBezTo>
                  <a:pt x="777" y="20444"/>
                  <a:pt x="1238" y="20809"/>
                  <a:pt x="1562" y="20984"/>
                </a:cubicBezTo>
                <a:cubicBezTo>
                  <a:pt x="2039" y="21242"/>
                  <a:pt x="2691" y="21432"/>
                  <a:pt x="3448" y="21539"/>
                </a:cubicBezTo>
                <a:cubicBezTo>
                  <a:pt x="3878" y="21600"/>
                  <a:pt x="5328" y="21558"/>
                  <a:pt x="5705" y="21473"/>
                </a:cubicBezTo>
                <a:cubicBezTo>
                  <a:pt x="7143" y="21149"/>
                  <a:pt x="8153" y="20725"/>
                  <a:pt x="8960" y="20109"/>
                </a:cubicBezTo>
                <a:cubicBezTo>
                  <a:pt x="9021" y="20062"/>
                  <a:pt x="9105" y="20004"/>
                  <a:pt x="9148" y="19980"/>
                </a:cubicBezTo>
                <a:cubicBezTo>
                  <a:pt x="9309" y="19892"/>
                  <a:pt x="9818" y="19380"/>
                  <a:pt x="10071" y="19052"/>
                </a:cubicBezTo>
                <a:cubicBezTo>
                  <a:pt x="10417" y="18605"/>
                  <a:pt x="10569" y="18317"/>
                  <a:pt x="10751" y="17756"/>
                </a:cubicBezTo>
                <a:cubicBezTo>
                  <a:pt x="10897" y="17306"/>
                  <a:pt x="10812" y="16444"/>
                  <a:pt x="10582" y="16018"/>
                </a:cubicBezTo>
                <a:cubicBezTo>
                  <a:pt x="10513" y="15892"/>
                  <a:pt x="10457" y="15782"/>
                  <a:pt x="10457" y="15774"/>
                </a:cubicBezTo>
                <a:cubicBezTo>
                  <a:pt x="10457" y="15743"/>
                  <a:pt x="10126" y="15351"/>
                  <a:pt x="10029" y="15266"/>
                </a:cubicBezTo>
                <a:cubicBezTo>
                  <a:pt x="9599" y="14892"/>
                  <a:pt x="9156" y="14628"/>
                  <a:pt x="8718" y="14486"/>
                </a:cubicBezTo>
                <a:cubicBezTo>
                  <a:pt x="8441" y="14395"/>
                  <a:pt x="8454" y="14320"/>
                  <a:pt x="8907" y="13284"/>
                </a:cubicBezTo>
                <a:cubicBezTo>
                  <a:pt x="9042" y="12974"/>
                  <a:pt x="9194" y="12771"/>
                  <a:pt x="9455" y="12553"/>
                </a:cubicBezTo>
                <a:cubicBezTo>
                  <a:pt x="9801" y="12266"/>
                  <a:pt x="10065" y="12023"/>
                  <a:pt x="10237" y="11830"/>
                </a:cubicBezTo>
                <a:cubicBezTo>
                  <a:pt x="10318" y="11739"/>
                  <a:pt x="10401" y="11663"/>
                  <a:pt x="10421" y="11659"/>
                </a:cubicBezTo>
                <a:cubicBezTo>
                  <a:pt x="10441" y="11656"/>
                  <a:pt x="10472" y="11649"/>
                  <a:pt x="10489" y="11646"/>
                </a:cubicBezTo>
                <a:cubicBezTo>
                  <a:pt x="10505" y="11643"/>
                  <a:pt x="10600" y="11559"/>
                  <a:pt x="10700" y="11457"/>
                </a:cubicBezTo>
                <a:cubicBezTo>
                  <a:pt x="10947" y="11206"/>
                  <a:pt x="11081" y="11103"/>
                  <a:pt x="11124" y="11136"/>
                </a:cubicBezTo>
                <a:cubicBezTo>
                  <a:pt x="11144" y="11151"/>
                  <a:pt x="11160" y="11133"/>
                  <a:pt x="11160" y="11094"/>
                </a:cubicBezTo>
                <a:cubicBezTo>
                  <a:pt x="11160" y="11013"/>
                  <a:pt x="11286" y="10917"/>
                  <a:pt x="11329" y="10965"/>
                </a:cubicBezTo>
                <a:cubicBezTo>
                  <a:pt x="11345" y="10983"/>
                  <a:pt x="11345" y="10972"/>
                  <a:pt x="11331" y="10942"/>
                </a:cubicBezTo>
                <a:cubicBezTo>
                  <a:pt x="11305" y="10884"/>
                  <a:pt x="11458" y="10736"/>
                  <a:pt x="11564" y="10716"/>
                </a:cubicBezTo>
                <a:cubicBezTo>
                  <a:pt x="11597" y="10709"/>
                  <a:pt x="11806" y="10747"/>
                  <a:pt x="12030" y="10797"/>
                </a:cubicBezTo>
                <a:cubicBezTo>
                  <a:pt x="12254" y="10848"/>
                  <a:pt x="12576" y="10920"/>
                  <a:pt x="12748" y="10958"/>
                </a:cubicBezTo>
                <a:cubicBezTo>
                  <a:pt x="12920" y="10995"/>
                  <a:pt x="13083" y="11046"/>
                  <a:pt x="13110" y="11073"/>
                </a:cubicBezTo>
                <a:cubicBezTo>
                  <a:pt x="13144" y="11109"/>
                  <a:pt x="13159" y="11271"/>
                  <a:pt x="13159" y="11641"/>
                </a:cubicBezTo>
                <a:lnTo>
                  <a:pt x="13159" y="12159"/>
                </a:lnTo>
                <a:lnTo>
                  <a:pt x="13292" y="12190"/>
                </a:lnTo>
                <a:cubicBezTo>
                  <a:pt x="13372" y="12209"/>
                  <a:pt x="13442" y="12204"/>
                  <a:pt x="13466" y="12175"/>
                </a:cubicBezTo>
                <a:cubicBezTo>
                  <a:pt x="13487" y="12148"/>
                  <a:pt x="13513" y="11911"/>
                  <a:pt x="13525" y="11652"/>
                </a:cubicBezTo>
                <a:lnTo>
                  <a:pt x="13546" y="11181"/>
                </a:lnTo>
                <a:lnTo>
                  <a:pt x="13658" y="11184"/>
                </a:lnTo>
                <a:cubicBezTo>
                  <a:pt x="13719" y="11185"/>
                  <a:pt x="13835" y="11202"/>
                  <a:pt x="13917" y="11220"/>
                </a:cubicBezTo>
                <a:cubicBezTo>
                  <a:pt x="14057" y="11253"/>
                  <a:pt x="14066" y="11248"/>
                  <a:pt x="14105" y="11121"/>
                </a:cubicBezTo>
                <a:cubicBezTo>
                  <a:pt x="14128" y="11046"/>
                  <a:pt x="14137" y="10965"/>
                  <a:pt x="14124" y="10942"/>
                </a:cubicBezTo>
                <a:cubicBezTo>
                  <a:pt x="14111" y="10918"/>
                  <a:pt x="13985" y="10870"/>
                  <a:pt x="13843" y="10834"/>
                </a:cubicBezTo>
                <a:lnTo>
                  <a:pt x="13584" y="10768"/>
                </a:lnTo>
                <a:lnTo>
                  <a:pt x="13586" y="10179"/>
                </a:lnTo>
                <a:cubicBezTo>
                  <a:pt x="13588" y="9856"/>
                  <a:pt x="13606" y="9573"/>
                  <a:pt x="13627" y="9548"/>
                </a:cubicBezTo>
                <a:cubicBezTo>
                  <a:pt x="13651" y="9518"/>
                  <a:pt x="13752" y="9520"/>
                  <a:pt x="13921" y="9554"/>
                </a:cubicBezTo>
                <a:cubicBezTo>
                  <a:pt x="14061" y="9582"/>
                  <a:pt x="14226" y="9612"/>
                  <a:pt x="14287" y="9622"/>
                </a:cubicBezTo>
                <a:cubicBezTo>
                  <a:pt x="14348" y="9632"/>
                  <a:pt x="14560" y="9675"/>
                  <a:pt x="14759" y="9717"/>
                </a:cubicBezTo>
                <a:cubicBezTo>
                  <a:pt x="15074" y="9782"/>
                  <a:pt x="15130" y="9784"/>
                  <a:pt x="15168" y="9727"/>
                </a:cubicBezTo>
                <a:cubicBezTo>
                  <a:pt x="15192" y="9691"/>
                  <a:pt x="15301" y="9568"/>
                  <a:pt x="15412" y="9456"/>
                </a:cubicBezTo>
                <a:cubicBezTo>
                  <a:pt x="15522" y="9344"/>
                  <a:pt x="15648" y="9212"/>
                  <a:pt x="15691" y="9162"/>
                </a:cubicBezTo>
                <a:cubicBezTo>
                  <a:pt x="16006" y="8793"/>
                  <a:pt x="16233" y="8541"/>
                  <a:pt x="16371" y="8407"/>
                </a:cubicBezTo>
                <a:cubicBezTo>
                  <a:pt x="16459" y="8322"/>
                  <a:pt x="16544" y="8205"/>
                  <a:pt x="16561" y="8150"/>
                </a:cubicBezTo>
                <a:cubicBezTo>
                  <a:pt x="16578" y="8094"/>
                  <a:pt x="16619" y="7649"/>
                  <a:pt x="16652" y="7159"/>
                </a:cubicBezTo>
                <a:cubicBezTo>
                  <a:pt x="16685" y="6669"/>
                  <a:pt x="16720" y="6243"/>
                  <a:pt x="16729" y="6212"/>
                </a:cubicBezTo>
                <a:cubicBezTo>
                  <a:pt x="16737" y="6180"/>
                  <a:pt x="16771" y="6166"/>
                  <a:pt x="16807" y="6183"/>
                </a:cubicBezTo>
                <a:cubicBezTo>
                  <a:pt x="16845" y="6201"/>
                  <a:pt x="16861" y="6196"/>
                  <a:pt x="16847" y="6168"/>
                </a:cubicBezTo>
                <a:cubicBezTo>
                  <a:pt x="16809" y="6092"/>
                  <a:pt x="17018" y="5926"/>
                  <a:pt x="17088" y="5976"/>
                </a:cubicBezTo>
                <a:cubicBezTo>
                  <a:pt x="17137" y="6009"/>
                  <a:pt x="17147" y="6000"/>
                  <a:pt x="17135" y="5923"/>
                </a:cubicBezTo>
                <a:cubicBezTo>
                  <a:pt x="17126" y="5863"/>
                  <a:pt x="17144" y="5817"/>
                  <a:pt x="17184" y="5799"/>
                </a:cubicBezTo>
                <a:cubicBezTo>
                  <a:pt x="17218" y="5784"/>
                  <a:pt x="17282" y="5730"/>
                  <a:pt x="17328" y="5679"/>
                </a:cubicBezTo>
                <a:cubicBezTo>
                  <a:pt x="17373" y="5627"/>
                  <a:pt x="17412" y="5601"/>
                  <a:pt x="17412" y="5621"/>
                </a:cubicBezTo>
                <a:cubicBezTo>
                  <a:pt x="17412" y="5640"/>
                  <a:pt x="17464" y="5602"/>
                  <a:pt x="17529" y="5534"/>
                </a:cubicBezTo>
                <a:cubicBezTo>
                  <a:pt x="17627" y="5431"/>
                  <a:pt x="17672" y="5413"/>
                  <a:pt x="17798" y="5434"/>
                </a:cubicBezTo>
                <a:cubicBezTo>
                  <a:pt x="17881" y="5448"/>
                  <a:pt x="18097" y="5473"/>
                  <a:pt x="18281" y="5489"/>
                </a:cubicBezTo>
                <a:cubicBezTo>
                  <a:pt x="18464" y="5505"/>
                  <a:pt x="18672" y="5535"/>
                  <a:pt x="18742" y="5558"/>
                </a:cubicBezTo>
                <a:cubicBezTo>
                  <a:pt x="18895" y="5607"/>
                  <a:pt x="18930" y="5582"/>
                  <a:pt x="19250" y="5205"/>
                </a:cubicBezTo>
                <a:lnTo>
                  <a:pt x="19483" y="4935"/>
                </a:lnTo>
                <a:lnTo>
                  <a:pt x="19540" y="4385"/>
                </a:lnTo>
                <a:cubicBezTo>
                  <a:pt x="19573" y="4082"/>
                  <a:pt x="19612" y="3816"/>
                  <a:pt x="19623" y="3794"/>
                </a:cubicBezTo>
                <a:cubicBezTo>
                  <a:pt x="19635" y="3770"/>
                  <a:pt x="19831" y="3762"/>
                  <a:pt x="20078" y="3778"/>
                </a:cubicBezTo>
                <a:cubicBezTo>
                  <a:pt x="20433" y="3800"/>
                  <a:pt x="20521" y="3792"/>
                  <a:pt x="20557" y="3738"/>
                </a:cubicBezTo>
                <a:cubicBezTo>
                  <a:pt x="20581" y="3702"/>
                  <a:pt x="20647" y="3673"/>
                  <a:pt x="20701" y="3673"/>
                </a:cubicBezTo>
                <a:cubicBezTo>
                  <a:pt x="20755" y="3673"/>
                  <a:pt x="20896" y="3632"/>
                  <a:pt x="21014" y="3581"/>
                </a:cubicBezTo>
                <a:cubicBezTo>
                  <a:pt x="21132" y="3529"/>
                  <a:pt x="21256" y="3489"/>
                  <a:pt x="21289" y="3494"/>
                </a:cubicBezTo>
                <a:cubicBezTo>
                  <a:pt x="21373" y="3507"/>
                  <a:pt x="21554" y="3409"/>
                  <a:pt x="21554" y="3352"/>
                </a:cubicBezTo>
                <a:cubicBezTo>
                  <a:pt x="21554" y="3326"/>
                  <a:pt x="21490" y="3294"/>
                  <a:pt x="21410" y="3278"/>
                </a:cubicBezTo>
                <a:cubicBezTo>
                  <a:pt x="21330" y="3262"/>
                  <a:pt x="21212" y="3209"/>
                  <a:pt x="21147" y="3160"/>
                </a:cubicBezTo>
                <a:cubicBezTo>
                  <a:pt x="21047" y="3084"/>
                  <a:pt x="21035" y="3053"/>
                  <a:pt x="21056" y="2947"/>
                </a:cubicBezTo>
                <a:cubicBezTo>
                  <a:pt x="21128" y="2595"/>
                  <a:pt x="21143" y="2067"/>
                  <a:pt x="21095" y="1662"/>
                </a:cubicBezTo>
                <a:cubicBezTo>
                  <a:pt x="21065" y="1419"/>
                  <a:pt x="21066" y="1419"/>
                  <a:pt x="21181" y="1364"/>
                </a:cubicBezTo>
                <a:cubicBezTo>
                  <a:pt x="21309" y="1304"/>
                  <a:pt x="21336" y="1194"/>
                  <a:pt x="21224" y="1194"/>
                </a:cubicBezTo>
                <a:cubicBezTo>
                  <a:pt x="21184" y="1194"/>
                  <a:pt x="21144" y="1179"/>
                  <a:pt x="21135" y="1159"/>
                </a:cubicBezTo>
                <a:cubicBezTo>
                  <a:pt x="21125" y="1140"/>
                  <a:pt x="21149" y="887"/>
                  <a:pt x="21188" y="597"/>
                </a:cubicBezTo>
                <a:cubicBezTo>
                  <a:pt x="21226" y="307"/>
                  <a:pt x="21257" y="53"/>
                  <a:pt x="21258" y="34"/>
                </a:cubicBezTo>
                <a:cubicBezTo>
                  <a:pt x="21258" y="34"/>
                  <a:pt x="21163" y="32"/>
                  <a:pt x="21150" y="32"/>
                </a:cubicBezTo>
                <a:lnTo>
                  <a:pt x="21137" y="103"/>
                </a:lnTo>
                <a:cubicBezTo>
                  <a:pt x="21126" y="159"/>
                  <a:pt x="21096" y="382"/>
                  <a:pt x="21071" y="597"/>
                </a:cubicBezTo>
                <a:cubicBezTo>
                  <a:pt x="20999" y="1228"/>
                  <a:pt x="21027" y="1194"/>
                  <a:pt x="20593" y="1194"/>
                </a:cubicBezTo>
                <a:cubicBezTo>
                  <a:pt x="20301" y="1194"/>
                  <a:pt x="20217" y="1178"/>
                  <a:pt x="20201" y="1125"/>
                </a:cubicBezTo>
                <a:cubicBezTo>
                  <a:pt x="20182" y="1064"/>
                  <a:pt x="20238" y="354"/>
                  <a:pt x="20281" y="103"/>
                </a:cubicBezTo>
                <a:lnTo>
                  <a:pt x="20294" y="24"/>
                </a:lnTo>
                <a:cubicBezTo>
                  <a:pt x="20284" y="24"/>
                  <a:pt x="20278" y="24"/>
                  <a:pt x="20269" y="24"/>
                </a:cubicBezTo>
                <a:lnTo>
                  <a:pt x="20226" y="539"/>
                </a:lnTo>
                <a:cubicBezTo>
                  <a:pt x="20201" y="836"/>
                  <a:pt x="20165" y="1102"/>
                  <a:pt x="20146" y="1130"/>
                </a:cubicBezTo>
                <a:cubicBezTo>
                  <a:pt x="20108" y="1188"/>
                  <a:pt x="19523" y="1163"/>
                  <a:pt x="19471" y="1102"/>
                </a:cubicBezTo>
                <a:cubicBezTo>
                  <a:pt x="19443" y="1069"/>
                  <a:pt x="19490" y="394"/>
                  <a:pt x="19540" y="103"/>
                </a:cubicBezTo>
                <a:lnTo>
                  <a:pt x="19555" y="16"/>
                </a:lnTo>
                <a:cubicBezTo>
                  <a:pt x="19487" y="15"/>
                  <a:pt x="19483" y="14"/>
                  <a:pt x="19415" y="13"/>
                </a:cubicBezTo>
                <a:lnTo>
                  <a:pt x="19375" y="471"/>
                </a:lnTo>
                <a:cubicBezTo>
                  <a:pt x="19352" y="730"/>
                  <a:pt x="19328" y="983"/>
                  <a:pt x="19324" y="1033"/>
                </a:cubicBezTo>
                <a:cubicBezTo>
                  <a:pt x="19319" y="1105"/>
                  <a:pt x="19284" y="1127"/>
                  <a:pt x="19174" y="1138"/>
                </a:cubicBezTo>
                <a:cubicBezTo>
                  <a:pt x="19070" y="1149"/>
                  <a:pt x="19039" y="1170"/>
                  <a:pt x="19053" y="1217"/>
                </a:cubicBezTo>
                <a:cubicBezTo>
                  <a:pt x="19074" y="1282"/>
                  <a:pt x="19024" y="1343"/>
                  <a:pt x="18937" y="1359"/>
                </a:cubicBezTo>
                <a:cubicBezTo>
                  <a:pt x="18911" y="1364"/>
                  <a:pt x="18807" y="1395"/>
                  <a:pt x="18706" y="1428"/>
                </a:cubicBezTo>
                <a:cubicBezTo>
                  <a:pt x="18526" y="1485"/>
                  <a:pt x="18506" y="1507"/>
                  <a:pt x="18518" y="1656"/>
                </a:cubicBezTo>
                <a:cubicBezTo>
                  <a:pt x="18521" y="1697"/>
                  <a:pt x="18500" y="1756"/>
                  <a:pt x="18469" y="1788"/>
                </a:cubicBezTo>
                <a:cubicBezTo>
                  <a:pt x="18438" y="1820"/>
                  <a:pt x="18420" y="1864"/>
                  <a:pt x="18431" y="1885"/>
                </a:cubicBezTo>
                <a:cubicBezTo>
                  <a:pt x="18441" y="1906"/>
                  <a:pt x="18419" y="1943"/>
                  <a:pt x="18380" y="1969"/>
                </a:cubicBezTo>
                <a:cubicBezTo>
                  <a:pt x="18281" y="2035"/>
                  <a:pt x="18006" y="2107"/>
                  <a:pt x="17988" y="2072"/>
                </a:cubicBezTo>
                <a:cubicBezTo>
                  <a:pt x="17980" y="2055"/>
                  <a:pt x="18006" y="1669"/>
                  <a:pt x="18043" y="1215"/>
                </a:cubicBezTo>
                <a:cubicBezTo>
                  <a:pt x="18081" y="760"/>
                  <a:pt x="18112" y="302"/>
                  <a:pt x="18113" y="195"/>
                </a:cubicBezTo>
                <a:lnTo>
                  <a:pt x="18115" y="34"/>
                </a:lnTo>
                <a:cubicBezTo>
                  <a:pt x="18115" y="34"/>
                  <a:pt x="18113" y="34"/>
                  <a:pt x="18113" y="34"/>
                </a:cubicBezTo>
                <a:cubicBezTo>
                  <a:pt x="18112" y="53"/>
                  <a:pt x="18073" y="511"/>
                  <a:pt x="18029" y="1054"/>
                </a:cubicBezTo>
                <a:lnTo>
                  <a:pt x="17948" y="2043"/>
                </a:lnTo>
                <a:lnTo>
                  <a:pt x="17431" y="2043"/>
                </a:lnTo>
                <a:cubicBezTo>
                  <a:pt x="16923" y="2043"/>
                  <a:pt x="16654" y="2083"/>
                  <a:pt x="16614" y="2164"/>
                </a:cubicBezTo>
                <a:cubicBezTo>
                  <a:pt x="16603" y="2186"/>
                  <a:pt x="16555" y="2203"/>
                  <a:pt x="16506" y="2203"/>
                </a:cubicBezTo>
                <a:cubicBezTo>
                  <a:pt x="16436" y="2203"/>
                  <a:pt x="16308" y="2251"/>
                  <a:pt x="16201" y="2319"/>
                </a:cubicBezTo>
                <a:cubicBezTo>
                  <a:pt x="16196" y="2322"/>
                  <a:pt x="16182" y="2437"/>
                  <a:pt x="16170" y="2574"/>
                </a:cubicBezTo>
                <a:cubicBezTo>
                  <a:pt x="16157" y="2711"/>
                  <a:pt x="16132" y="2848"/>
                  <a:pt x="16112" y="2879"/>
                </a:cubicBezTo>
                <a:cubicBezTo>
                  <a:pt x="16053" y="2969"/>
                  <a:pt x="15820" y="3046"/>
                  <a:pt x="15776" y="2992"/>
                </a:cubicBezTo>
                <a:cubicBezTo>
                  <a:pt x="15750" y="2959"/>
                  <a:pt x="15751" y="2681"/>
                  <a:pt x="15780" y="2103"/>
                </a:cubicBezTo>
                <a:cubicBezTo>
                  <a:pt x="15803" y="1640"/>
                  <a:pt x="15831" y="1065"/>
                  <a:pt x="15841" y="825"/>
                </a:cubicBezTo>
                <a:cubicBezTo>
                  <a:pt x="15852" y="586"/>
                  <a:pt x="15869" y="302"/>
                  <a:pt x="15879" y="195"/>
                </a:cubicBezTo>
                <a:lnTo>
                  <a:pt x="15901" y="0"/>
                </a:lnTo>
                <a:lnTo>
                  <a:pt x="15865" y="0"/>
                </a:lnTo>
                <a:close/>
                <a:moveTo>
                  <a:pt x="9366" y="4935"/>
                </a:moveTo>
                <a:lnTo>
                  <a:pt x="9682" y="4950"/>
                </a:lnTo>
                <a:cubicBezTo>
                  <a:pt x="9855" y="4959"/>
                  <a:pt x="10009" y="4977"/>
                  <a:pt x="10025" y="4990"/>
                </a:cubicBezTo>
                <a:cubicBezTo>
                  <a:pt x="10041" y="5002"/>
                  <a:pt x="10154" y="5018"/>
                  <a:pt x="10275" y="5024"/>
                </a:cubicBezTo>
                <a:cubicBezTo>
                  <a:pt x="10645" y="5041"/>
                  <a:pt x="10667" y="5183"/>
                  <a:pt x="10317" y="5308"/>
                </a:cubicBezTo>
                <a:cubicBezTo>
                  <a:pt x="10201" y="5349"/>
                  <a:pt x="10007" y="5430"/>
                  <a:pt x="9885" y="5487"/>
                </a:cubicBezTo>
                <a:cubicBezTo>
                  <a:pt x="9480" y="5675"/>
                  <a:pt x="9429" y="5692"/>
                  <a:pt x="9385" y="5626"/>
                </a:cubicBezTo>
                <a:cubicBezTo>
                  <a:pt x="9363" y="5592"/>
                  <a:pt x="9350" y="5430"/>
                  <a:pt x="9356" y="5250"/>
                </a:cubicBezTo>
                <a:lnTo>
                  <a:pt x="9366" y="4935"/>
                </a:lnTo>
                <a:close/>
                <a:moveTo>
                  <a:pt x="13116" y="9383"/>
                </a:moveTo>
                <a:cubicBezTo>
                  <a:pt x="13129" y="9384"/>
                  <a:pt x="13143" y="9389"/>
                  <a:pt x="13154" y="9399"/>
                </a:cubicBezTo>
                <a:cubicBezTo>
                  <a:pt x="13206" y="9440"/>
                  <a:pt x="13212" y="9532"/>
                  <a:pt x="13201" y="10040"/>
                </a:cubicBezTo>
                <a:cubicBezTo>
                  <a:pt x="13194" y="10365"/>
                  <a:pt x="13176" y="10643"/>
                  <a:pt x="13163" y="10658"/>
                </a:cubicBezTo>
                <a:cubicBezTo>
                  <a:pt x="13149" y="10672"/>
                  <a:pt x="13115" y="10680"/>
                  <a:pt x="13085" y="10674"/>
                </a:cubicBezTo>
                <a:cubicBezTo>
                  <a:pt x="13054" y="10667"/>
                  <a:pt x="12829" y="10617"/>
                  <a:pt x="12585" y="10563"/>
                </a:cubicBezTo>
                <a:cubicBezTo>
                  <a:pt x="12341" y="10510"/>
                  <a:pt x="12107" y="10457"/>
                  <a:pt x="12066" y="10450"/>
                </a:cubicBezTo>
                <a:cubicBezTo>
                  <a:pt x="12025" y="10443"/>
                  <a:pt x="11992" y="10417"/>
                  <a:pt x="11992" y="10392"/>
                </a:cubicBezTo>
                <a:cubicBezTo>
                  <a:pt x="11992" y="10319"/>
                  <a:pt x="12699" y="9643"/>
                  <a:pt x="12775" y="9643"/>
                </a:cubicBezTo>
                <a:cubicBezTo>
                  <a:pt x="12787" y="9643"/>
                  <a:pt x="12863" y="9576"/>
                  <a:pt x="12945" y="9496"/>
                </a:cubicBezTo>
                <a:cubicBezTo>
                  <a:pt x="13032" y="9410"/>
                  <a:pt x="13078" y="9378"/>
                  <a:pt x="13116" y="9383"/>
                </a:cubicBezTo>
                <a:close/>
              </a:path>
            </a:pathLst>
          </a:custGeom>
          <a:ln w="12700">
            <a:miter lim="400000"/>
          </a:ln>
        </p:spPr>
      </p:pic>
      <p:sp>
        <p:nvSpPr>
          <p:cNvPr id="648" name="Shape"/>
          <p:cNvSpPr/>
          <p:nvPr/>
        </p:nvSpPr>
        <p:spPr>
          <a:xfrm>
            <a:off x="22181982" y="2604492"/>
            <a:ext cx="411592" cy="340558"/>
          </a:xfrm>
          <a:custGeom>
            <a:avLst/>
            <a:gdLst/>
            <a:ahLst/>
            <a:cxnLst>
              <a:cxn ang="0">
                <a:pos x="wd2" y="hd2"/>
              </a:cxn>
              <a:cxn ang="5400000">
                <a:pos x="wd2" y="hd2"/>
              </a:cxn>
              <a:cxn ang="10800000">
                <a:pos x="wd2" y="hd2"/>
              </a:cxn>
              <a:cxn ang="16200000">
                <a:pos x="wd2" y="hd2"/>
              </a:cxn>
            </a:cxnLst>
            <a:rect l="0" t="0" r="r" b="b"/>
            <a:pathLst>
              <a:path w="21477" h="21600" extrusionOk="0">
                <a:moveTo>
                  <a:pt x="13625" y="0"/>
                </a:moveTo>
                <a:lnTo>
                  <a:pt x="0" y="5136"/>
                </a:lnTo>
                <a:lnTo>
                  <a:pt x="15512" y="6293"/>
                </a:lnTo>
                <a:lnTo>
                  <a:pt x="14154" y="21600"/>
                </a:lnTo>
                <a:cubicBezTo>
                  <a:pt x="14433" y="21227"/>
                  <a:pt x="14723" y="20865"/>
                  <a:pt x="15023" y="20517"/>
                </a:cubicBezTo>
                <a:cubicBezTo>
                  <a:pt x="16852" y="18390"/>
                  <a:pt x="19099" y="16693"/>
                  <a:pt x="20386" y="13978"/>
                </a:cubicBezTo>
                <a:cubicBezTo>
                  <a:pt x="20974" y="12739"/>
                  <a:pt x="21318" y="11354"/>
                  <a:pt x="21434" y="9931"/>
                </a:cubicBezTo>
                <a:cubicBezTo>
                  <a:pt x="21600" y="7899"/>
                  <a:pt x="21292" y="5828"/>
                  <a:pt x="20350" y="4138"/>
                </a:cubicBezTo>
                <a:cubicBezTo>
                  <a:pt x="19549" y="2703"/>
                  <a:pt x="18361" y="1679"/>
                  <a:pt x="17052" y="992"/>
                </a:cubicBezTo>
                <a:cubicBezTo>
                  <a:pt x="15965" y="423"/>
                  <a:pt x="14806" y="87"/>
                  <a:pt x="13625" y="0"/>
                </a:cubicBezTo>
                <a:close/>
              </a:path>
            </a:pathLst>
          </a:custGeom>
          <a:solidFill>
            <a:schemeClr val="accent1">
              <a:hueOff val="114395"/>
              <a:lumOff val="-24975"/>
              <a:alpha val="50382"/>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49" name="Shape"/>
          <p:cNvSpPr/>
          <p:nvPr/>
        </p:nvSpPr>
        <p:spPr>
          <a:xfrm>
            <a:off x="21476710" y="2734676"/>
            <a:ext cx="796337" cy="589289"/>
          </a:xfrm>
          <a:custGeom>
            <a:avLst/>
            <a:gdLst/>
            <a:ahLst/>
            <a:cxnLst>
              <a:cxn ang="0">
                <a:pos x="wd2" y="hd2"/>
              </a:cxn>
              <a:cxn ang="5400000">
                <a:pos x="wd2" y="hd2"/>
              </a:cxn>
              <a:cxn ang="10800000">
                <a:pos x="wd2" y="hd2"/>
              </a:cxn>
              <a:cxn ang="16200000">
                <a:pos x="wd2" y="hd2"/>
              </a:cxn>
            </a:cxnLst>
            <a:rect l="0" t="0" r="r" b="b"/>
            <a:pathLst>
              <a:path w="21500" h="21537" extrusionOk="0">
                <a:moveTo>
                  <a:pt x="14772" y="143"/>
                </a:moveTo>
                <a:lnTo>
                  <a:pt x="0" y="6829"/>
                </a:lnTo>
                <a:lnTo>
                  <a:pt x="12831" y="7979"/>
                </a:lnTo>
                <a:lnTo>
                  <a:pt x="11859" y="21537"/>
                </a:lnTo>
                <a:lnTo>
                  <a:pt x="19975" y="13183"/>
                </a:lnTo>
                <a:cubicBezTo>
                  <a:pt x="20636" y="12104"/>
                  <a:pt x="21094" y="10847"/>
                  <a:pt x="21329" y="9513"/>
                </a:cubicBezTo>
                <a:cubicBezTo>
                  <a:pt x="21600" y="7974"/>
                  <a:pt x="21574" y="6319"/>
                  <a:pt x="21071" y="4821"/>
                </a:cubicBezTo>
                <a:cubicBezTo>
                  <a:pt x="20574" y="3343"/>
                  <a:pt x="19658" y="2235"/>
                  <a:pt x="18653" y="1352"/>
                </a:cubicBezTo>
                <a:cubicBezTo>
                  <a:pt x="18086" y="854"/>
                  <a:pt x="17484" y="423"/>
                  <a:pt x="16830" y="192"/>
                </a:cubicBezTo>
                <a:cubicBezTo>
                  <a:pt x="16157" y="-46"/>
                  <a:pt x="15451" y="-63"/>
                  <a:pt x="14772" y="143"/>
                </a:cubicBezTo>
                <a:close/>
              </a:path>
            </a:pathLst>
          </a:custGeom>
          <a:solidFill>
            <a:schemeClr val="accent1">
              <a:hueOff val="114395"/>
              <a:lumOff val="-24975"/>
              <a:alpha val="50339"/>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50" name="Shape"/>
          <p:cNvSpPr/>
          <p:nvPr/>
        </p:nvSpPr>
        <p:spPr>
          <a:xfrm>
            <a:off x="20978655" y="3056413"/>
            <a:ext cx="308397" cy="68882"/>
          </a:xfrm>
          <a:custGeom>
            <a:avLst/>
            <a:gdLst/>
            <a:ahLst/>
            <a:cxnLst>
              <a:cxn ang="0">
                <a:pos x="wd2" y="hd2"/>
              </a:cxn>
              <a:cxn ang="5400000">
                <a:pos x="wd2" y="hd2"/>
              </a:cxn>
              <a:cxn ang="10800000">
                <a:pos x="wd2" y="hd2"/>
              </a:cxn>
              <a:cxn ang="16200000">
                <a:pos x="wd2" y="hd2"/>
              </a:cxn>
            </a:cxnLst>
            <a:rect l="0" t="0" r="r" b="b"/>
            <a:pathLst>
              <a:path w="21537" h="21383" extrusionOk="0">
                <a:moveTo>
                  <a:pt x="9453" y="71"/>
                </a:moveTo>
                <a:cubicBezTo>
                  <a:pt x="6623" y="318"/>
                  <a:pt x="3708" y="1085"/>
                  <a:pt x="1294" y="7702"/>
                </a:cubicBezTo>
                <a:cubicBezTo>
                  <a:pt x="832" y="8970"/>
                  <a:pt x="398" y="10437"/>
                  <a:pt x="0" y="12081"/>
                </a:cubicBezTo>
                <a:lnTo>
                  <a:pt x="21475" y="21383"/>
                </a:lnTo>
                <a:cubicBezTo>
                  <a:pt x="21600" y="18954"/>
                  <a:pt x="21535" y="16408"/>
                  <a:pt x="21291" y="14164"/>
                </a:cubicBezTo>
                <a:cubicBezTo>
                  <a:pt x="20873" y="10308"/>
                  <a:pt x="20024" y="7956"/>
                  <a:pt x="19148" y="6186"/>
                </a:cubicBezTo>
                <a:cubicBezTo>
                  <a:pt x="16133" y="99"/>
                  <a:pt x="12758" y="-217"/>
                  <a:pt x="9453" y="71"/>
                </a:cubicBezTo>
                <a:close/>
              </a:path>
            </a:pathLst>
          </a:custGeom>
          <a:solidFill>
            <a:schemeClr val="accent1">
              <a:hueOff val="114395"/>
              <a:lumOff val="-24975"/>
              <a:alpha val="49832"/>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51" name="Shape"/>
          <p:cNvSpPr/>
          <p:nvPr/>
        </p:nvSpPr>
        <p:spPr>
          <a:xfrm>
            <a:off x="21336700" y="3192909"/>
            <a:ext cx="162847" cy="529358"/>
          </a:xfrm>
          <a:custGeom>
            <a:avLst/>
            <a:gdLst/>
            <a:ahLst/>
            <a:cxnLst>
              <a:cxn ang="0">
                <a:pos x="wd2" y="hd2"/>
              </a:cxn>
              <a:cxn ang="5400000">
                <a:pos x="wd2" y="hd2"/>
              </a:cxn>
              <a:cxn ang="10800000">
                <a:pos x="wd2" y="hd2"/>
              </a:cxn>
              <a:cxn ang="16200000">
                <a:pos x="wd2" y="hd2"/>
              </a:cxn>
            </a:cxnLst>
            <a:rect l="0" t="0" r="r" b="b"/>
            <a:pathLst>
              <a:path w="21504" h="21600" extrusionOk="0">
                <a:moveTo>
                  <a:pt x="2808" y="0"/>
                </a:moveTo>
                <a:lnTo>
                  <a:pt x="11669" y="341"/>
                </a:lnTo>
                <a:cubicBezTo>
                  <a:pt x="18139" y="2946"/>
                  <a:pt x="21600" y="6146"/>
                  <a:pt x="21502" y="9430"/>
                </a:cubicBezTo>
                <a:cubicBezTo>
                  <a:pt x="21389" y="13191"/>
                  <a:pt x="16642" y="16797"/>
                  <a:pt x="8226" y="19515"/>
                </a:cubicBezTo>
                <a:lnTo>
                  <a:pt x="0" y="21600"/>
                </a:lnTo>
                <a:lnTo>
                  <a:pt x="2808" y="0"/>
                </a:lnTo>
                <a:close/>
              </a:path>
            </a:pathLst>
          </a:custGeom>
          <a:solidFill>
            <a:schemeClr val="accent1">
              <a:hueOff val="114395"/>
              <a:lumOff val="-24975"/>
              <a:alpha val="50484"/>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52" name="Shape"/>
          <p:cNvSpPr/>
          <p:nvPr/>
        </p:nvSpPr>
        <p:spPr>
          <a:xfrm>
            <a:off x="19263030" y="3149712"/>
            <a:ext cx="2024736" cy="2010038"/>
          </a:xfrm>
          <a:custGeom>
            <a:avLst/>
            <a:gdLst/>
            <a:ahLst/>
            <a:cxnLst>
              <a:cxn ang="0">
                <a:pos x="wd2" y="hd2"/>
              </a:cxn>
              <a:cxn ang="5400000">
                <a:pos x="wd2" y="hd2"/>
              </a:cxn>
              <a:cxn ang="10800000">
                <a:pos x="wd2" y="hd2"/>
              </a:cxn>
              <a:cxn ang="16200000">
                <a:pos x="wd2" y="hd2"/>
              </a:cxn>
            </a:cxnLst>
            <a:rect l="0" t="0" r="r" b="b"/>
            <a:pathLst>
              <a:path w="21589" h="21487" extrusionOk="0">
                <a:moveTo>
                  <a:pt x="16504" y="0"/>
                </a:moveTo>
                <a:lnTo>
                  <a:pt x="8434" y="2852"/>
                </a:lnTo>
                <a:cubicBezTo>
                  <a:pt x="8219" y="2965"/>
                  <a:pt x="8005" y="3081"/>
                  <a:pt x="7792" y="3200"/>
                </a:cubicBezTo>
                <a:cubicBezTo>
                  <a:pt x="6581" y="3876"/>
                  <a:pt x="5419" y="4637"/>
                  <a:pt x="4315" y="5476"/>
                </a:cubicBezTo>
                <a:lnTo>
                  <a:pt x="3086" y="6442"/>
                </a:lnTo>
                <a:lnTo>
                  <a:pt x="538" y="10955"/>
                </a:lnTo>
                <a:lnTo>
                  <a:pt x="2" y="18783"/>
                </a:lnTo>
                <a:cubicBezTo>
                  <a:pt x="-11" y="19050"/>
                  <a:pt x="38" y="19316"/>
                  <a:pt x="145" y="19561"/>
                </a:cubicBezTo>
                <a:cubicBezTo>
                  <a:pt x="384" y="20108"/>
                  <a:pt x="870" y="20488"/>
                  <a:pt x="1397" y="20765"/>
                </a:cubicBezTo>
                <a:cubicBezTo>
                  <a:pt x="2196" y="21186"/>
                  <a:pt x="3085" y="21391"/>
                  <a:pt x="3984" y="21460"/>
                </a:cubicBezTo>
                <a:cubicBezTo>
                  <a:pt x="5815" y="21600"/>
                  <a:pt x="7640" y="21187"/>
                  <a:pt x="9273" y="20345"/>
                </a:cubicBezTo>
                <a:cubicBezTo>
                  <a:pt x="10197" y="19867"/>
                  <a:pt x="11047" y="19258"/>
                  <a:pt x="11797" y="18536"/>
                </a:cubicBezTo>
                <a:lnTo>
                  <a:pt x="12002" y="14683"/>
                </a:lnTo>
                <a:lnTo>
                  <a:pt x="13179" y="12227"/>
                </a:lnTo>
                <a:lnTo>
                  <a:pt x="14679" y="11070"/>
                </a:lnTo>
                <a:lnTo>
                  <a:pt x="15812" y="10317"/>
                </a:lnTo>
                <a:lnTo>
                  <a:pt x="16698" y="9628"/>
                </a:lnTo>
                <a:cubicBezTo>
                  <a:pt x="16873" y="9537"/>
                  <a:pt x="17040" y="9431"/>
                  <a:pt x="17196" y="9309"/>
                </a:cubicBezTo>
                <a:cubicBezTo>
                  <a:pt x="17324" y="9209"/>
                  <a:pt x="17444" y="9099"/>
                  <a:pt x="17573" y="9000"/>
                </a:cubicBezTo>
                <a:cubicBezTo>
                  <a:pt x="17697" y="8906"/>
                  <a:pt x="17828" y="8824"/>
                  <a:pt x="17966" y="8752"/>
                </a:cubicBezTo>
                <a:lnTo>
                  <a:pt x="19110" y="8249"/>
                </a:lnTo>
                <a:lnTo>
                  <a:pt x="21227" y="6631"/>
                </a:lnTo>
                <a:lnTo>
                  <a:pt x="21589" y="455"/>
                </a:lnTo>
                <a:lnTo>
                  <a:pt x="16504" y="0"/>
                </a:lnTo>
                <a:close/>
              </a:path>
            </a:pathLst>
          </a:custGeom>
          <a:solidFill>
            <a:schemeClr val="accent1">
              <a:hueOff val="114395"/>
              <a:lumOff val="-24975"/>
              <a:alpha val="50412"/>
            </a:schemeClr>
          </a:solidFill>
          <a:ln w="25400">
            <a:solidFill>
              <a:schemeClr val="accent1">
                <a:hueOff val="114395"/>
                <a:lumOff val="-24975"/>
                <a:alpha val="50412"/>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53" name="SANITISING WITH EVG built-in systems"/>
          <p:cNvSpPr/>
          <p:nvPr/>
        </p:nvSpPr>
        <p:spPr>
          <a:xfrm>
            <a:off x="8159552" y="305272"/>
            <a:ext cx="15872478"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DEZINFEKCE</a:t>
            </a:r>
            <a:r>
              <a:rPr lang="it-IT" dirty="0"/>
              <a:t> </a:t>
            </a:r>
            <a:r>
              <a:rPr lang="cs-CZ" dirty="0"/>
              <a:t>SE </a:t>
            </a:r>
            <a:r>
              <a:rPr lang="it-IT" dirty="0"/>
              <a:t>S</a:t>
            </a:r>
            <a:r>
              <a:rPr lang="cs-CZ" dirty="0"/>
              <a:t>Y</a:t>
            </a:r>
            <a:r>
              <a:rPr lang="it-IT" dirty="0"/>
              <a:t>ST</a:t>
            </a:r>
            <a:r>
              <a:rPr lang="cs-CZ" dirty="0"/>
              <a:t>É</a:t>
            </a:r>
            <a:r>
              <a:rPr lang="it-IT" dirty="0"/>
              <a:t>M</a:t>
            </a:r>
            <a:r>
              <a:rPr lang="cs-CZ" dirty="0"/>
              <a:t>Y</a:t>
            </a:r>
            <a:r>
              <a:rPr lang="it-IT" dirty="0"/>
              <a:t> etp PR</a:t>
            </a:r>
            <a:r>
              <a:rPr lang="cs-CZ" dirty="0"/>
              <a:t>O CENTRÁLNÍ ROZVODY ÚPRAVY VZDUCHU</a:t>
            </a:r>
            <a:endParaRPr dirty="0"/>
          </a:p>
        </p:txBody>
      </p:sp>
      <p:pic>
        <p:nvPicPr>
          <p:cNvPr id="654" name="Image" descr="Image"/>
          <p:cNvPicPr>
            <a:picLocks noChangeAspect="1"/>
          </p:cNvPicPr>
          <p:nvPr/>
        </p:nvPicPr>
        <p:blipFill>
          <a:blip r:embed="rId4" cstate="print"/>
          <a:srcRect l="8992" t="5380" r="3030" b="5098"/>
          <a:stretch>
            <a:fillRect/>
          </a:stretch>
        </p:blipFill>
        <p:spPr>
          <a:xfrm>
            <a:off x="11903968" y="3041576"/>
            <a:ext cx="10900982" cy="6239416"/>
          </a:xfrm>
          <a:custGeom>
            <a:avLst/>
            <a:gdLst/>
            <a:ahLst/>
            <a:cxnLst>
              <a:cxn ang="0">
                <a:pos x="wd2" y="hd2"/>
              </a:cxn>
              <a:cxn ang="5400000">
                <a:pos x="wd2" y="hd2"/>
              </a:cxn>
              <a:cxn ang="10800000">
                <a:pos x="wd2" y="hd2"/>
              </a:cxn>
              <a:cxn ang="16200000">
                <a:pos x="wd2" y="hd2"/>
              </a:cxn>
            </a:cxnLst>
            <a:rect l="0" t="0" r="r" b="b"/>
            <a:pathLst>
              <a:path w="21599" h="21598" extrusionOk="0">
                <a:moveTo>
                  <a:pt x="15064" y="0"/>
                </a:moveTo>
                <a:lnTo>
                  <a:pt x="9414" y="1884"/>
                </a:lnTo>
                <a:cubicBezTo>
                  <a:pt x="6307" y="2920"/>
                  <a:pt x="2999" y="4023"/>
                  <a:pt x="2063" y="4335"/>
                </a:cubicBezTo>
                <a:cubicBezTo>
                  <a:pt x="1128" y="4647"/>
                  <a:pt x="278" y="4925"/>
                  <a:pt x="174" y="4952"/>
                </a:cubicBezTo>
                <a:cubicBezTo>
                  <a:pt x="42" y="4986"/>
                  <a:pt x="3" y="5004"/>
                  <a:pt x="0" y="5086"/>
                </a:cubicBezTo>
                <a:cubicBezTo>
                  <a:pt x="-1" y="5113"/>
                  <a:pt x="2" y="5148"/>
                  <a:pt x="7" y="5193"/>
                </a:cubicBezTo>
                <a:cubicBezTo>
                  <a:pt x="18" y="5298"/>
                  <a:pt x="138" y="7171"/>
                  <a:pt x="273" y="9357"/>
                </a:cubicBezTo>
                <a:cubicBezTo>
                  <a:pt x="409" y="11542"/>
                  <a:pt x="578" y="14284"/>
                  <a:pt x="651" y="15451"/>
                </a:cubicBezTo>
                <a:cubicBezTo>
                  <a:pt x="775" y="17446"/>
                  <a:pt x="778" y="17579"/>
                  <a:pt x="712" y="17664"/>
                </a:cubicBezTo>
                <a:cubicBezTo>
                  <a:pt x="647" y="17748"/>
                  <a:pt x="668" y="17876"/>
                  <a:pt x="983" y="19252"/>
                </a:cubicBezTo>
                <a:cubicBezTo>
                  <a:pt x="1172" y="20076"/>
                  <a:pt x="1344" y="20759"/>
                  <a:pt x="1367" y="20770"/>
                </a:cubicBezTo>
                <a:cubicBezTo>
                  <a:pt x="1390" y="20781"/>
                  <a:pt x="1688" y="20971"/>
                  <a:pt x="2029" y="21193"/>
                </a:cubicBezTo>
                <a:cubicBezTo>
                  <a:pt x="2370" y="21414"/>
                  <a:pt x="2696" y="21596"/>
                  <a:pt x="2753" y="21598"/>
                </a:cubicBezTo>
                <a:cubicBezTo>
                  <a:pt x="2865" y="21600"/>
                  <a:pt x="2989" y="21477"/>
                  <a:pt x="3186" y="21165"/>
                </a:cubicBezTo>
                <a:cubicBezTo>
                  <a:pt x="3309" y="20971"/>
                  <a:pt x="3671" y="20754"/>
                  <a:pt x="4818" y="20189"/>
                </a:cubicBezTo>
                <a:cubicBezTo>
                  <a:pt x="5473" y="19866"/>
                  <a:pt x="6316" y="19424"/>
                  <a:pt x="7174" y="18951"/>
                </a:cubicBezTo>
                <a:cubicBezTo>
                  <a:pt x="7572" y="18731"/>
                  <a:pt x="8084" y="18456"/>
                  <a:pt x="8311" y="18338"/>
                </a:cubicBezTo>
                <a:cubicBezTo>
                  <a:pt x="8538" y="18221"/>
                  <a:pt x="9142" y="17885"/>
                  <a:pt x="9654" y="17591"/>
                </a:cubicBezTo>
                <a:cubicBezTo>
                  <a:pt x="10518" y="17093"/>
                  <a:pt x="11116" y="16772"/>
                  <a:pt x="13147" y="15710"/>
                </a:cubicBezTo>
                <a:cubicBezTo>
                  <a:pt x="13579" y="15485"/>
                  <a:pt x="14313" y="15094"/>
                  <a:pt x="14779" y="14843"/>
                </a:cubicBezTo>
                <a:cubicBezTo>
                  <a:pt x="15245" y="14591"/>
                  <a:pt x="15738" y="14331"/>
                  <a:pt x="15875" y="14266"/>
                </a:cubicBezTo>
                <a:cubicBezTo>
                  <a:pt x="16011" y="14202"/>
                  <a:pt x="16346" y="14024"/>
                  <a:pt x="16619" y="13871"/>
                </a:cubicBezTo>
                <a:cubicBezTo>
                  <a:pt x="16891" y="13718"/>
                  <a:pt x="17403" y="13442"/>
                  <a:pt x="17755" y="13257"/>
                </a:cubicBezTo>
                <a:cubicBezTo>
                  <a:pt x="18108" y="13072"/>
                  <a:pt x="18647" y="12778"/>
                  <a:pt x="18954" y="12604"/>
                </a:cubicBezTo>
                <a:cubicBezTo>
                  <a:pt x="19261" y="12429"/>
                  <a:pt x="19864" y="12103"/>
                  <a:pt x="20294" y="11878"/>
                </a:cubicBezTo>
                <a:cubicBezTo>
                  <a:pt x="21009" y="11505"/>
                  <a:pt x="21100" y="11474"/>
                  <a:pt x="21338" y="11516"/>
                </a:cubicBezTo>
                <a:cubicBezTo>
                  <a:pt x="21481" y="11542"/>
                  <a:pt x="21599" y="11548"/>
                  <a:pt x="21599" y="11530"/>
                </a:cubicBezTo>
                <a:cubicBezTo>
                  <a:pt x="21599" y="11512"/>
                  <a:pt x="21329" y="11087"/>
                  <a:pt x="21000" y="10585"/>
                </a:cubicBezTo>
                <a:cubicBezTo>
                  <a:pt x="20651" y="10054"/>
                  <a:pt x="20400" y="9620"/>
                  <a:pt x="20400" y="9545"/>
                </a:cubicBezTo>
                <a:cubicBezTo>
                  <a:pt x="20400" y="9475"/>
                  <a:pt x="20465" y="9128"/>
                  <a:pt x="20545" y="8775"/>
                </a:cubicBezTo>
                <a:cubicBezTo>
                  <a:pt x="20664" y="8244"/>
                  <a:pt x="20678" y="8123"/>
                  <a:pt x="20630" y="8075"/>
                </a:cubicBezTo>
                <a:cubicBezTo>
                  <a:pt x="20597" y="8044"/>
                  <a:pt x="19332" y="6213"/>
                  <a:pt x="17817" y="4009"/>
                </a:cubicBezTo>
                <a:lnTo>
                  <a:pt x="15064" y="0"/>
                </a:lnTo>
                <a:close/>
              </a:path>
            </a:pathLst>
          </a:custGeom>
          <a:ln w="12700">
            <a:miter lim="400000"/>
          </a:ln>
        </p:spPr>
      </p:pic>
      <p:pic>
        <p:nvPicPr>
          <p:cNvPr id="15" name="LogoEVTP.ai" descr="LogoEVTP.ai"/>
          <p:cNvPicPr>
            <a:picLocks noChangeAspect="1"/>
          </p:cNvPicPr>
          <p:nvPr/>
        </p:nvPicPr>
        <p:blipFill>
          <a:blip r:embed="rId5" cstate="print"/>
          <a:stretch>
            <a:fillRect/>
          </a:stretch>
        </p:blipFill>
        <p:spPr>
          <a:xfrm>
            <a:off x="892611" y="586911"/>
            <a:ext cx="2520700" cy="1716113"/>
          </a:xfrm>
          <a:prstGeom prst="rect">
            <a:avLst/>
          </a:prstGeom>
          <a:ln w="12700">
            <a:miter lim="400000"/>
          </a:ln>
        </p:spPr>
      </p:pic>
      <p:pic>
        <p:nvPicPr>
          <p:cNvPr id="16" name="Immagine 15" descr="HygeneCTA.jpg"/>
          <p:cNvPicPr>
            <a:picLocks noChangeAspect="1"/>
          </p:cNvPicPr>
          <p:nvPr/>
        </p:nvPicPr>
        <p:blipFill>
          <a:blip r:embed="rId6" cstate="print"/>
          <a:srcRect l="11864" r="11864" b="11611"/>
          <a:stretch>
            <a:fillRect/>
          </a:stretch>
        </p:blipFill>
        <p:spPr>
          <a:xfrm>
            <a:off x="598712" y="9162256"/>
            <a:ext cx="5112568" cy="4000059"/>
          </a:xfrm>
          <a:prstGeom prst="rect">
            <a:avLst/>
          </a:prstGeom>
          <a:ln>
            <a:noFill/>
          </a:ln>
          <a:effectLst>
            <a:softEdge rad="112500"/>
          </a:effectLst>
        </p:spPr>
      </p:pic>
      <p:pic>
        <p:nvPicPr>
          <p:cNvPr id="19" name="Picture 7" descr="foto 023"/>
          <p:cNvPicPr>
            <a:picLocks noChangeAspect="1" noChangeArrowheads="1"/>
          </p:cNvPicPr>
          <p:nvPr/>
        </p:nvPicPr>
        <p:blipFill>
          <a:blip r:embed="rId7" cstate="print"/>
          <a:srcRect/>
          <a:stretch>
            <a:fillRect/>
          </a:stretch>
        </p:blipFill>
        <p:spPr bwMode="auto">
          <a:xfrm>
            <a:off x="5748739" y="9306272"/>
            <a:ext cx="5579165" cy="3770229"/>
          </a:xfrm>
          <a:prstGeom prst="rect">
            <a:avLst/>
          </a:prstGeom>
          <a:ln>
            <a:noFill/>
          </a:ln>
          <a:effectLst>
            <a:softEdge rad="112500"/>
          </a:effectLst>
        </p:spPr>
      </p:pic>
      <p:pic>
        <p:nvPicPr>
          <p:cNvPr id="20" name="Image" descr="Image"/>
          <p:cNvPicPr>
            <a:picLocks noChangeAspect="1"/>
          </p:cNvPicPr>
          <p:nvPr/>
        </p:nvPicPr>
        <p:blipFill>
          <a:blip r:embed="rId8" cstate="print"/>
          <a:srcRect l="32986" t="30216" r="28930" b="37291"/>
          <a:stretch>
            <a:fillRect/>
          </a:stretch>
        </p:blipFill>
        <p:spPr>
          <a:xfrm>
            <a:off x="6935416" y="9896689"/>
            <a:ext cx="341619" cy="326252"/>
          </a:xfrm>
          <a:prstGeom prst="rect">
            <a:avLst/>
          </a:prstGeom>
          <a:ln>
            <a:noFill/>
          </a:ln>
          <a:effectLst>
            <a:softEdge rad="112500"/>
          </a:effectLst>
        </p:spPr>
      </p:pic>
      <p:pic>
        <p:nvPicPr>
          <p:cNvPr id="21" name="Image" descr="Image"/>
          <p:cNvPicPr>
            <a:picLocks noChangeAspect="1"/>
          </p:cNvPicPr>
          <p:nvPr/>
        </p:nvPicPr>
        <p:blipFill>
          <a:blip r:embed="rId8" cstate="print"/>
          <a:srcRect l="32986" t="30216" r="28930" b="37291"/>
          <a:stretch>
            <a:fillRect/>
          </a:stretch>
        </p:blipFill>
        <p:spPr>
          <a:xfrm>
            <a:off x="6503368" y="10818440"/>
            <a:ext cx="432048" cy="412613"/>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22" name="Rettangolo 21"/>
          <p:cNvSpPr/>
          <p:nvPr/>
        </p:nvSpPr>
        <p:spPr>
          <a:xfrm>
            <a:off x="454696" y="7362056"/>
            <a:ext cx="11233248" cy="1077218"/>
          </a:xfrm>
          <a:prstGeom prst="rect">
            <a:avLst/>
          </a:prstGeom>
        </p:spPr>
        <p:txBody>
          <a:bodyPr wrap="square">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400" dirty="0"/>
              <a:t>Nainstalované zařízení pracuje v synergii s ostatními běžně používanými zařízeními na úpravu vzduchu a filtrace.</a:t>
            </a:r>
            <a:endParaRPr lang="it-IT" sz="2400" dirty="0"/>
          </a:p>
          <a:p>
            <a:pPr algn="l" defTabSz="457200">
              <a:defRPr sz="2400" b="0" baseline="20833">
                <a:solidFill>
                  <a:srgbClr val="4F4F4F"/>
                </a:solidFill>
                <a:latin typeface="Gill Sans Light"/>
                <a:ea typeface="Gill Sans Light"/>
                <a:cs typeface="Gill Sans Light"/>
                <a:sym typeface="Gill Sans Light"/>
              </a:defRPr>
            </a:pPr>
            <a:r>
              <a:rPr lang="cs-CZ" sz="2400" dirty="0"/>
              <a:t>Systém na konci cyklu dezinfekce konvertuje přebytečný ozón na kyslík (chráněno patentem).</a:t>
            </a:r>
            <a:endParaRPr lang="it-IT" sz="2400" dirty="0"/>
          </a:p>
          <a:p>
            <a:pPr algn="l" defTabSz="457200">
              <a:defRPr sz="2400" b="0" baseline="20833">
                <a:solidFill>
                  <a:srgbClr val="4F4F4F"/>
                </a:solidFill>
                <a:latin typeface="Gill Sans Light"/>
                <a:ea typeface="Gill Sans Light"/>
                <a:cs typeface="Gill Sans Light"/>
                <a:sym typeface="Gill Sans Light"/>
              </a:defRPr>
            </a:pPr>
            <a:r>
              <a:rPr lang="cs-CZ" sz="2400" dirty="0"/>
              <a:t>Zabezpečení správné funkce celého systému je zaručeno detekčními sondami O3 včetně monitorovacích prvků umístěných v „upravovaných/ošetřených místnostech.</a:t>
            </a:r>
            <a:endParaRPr lang="it-IT" dirty="0"/>
          </a:p>
        </p:txBody>
      </p:sp>
      <p:pic>
        <p:nvPicPr>
          <p:cNvPr id="23" name="Picture 3" descr="\\SERVER2003\dati\Società\2_Commesse\COMM. E.T.P. ARCHIVIO\Commesse 2014\0140076 CECCONATO IMPIANTI BARRICAIA NERVESA\FOTO\IMG_3983.JPG"/>
          <p:cNvPicPr>
            <a:picLocks noChangeAspect="1" noChangeArrowheads="1"/>
          </p:cNvPicPr>
          <p:nvPr/>
        </p:nvPicPr>
        <p:blipFill>
          <a:blip r:embed="rId9" cstate="print"/>
          <a:srcRect/>
          <a:stretch>
            <a:fillRect/>
          </a:stretch>
        </p:blipFill>
        <p:spPr>
          <a:xfrm>
            <a:off x="11471920" y="9306273"/>
            <a:ext cx="4864259" cy="3816424"/>
          </a:xfrm>
          <a:prstGeom prst="rect">
            <a:avLst/>
          </a:prstGeom>
          <a:ln>
            <a:noFill/>
          </a:ln>
          <a:effectLst>
            <a:softEdge rad="112500"/>
          </a:effectLst>
          <a:extLst>
            <a:ext uri="{C572A759-6A51-4108-AA02-DFA0A04FC94B}">
              <ma14:wrappingTextBoxFlag xmlns="" xmlns:ma14="http://schemas.microsoft.com/office/mac/drawingml/2011/main" val="1"/>
            </a:ext>
          </a:extLst>
        </p:spPr>
      </p:pic>
      <p:pic>
        <p:nvPicPr>
          <p:cNvPr id="24" name="Image" descr="Image"/>
          <p:cNvPicPr>
            <a:picLocks noChangeAspect="1"/>
          </p:cNvPicPr>
          <p:nvPr/>
        </p:nvPicPr>
        <p:blipFill>
          <a:blip r:embed="rId2" cstate="print"/>
          <a:srcRect l="3637" t="6" r="5316" b="6071"/>
          <a:stretch>
            <a:fillRect/>
          </a:stretch>
        </p:blipFill>
        <p:spPr>
          <a:xfrm>
            <a:off x="18744728" y="2249488"/>
            <a:ext cx="4040030" cy="3255968"/>
          </a:xfrm>
          <a:custGeom>
            <a:avLst/>
            <a:gdLst/>
            <a:ahLst/>
            <a:cxnLst>
              <a:cxn ang="0">
                <a:pos x="wd2" y="hd2"/>
              </a:cxn>
              <a:cxn ang="5400000">
                <a:pos x="wd2" y="hd2"/>
              </a:cxn>
              <a:cxn ang="10800000">
                <a:pos x="wd2" y="hd2"/>
              </a:cxn>
              <a:cxn ang="16200000">
                <a:pos x="wd2" y="hd2"/>
              </a:cxn>
            </a:cxnLst>
            <a:rect l="0" t="0" r="r" b="b"/>
            <a:pathLst>
              <a:path w="21554" h="21568" extrusionOk="0">
                <a:moveTo>
                  <a:pt x="15865" y="0"/>
                </a:moveTo>
                <a:lnTo>
                  <a:pt x="15846" y="124"/>
                </a:lnTo>
                <a:cubicBezTo>
                  <a:pt x="15835" y="193"/>
                  <a:pt x="15816" y="521"/>
                  <a:pt x="15803" y="849"/>
                </a:cubicBezTo>
                <a:cubicBezTo>
                  <a:pt x="15791" y="1178"/>
                  <a:pt x="15775" y="1529"/>
                  <a:pt x="15767" y="1630"/>
                </a:cubicBezTo>
                <a:cubicBezTo>
                  <a:pt x="15760" y="1731"/>
                  <a:pt x="15741" y="2085"/>
                  <a:pt x="15727" y="2419"/>
                </a:cubicBezTo>
                <a:cubicBezTo>
                  <a:pt x="15703" y="2987"/>
                  <a:pt x="15696" y="3031"/>
                  <a:pt x="15615" y="3097"/>
                </a:cubicBezTo>
                <a:cubicBezTo>
                  <a:pt x="15567" y="3136"/>
                  <a:pt x="15508" y="3168"/>
                  <a:pt x="15481" y="3168"/>
                </a:cubicBezTo>
                <a:cubicBezTo>
                  <a:pt x="15455" y="3168"/>
                  <a:pt x="15391" y="3195"/>
                  <a:pt x="15340" y="3228"/>
                </a:cubicBezTo>
                <a:cubicBezTo>
                  <a:pt x="15288" y="3262"/>
                  <a:pt x="15163" y="3315"/>
                  <a:pt x="15062" y="3347"/>
                </a:cubicBezTo>
                <a:cubicBezTo>
                  <a:pt x="14961" y="3378"/>
                  <a:pt x="14863" y="3419"/>
                  <a:pt x="14842" y="3439"/>
                </a:cubicBezTo>
                <a:cubicBezTo>
                  <a:pt x="14781" y="3496"/>
                  <a:pt x="14468" y="3590"/>
                  <a:pt x="14336" y="3591"/>
                </a:cubicBezTo>
                <a:cubicBezTo>
                  <a:pt x="14034" y="3593"/>
                  <a:pt x="13853" y="3561"/>
                  <a:pt x="13834" y="3499"/>
                </a:cubicBezTo>
                <a:cubicBezTo>
                  <a:pt x="13815" y="3436"/>
                  <a:pt x="13878" y="1136"/>
                  <a:pt x="13921" y="379"/>
                </a:cubicBezTo>
                <a:lnTo>
                  <a:pt x="13942" y="3"/>
                </a:lnTo>
                <a:cubicBezTo>
                  <a:pt x="13827" y="3"/>
                  <a:pt x="13678" y="2"/>
                  <a:pt x="13536" y="3"/>
                </a:cubicBezTo>
                <a:lnTo>
                  <a:pt x="13514" y="216"/>
                </a:lnTo>
                <a:cubicBezTo>
                  <a:pt x="13503" y="336"/>
                  <a:pt x="13475" y="1106"/>
                  <a:pt x="13453" y="1927"/>
                </a:cubicBezTo>
                <a:cubicBezTo>
                  <a:pt x="13431" y="2748"/>
                  <a:pt x="13405" y="3447"/>
                  <a:pt x="13396" y="3481"/>
                </a:cubicBezTo>
                <a:cubicBezTo>
                  <a:pt x="13383" y="3528"/>
                  <a:pt x="13310" y="3536"/>
                  <a:pt x="13057" y="3512"/>
                </a:cubicBezTo>
                <a:cubicBezTo>
                  <a:pt x="12764" y="3485"/>
                  <a:pt x="12690" y="3496"/>
                  <a:pt x="12288" y="3631"/>
                </a:cubicBezTo>
                <a:cubicBezTo>
                  <a:pt x="11315" y="3957"/>
                  <a:pt x="11218" y="3982"/>
                  <a:pt x="11170" y="3936"/>
                </a:cubicBezTo>
                <a:cubicBezTo>
                  <a:pt x="11135" y="3900"/>
                  <a:pt x="11124" y="3448"/>
                  <a:pt x="11124" y="1945"/>
                </a:cubicBezTo>
                <a:lnTo>
                  <a:pt x="11124" y="8"/>
                </a:lnTo>
                <a:cubicBezTo>
                  <a:pt x="11105" y="8"/>
                  <a:pt x="11063" y="8"/>
                  <a:pt x="11043" y="8"/>
                </a:cubicBezTo>
                <a:lnTo>
                  <a:pt x="11054" y="1985"/>
                </a:lnTo>
                <a:cubicBezTo>
                  <a:pt x="11061" y="3077"/>
                  <a:pt x="11055" y="3995"/>
                  <a:pt x="11041" y="4022"/>
                </a:cubicBezTo>
                <a:cubicBezTo>
                  <a:pt x="11027" y="4050"/>
                  <a:pt x="10924" y="4097"/>
                  <a:pt x="10813" y="4130"/>
                </a:cubicBezTo>
                <a:lnTo>
                  <a:pt x="10609" y="4191"/>
                </a:lnTo>
                <a:lnTo>
                  <a:pt x="10599" y="4427"/>
                </a:lnTo>
                <a:lnTo>
                  <a:pt x="10588" y="4661"/>
                </a:lnTo>
                <a:lnTo>
                  <a:pt x="10421" y="4648"/>
                </a:lnTo>
                <a:cubicBezTo>
                  <a:pt x="10070" y="4623"/>
                  <a:pt x="9403" y="4530"/>
                  <a:pt x="9379" y="4503"/>
                </a:cubicBezTo>
                <a:cubicBezTo>
                  <a:pt x="9340" y="4459"/>
                  <a:pt x="9315" y="3819"/>
                  <a:pt x="9288" y="2087"/>
                </a:cubicBezTo>
                <a:cubicBezTo>
                  <a:pt x="9274" y="1203"/>
                  <a:pt x="9259" y="429"/>
                  <a:pt x="9254" y="365"/>
                </a:cubicBezTo>
                <a:cubicBezTo>
                  <a:pt x="9250" y="302"/>
                  <a:pt x="9244" y="193"/>
                  <a:pt x="9241" y="124"/>
                </a:cubicBezTo>
                <a:lnTo>
                  <a:pt x="9239" y="26"/>
                </a:lnTo>
                <a:cubicBezTo>
                  <a:pt x="8997" y="34"/>
                  <a:pt x="8863" y="43"/>
                  <a:pt x="8862" y="55"/>
                </a:cubicBezTo>
                <a:cubicBezTo>
                  <a:pt x="8860" y="87"/>
                  <a:pt x="8861" y="132"/>
                  <a:pt x="8865" y="155"/>
                </a:cubicBezTo>
                <a:cubicBezTo>
                  <a:pt x="8885" y="288"/>
                  <a:pt x="8982" y="4379"/>
                  <a:pt x="8966" y="4430"/>
                </a:cubicBezTo>
                <a:cubicBezTo>
                  <a:pt x="8952" y="4477"/>
                  <a:pt x="8878" y="4486"/>
                  <a:pt x="8653" y="4467"/>
                </a:cubicBezTo>
                <a:cubicBezTo>
                  <a:pt x="8377" y="4443"/>
                  <a:pt x="8359" y="4448"/>
                  <a:pt x="8339" y="4540"/>
                </a:cubicBezTo>
                <a:cubicBezTo>
                  <a:pt x="8292" y="4766"/>
                  <a:pt x="8336" y="4807"/>
                  <a:pt x="8651" y="4837"/>
                </a:cubicBezTo>
                <a:cubicBezTo>
                  <a:pt x="8813" y="4853"/>
                  <a:pt x="8956" y="4874"/>
                  <a:pt x="8970" y="4885"/>
                </a:cubicBezTo>
                <a:cubicBezTo>
                  <a:pt x="8985" y="4896"/>
                  <a:pt x="8996" y="5107"/>
                  <a:pt x="8996" y="5355"/>
                </a:cubicBezTo>
                <a:lnTo>
                  <a:pt x="8996" y="5805"/>
                </a:lnTo>
                <a:lnTo>
                  <a:pt x="8850" y="5907"/>
                </a:lnTo>
                <a:cubicBezTo>
                  <a:pt x="8768" y="5964"/>
                  <a:pt x="8617" y="6035"/>
                  <a:pt x="8515" y="6065"/>
                </a:cubicBezTo>
                <a:cubicBezTo>
                  <a:pt x="8413" y="6095"/>
                  <a:pt x="8249" y="6168"/>
                  <a:pt x="8147" y="6225"/>
                </a:cubicBezTo>
                <a:cubicBezTo>
                  <a:pt x="8045" y="6283"/>
                  <a:pt x="7853" y="6364"/>
                  <a:pt x="7721" y="6404"/>
                </a:cubicBezTo>
                <a:cubicBezTo>
                  <a:pt x="7589" y="6445"/>
                  <a:pt x="7419" y="6517"/>
                  <a:pt x="7344" y="6565"/>
                </a:cubicBezTo>
                <a:cubicBezTo>
                  <a:pt x="7270" y="6613"/>
                  <a:pt x="7138" y="6675"/>
                  <a:pt x="7050" y="6704"/>
                </a:cubicBezTo>
                <a:cubicBezTo>
                  <a:pt x="6846" y="6770"/>
                  <a:pt x="6487" y="6988"/>
                  <a:pt x="6296" y="7161"/>
                </a:cubicBezTo>
                <a:cubicBezTo>
                  <a:pt x="6125" y="7317"/>
                  <a:pt x="5365" y="7968"/>
                  <a:pt x="4909" y="8350"/>
                </a:cubicBezTo>
                <a:cubicBezTo>
                  <a:pt x="4736" y="8494"/>
                  <a:pt x="4540" y="8641"/>
                  <a:pt x="4473" y="8676"/>
                </a:cubicBezTo>
                <a:cubicBezTo>
                  <a:pt x="4326" y="8751"/>
                  <a:pt x="4130" y="9044"/>
                  <a:pt x="4045" y="9314"/>
                </a:cubicBezTo>
                <a:cubicBezTo>
                  <a:pt x="4011" y="9423"/>
                  <a:pt x="3912" y="9650"/>
                  <a:pt x="3825" y="9819"/>
                </a:cubicBezTo>
                <a:cubicBezTo>
                  <a:pt x="3739" y="9988"/>
                  <a:pt x="3648" y="10166"/>
                  <a:pt x="3622" y="10216"/>
                </a:cubicBezTo>
                <a:cubicBezTo>
                  <a:pt x="3596" y="10267"/>
                  <a:pt x="3545" y="10391"/>
                  <a:pt x="3506" y="10492"/>
                </a:cubicBezTo>
                <a:cubicBezTo>
                  <a:pt x="3466" y="10593"/>
                  <a:pt x="3390" y="10749"/>
                  <a:pt x="3338" y="10837"/>
                </a:cubicBezTo>
                <a:cubicBezTo>
                  <a:pt x="3286" y="10924"/>
                  <a:pt x="3208" y="11090"/>
                  <a:pt x="3165" y="11205"/>
                </a:cubicBezTo>
                <a:cubicBezTo>
                  <a:pt x="3121" y="11319"/>
                  <a:pt x="3047" y="11477"/>
                  <a:pt x="2999" y="11557"/>
                </a:cubicBezTo>
                <a:cubicBezTo>
                  <a:pt x="2952" y="11637"/>
                  <a:pt x="2913" y="11726"/>
                  <a:pt x="2913" y="11751"/>
                </a:cubicBezTo>
                <a:cubicBezTo>
                  <a:pt x="2913" y="11777"/>
                  <a:pt x="2880" y="11825"/>
                  <a:pt x="2841" y="11859"/>
                </a:cubicBezTo>
                <a:cubicBezTo>
                  <a:pt x="2730" y="11956"/>
                  <a:pt x="2702" y="12102"/>
                  <a:pt x="2695" y="12674"/>
                </a:cubicBezTo>
                <a:cubicBezTo>
                  <a:pt x="2682" y="13602"/>
                  <a:pt x="2618" y="15080"/>
                  <a:pt x="2589" y="15111"/>
                </a:cubicBezTo>
                <a:cubicBezTo>
                  <a:pt x="2573" y="15128"/>
                  <a:pt x="2361" y="15270"/>
                  <a:pt x="2117" y="15429"/>
                </a:cubicBezTo>
                <a:cubicBezTo>
                  <a:pt x="1567" y="15788"/>
                  <a:pt x="1243" y="16070"/>
                  <a:pt x="880" y="16499"/>
                </a:cubicBezTo>
                <a:cubicBezTo>
                  <a:pt x="265" y="17227"/>
                  <a:pt x="-46" y="18011"/>
                  <a:pt x="6" y="18708"/>
                </a:cubicBezTo>
                <a:cubicBezTo>
                  <a:pt x="55" y="19381"/>
                  <a:pt x="193" y="19742"/>
                  <a:pt x="586" y="20214"/>
                </a:cubicBezTo>
                <a:cubicBezTo>
                  <a:pt x="777" y="20444"/>
                  <a:pt x="1238" y="20809"/>
                  <a:pt x="1562" y="20984"/>
                </a:cubicBezTo>
                <a:cubicBezTo>
                  <a:pt x="2039" y="21242"/>
                  <a:pt x="2691" y="21432"/>
                  <a:pt x="3448" y="21539"/>
                </a:cubicBezTo>
                <a:cubicBezTo>
                  <a:pt x="3878" y="21600"/>
                  <a:pt x="5328" y="21558"/>
                  <a:pt x="5705" y="21473"/>
                </a:cubicBezTo>
                <a:cubicBezTo>
                  <a:pt x="7143" y="21149"/>
                  <a:pt x="8153" y="20725"/>
                  <a:pt x="8960" y="20109"/>
                </a:cubicBezTo>
                <a:cubicBezTo>
                  <a:pt x="9021" y="20062"/>
                  <a:pt x="9105" y="20004"/>
                  <a:pt x="9148" y="19980"/>
                </a:cubicBezTo>
                <a:cubicBezTo>
                  <a:pt x="9309" y="19892"/>
                  <a:pt x="9818" y="19380"/>
                  <a:pt x="10071" y="19052"/>
                </a:cubicBezTo>
                <a:cubicBezTo>
                  <a:pt x="10417" y="18605"/>
                  <a:pt x="10569" y="18317"/>
                  <a:pt x="10751" y="17756"/>
                </a:cubicBezTo>
                <a:cubicBezTo>
                  <a:pt x="10897" y="17306"/>
                  <a:pt x="10812" y="16444"/>
                  <a:pt x="10582" y="16018"/>
                </a:cubicBezTo>
                <a:cubicBezTo>
                  <a:pt x="10513" y="15892"/>
                  <a:pt x="10457" y="15782"/>
                  <a:pt x="10457" y="15774"/>
                </a:cubicBezTo>
                <a:cubicBezTo>
                  <a:pt x="10457" y="15743"/>
                  <a:pt x="10126" y="15351"/>
                  <a:pt x="10029" y="15266"/>
                </a:cubicBezTo>
                <a:cubicBezTo>
                  <a:pt x="9599" y="14892"/>
                  <a:pt x="9156" y="14628"/>
                  <a:pt x="8718" y="14486"/>
                </a:cubicBezTo>
                <a:cubicBezTo>
                  <a:pt x="8441" y="14395"/>
                  <a:pt x="8454" y="14320"/>
                  <a:pt x="8907" y="13284"/>
                </a:cubicBezTo>
                <a:cubicBezTo>
                  <a:pt x="9042" y="12974"/>
                  <a:pt x="9194" y="12771"/>
                  <a:pt x="9455" y="12553"/>
                </a:cubicBezTo>
                <a:cubicBezTo>
                  <a:pt x="9801" y="12266"/>
                  <a:pt x="10065" y="12023"/>
                  <a:pt x="10237" y="11830"/>
                </a:cubicBezTo>
                <a:cubicBezTo>
                  <a:pt x="10318" y="11739"/>
                  <a:pt x="10401" y="11663"/>
                  <a:pt x="10421" y="11659"/>
                </a:cubicBezTo>
                <a:cubicBezTo>
                  <a:pt x="10441" y="11656"/>
                  <a:pt x="10472" y="11649"/>
                  <a:pt x="10489" y="11646"/>
                </a:cubicBezTo>
                <a:cubicBezTo>
                  <a:pt x="10505" y="11643"/>
                  <a:pt x="10600" y="11559"/>
                  <a:pt x="10700" y="11457"/>
                </a:cubicBezTo>
                <a:cubicBezTo>
                  <a:pt x="10947" y="11206"/>
                  <a:pt x="11081" y="11103"/>
                  <a:pt x="11124" y="11136"/>
                </a:cubicBezTo>
                <a:cubicBezTo>
                  <a:pt x="11144" y="11151"/>
                  <a:pt x="11160" y="11133"/>
                  <a:pt x="11160" y="11094"/>
                </a:cubicBezTo>
                <a:cubicBezTo>
                  <a:pt x="11160" y="11013"/>
                  <a:pt x="11286" y="10917"/>
                  <a:pt x="11329" y="10965"/>
                </a:cubicBezTo>
                <a:cubicBezTo>
                  <a:pt x="11345" y="10983"/>
                  <a:pt x="11345" y="10972"/>
                  <a:pt x="11331" y="10942"/>
                </a:cubicBezTo>
                <a:cubicBezTo>
                  <a:pt x="11305" y="10884"/>
                  <a:pt x="11458" y="10736"/>
                  <a:pt x="11564" y="10716"/>
                </a:cubicBezTo>
                <a:cubicBezTo>
                  <a:pt x="11597" y="10709"/>
                  <a:pt x="11806" y="10747"/>
                  <a:pt x="12030" y="10797"/>
                </a:cubicBezTo>
                <a:cubicBezTo>
                  <a:pt x="12254" y="10848"/>
                  <a:pt x="12576" y="10920"/>
                  <a:pt x="12748" y="10958"/>
                </a:cubicBezTo>
                <a:cubicBezTo>
                  <a:pt x="12920" y="10995"/>
                  <a:pt x="13083" y="11046"/>
                  <a:pt x="13110" y="11073"/>
                </a:cubicBezTo>
                <a:cubicBezTo>
                  <a:pt x="13144" y="11109"/>
                  <a:pt x="13159" y="11271"/>
                  <a:pt x="13159" y="11641"/>
                </a:cubicBezTo>
                <a:lnTo>
                  <a:pt x="13159" y="12159"/>
                </a:lnTo>
                <a:lnTo>
                  <a:pt x="13292" y="12190"/>
                </a:lnTo>
                <a:cubicBezTo>
                  <a:pt x="13372" y="12209"/>
                  <a:pt x="13442" y="12204"/>
                  <a:pt x="13466" y="12175"/>
                </a:cubicBezTo>
                <a:cubicBezTo>
                  <a:pt x="13487" y="12148"/>
                  <a:pt x="13513" y="11911"/>
                  <a:pt x="13525" y="11652"/>
                </a:cubicBezTo>
                <a:lnTo>
                  <a:pt x="13546" y="11181"/>
                </a:lnTo>
                <a:lnTo>
                  <a:pt x="13658" y="11184"/>
                </a:lnTo>
                <a:cubicBezTo>
                  <a:pt x="13719" y="11185"/>
                  <a:pt x="13835" y="11202"/>
                  <a:pt x="13917" y="11220"/>
                </a:cubicBezTo>
                <a:cubicBezTo>
                  <a:pt x="14057" y="11253"/>
                  <a:pt x="14066" y="11248"/>
                  <a:pt x="14105" y="11121"/>
                </a:cubicBezTo>
                <a:cubicBezTo>
                  <a:pt x="14128" y="11046"/>
                  <a:pt x="14137" y="10965"/>
                  <a:pt x="14124" y="10942"/>
                </a:cubicBezTo>
                <a:cubicBezTo>
                  <a:pt x="14111" y="10918"/>
                  <a:pt x="13985" y="10870"/>
                  <a:pt x="13843" y="10834"/>
                </a:cubicBezTo>
                <a:lnTo>
                  <a:pt x="13584" y="10768"/>
                </a:lnTo>
                <a:lnTo>
                  <a:pt x="13586" y="10179"/>
                </a:lnTo>
                <a:cubicBezTo>
                  <a:pt x="13588" y="9856"/>
                  <a:pt x="13606" y="9573"/>
                  <a:pt x="13627" y="9548"/>
                </a:cubicBezTo>
                <a:cubicBezTo>
                  <a:pt x="13651" y="9518"/>
                  <a:pt x="13752" y="9520"/>
                  <a:pt x="13921" y="9554"/>
                </a:cubicBezTo>
                <a:cubicBezTo>
                  <a:pt x="14061" y="9582"/>
                  <a:pt x="14226" y="9612"/>
                  <a:pt x="14287" y="9622"/>
                </a:cubicBezTo>
                <a:cubicBezTo>
                  <a:pt x="14348" y="9632"/>
                  <a:pt x="14560" y="9675"/>
                  <a:pt x="14759" y="9717"/>
                </a:cubicBezTo>
                <a:cubicBezTo>
                  <a:pt x="15074" y="9782"/>
                  <a:pt x="15130" y="9784"/>
                  <a:pt x="15168" y="9727"/>
                </a:cubicBezTo>
                <a:cubicBezTo>
                  <a:pt x="15192" y="9691"/>
                  <a:pt x="15301" y="9568"/>
                  <a:pt x="15412" y="9456"/>
                </a:cubicBezTo>
                <a:cubicBezTo>
                  <a:pt x="15522" y="9344"/>
                  <a:pt x="15648" y="9212"/>
                  <a:pt x="15691" y="9162"/>
                </a:cubicBezTo>
                <a:cubicBezTo>
                  <a:pt x="16006" y="8793"/>
                  <a:pt x="16233" y="8541"/>
                  <a:pt x="16371" y="8407"/>
                </a:cubicBezTo>
                <a:cubicBezTo>
                  <a:pt x="16459" y="8322"/>
                  <a:pt x="16544" y="8205"/>
                  <a:pt x="16561" y="8150"/>
                </a:cubicBezTo>
                <a:cubicBezTo>
                  <a:pt x="16578" y="8094"/>
                  <a:pt x="16619" y="7649"/>
                  <a:pt x="16652" y="7159"/>
                </a:cubicBezTo>
                <a:cubicBezTo>
                  <a:pt x="16685" y="6669"/>
                  <a:pt x="16720" y="6243"/>
                  <a:pt x="16729" y="6212"/>
                </a:cubicBezTo>
                <a:cubicBezTo>
                  <a:pt x="16737" y="6180"/>
                  <a:pt x="16771" y="6166"/>
                  <a:pt x="16807" y="6183"/>
                </a:cubicBezTo>
                <a:cubicBezTo>
                  <a:pt x="16845" y="6201"/>
                  <a:pt x="16861" y="6196"/>
                  <a:pt x="16847" y="6168"/>
                </a:cubicBezTo>
                <a:cubicBezTo>
                  <a:pt x="16809" y="6092"/>
                  <a:pt x="17018" y="5926"/>
                  <a:pt x="17088" y="5976"/>
                </a:cubicBezTo>
                <a:cubicBezTo>
                  <a:pt x="17137" y="6009"/>
                  <a:pt x="17147" y="6000"/>
                  <a:pt x="17135" y="5923"/>
                </a:cubicBezTo>
                <a:cubicBezTo>
                  <a:pt x="17126" y="5863"/>
                  <a:pt x="17144" y="5817"/>
                  <a:pt x="17184" y="5799"/>
                </a:cubicBezTo>
                <a:cubicBezTo>
                  <a:pt x="17218" y="5784"/>
                  <a:pt x="17282" y="5730"/>
                  <a:pt x="17328" y="5679"/>
                </a:cubicBezTo>
                <a:cubicBezTo>
                  <a:pt x="17373" y="5627"/>
                  <a:pt x="17412" y="5601"/>
                  <a:pt x="17412" y="5621"/>
                </a:cubicBezTo>
                <a:cubicBezTo>
                  <a:pt x="17412" y="5640"/>
                  <a:pt x="17464" y="5602"/>
                  <a:pt x="17529" y="5534"/>
                </a:cubicBezTo>
                <a:cubicBezTo>
                  <a:pt x="17627" y="5431"/>
                  <a:pt x="17672" y="5413"/>
                  <a:pt x="17798" y="5434"/>
                </a:cubicBezTo>
                <a:cubicBezTo>
                  <a:pt x="17881" y="5448"/>
                  <a:pt x="18097" y="5473"/>
                  <a:pt x="18281" y="5489"/>
                </a:cubicBezTo>
                <a:cubicBezTo>
                  <a:pt x="18464" y="5505"/>
                  <a:pt x="18672" y="5535"/>
                  <a:pt x="18742" y="5558"/>
                </a:cubicBezTo>
                <a:cubicBezTo>
                  <a:pt x="18895" y="5607"/>
                  <a:pt x="18930" y="5582"/>
                  <a:pt x="19250" y="5205"/>
                </a:cubicBezTo>
                <a:lnTo>
                  <a:pt x="19483" y="4935"/>
                </a:lnTo>
                <a:lnTo>
                  <a:pt x="19540" y="4385"/>
                </a:lnTo>
                <a:cubicBezTo>
                  <a:pt x="19573" y="4082"/>
                  <a:pt x="19612" y="3816"/>
                  <a:pt x="19623" y="3794"/>
                </a:cubicBezTo>
                <a:cubicBezTo>
                  <a:pt x="19635" y="3770"/>
                  <a:pt x="19831" y="3762"/>
                  <a:pt x="20078" y="3778"/>
                </a:cubicBezTo>
                <a:cubicBezTo>
                  <a:pt x="20433" y="3800"/>
                  <a:pt x="20521" y="3792"/>
                  <a:pt x="20557" y="3738"/>
                </a:cubicBezTo>
                <a:cubicBezTo>
                  <a:pt x="20581" y="3702"/>
                  <a:pt x="20647" y="3673"/>
                  <a:pt x="20701" y="3673"/>
                </a:cubicBezTo>
                <a:cubicBezTo>
                  <a:pt x="20755" y="3673"/>
                  <a:pt x="20896" y="3632"/>
                  <a:pt x="21014" y="3581"/>
                </a:cubicBezTo>
                <a:cubicBezTo>
                  <a:pt x="21132" y="3529"/>
                  <a:pt x="21256" y="3489"/>
                  <a:pt x="21289" y="3494"/>
                </a:cubicBezTo>
                <a:cubicBezTo>
                  <a:pt x="21373" y="3507"/>
                  <a:pt x="21554" y="3409"/>
                  <a:pt x="21554" y="3352"/>
                </a:cubicBezTo>
                <a:cubicBezTo>
                  <a:pt x="21554" y="3326"/>
                  <a:pt x="21490" y="3294"/>
                  <a:pt x="21410" y="3278"/>
                </a:cubicBezTo>
                <a:cubicBezTo>
                  <a:pt x="21330" y="3262"/>
                  <a:pt x="21212" y="3209"/>
                  <a:pt x="21147" y="3160"/>
                </a:cubicBezTo>
                <a:cubicBezTo>
                  <a:pt x="21047" y="3084"/>
                  <a:pt x="21035" y="3053"/>
                  <a:pt x="21056" y="2947"/>
                </a:cubicBezTo>
                <a:cubicBezTo>
                  <a:pt x="21128" y="2595"/>
                  <a:pt x="21143" y="2067"/>
                  <a:pt x="21095" y="1662"/>
                </a:cubicBezTo>
                <a:cubicBezTo>
                  <a:pt x="21065" y="1419"/>
                  <a:pt x="21066" y="1419"/>
                  <a:pt x="21181" y="1364"/>
                </a:cubicBezTo>
                <a:cubicBezTo>
                  <a:pt x="21309" y="1304"/>
                  <a:pt x="21336" y="1194"/>
                  <a:pt x="21224" y="1194"/>
                </a:cubicBezTo>
                <a:cubicBezTo>
                  <a:pt x="21184" y="1194"/>
                  <a:pt x="21144" y="1179"/>
                  <a:pt x="21135" y="1159"/>
                </a:cubicBezTo>
                <a:cubicBezTo>
                  <a:pt x="21125" y="1140"/>
                  <a:pt x="21149" y="887"/>
                  <a:pt x="21188" y="597"/>
                </a:cubicBezTo>
                <a:cubicBezTo>
                  <a:pt x="21226" y="307"/>
                  <a:pt x="21257" y="53"/>
                  <a:pt x="21258" y="34"/>
                </a:cubicBezTo>
                <a:cubicBezTo>
                  <a:pt x="21258" y="34"/>
                  <a:pt x="21163" y="32"/>
                  <a:pt x="21150" y="32"/>
                </a:cubicBezTo>
                <a:lnTo>
                  <a:pt x="21137" y="103"/>
                </a:lnTo>
                <a:cubicBezTo>
                  <a:pt x="21126" y="159"/>
                  <a:pt x="21096" y="382"/>
                  <a:pt x="21071" y="597"/>
                </a:cubicBezTo>
                <a:cubicBezTo>
                  <a:pt x="20999" y="1228"/>
                  <a:pt x="21027" y="1194"/>
                  <a:pt x="20593" y="1194"/>
                </a:cubicBezTo>
                <a:cubicBezTo>
                  <a:pt x="20301" y="1194"/>
                  <a:pt x="20217" y="1178"/>
                  <a:pt x="20201" y="1125"/>
                </a:cubicBezTo>
                <a:cubicBezTo>
                  <a:pt x="20182" y="1064"/>
                  <a:pt x="20238" y="354"/>
                  <a:pt x="20281" y="103"/>
                </a:cubicBezTo>
                <a:lnTo>
                  <a:pt x="20294" y="24"/>
                </a:lnTo>
                <a:cubicBezTo>
                  <a:pt x="20284" y="24"/>
                  <a:pt x="20278" y="24"/>
                  <a:pt x="20269" y="24"/>
                </a:cubicBezTo>
                <a:lnTo>
                  <a:pt x="20226" y="539"/>
                </a:lnTo>
                <a:cubicBezTo>
                  <a:pt x="20201" y="836"/>
                  <a:pt x="20165" y="1102"/>
                  <a:pt x="20146" y="1130"/>
                </a:cubicBezTo>
                <a:cubicBezTo>
                  <a:pt x="20108" y="1188"/>
                  <a:pt x="19523" y="1163"/>
                  <a:pt x="19471" y="1102"/>
                </a:cubicBezTo>
                <a:cubicBezTo>
                  <a:pt x="19443" y="1069"/>
                  <a:pt x="19490" y="394"/>
                  <a:pt x="19540" y="103"/>
                </a:cubicBezTo>
                <a:lnTo>
                  <a:pt x="19555" y="16"/>
                </a:lnTo>
                <a:cubicBezTo>
                  <a:pt x="19487" y="15"/>
                  <a:pt x="19483" y="14"/>
                  <a:pt x="19415" y="13"/>
                </a:cubicBezTo>
                <a:lnTo>
                  <a:pt x="19375" y="471"/>
                </a:lnTo>
                <a:cubicBezTo>
                  <a:pt x="19352" y="730"/>
                  <a:pt x="19328" y="983"/>
                  <a:pt x="19324" y="1033"/>
                </a:cubicBezTo>
                <a:cubicBezTo>
                  <a:pt x="19319" y="1105"/>
                  <a:pt x="19284" y="1127"/>
                  <a:pt x="19174" y="1138"/>
                </a:cubicBezTo>
                <a:cubicBezTo>
                  <a:pt x="19070" y="1149"/>
                  <a:pt x="19039" y="1170"/>
                  <a:pt x="19053" y="1217"/>
                </a:cubicBezTo>
                <a:cubicBezTo>
                  <a:pt x="19074" y="1282"/>
                  <a:pt x="19024" y="1343"/>
                  <a:pt x="18937" y="1359"/>
                </a:cubicBezTo>
                <a:cubicBezTo>
                  <a:pt x="18911" y="1364"/>
                  <a:pt x="18807" y="1395"/>
                  <a:pt x="18706" y="1428"/>
                </a:cubicBezTo>
                <a:cubicBezTo>
                  <a:pt x="18526" y="1485"/>
                  <a:pt x="18506" y="1507"/>
                  <a:pt x="18518" y="1656"/>
                </a:cubicBezTo>
                <a:cubicBezTo>
                  <a:pt x="18521" y="1697"/>
                  <a:pt x="18500" y="1756"/>
                  <a:pt x="18469" y="1788"/>
                </a:cubicBezTo>
                <a:cubicBezTo>
                  <a:pt x="18438" y="1820"/>
                  <a:pt x="18420" y="1864"/>
                  <a:pt x="18431" y="1885"/>
                </a:cubicBezTo>
                <a:cubicBezTo>
                  <a:pt x="18441" y="1906"/>
                  <a:pt x="18419" y="1943"/>
                  <a:pt x="18380" y="1969"/>
                </a:cubicBezTo>
                <a:cubicBezTo>
                  <a:pt x="18281" y="2035"/>
                  <a:pt x="18006" y="2107"/>
                  <a:pt x="17988" y="2072"/>
                </a:cubicBezTo>
                <a:cubicBezTo>
                  <a:pt x="17980" y="2055"/>
                  <a:pt x="18006" y="1669"/>
                  <a:pt x="18043" y="1215"/>
                </a:cubicBezTo>
                <a:cubicBezTo>
                  <a:pt x="18081" y="760"/>
                  <a:pt x="18112" y="302"/>
                  <a:pt x="18113" y="195"/>
                </a:cubicBezTo>
                <a:lnTo>
                  <a:pt x="18115" y="34"/>
                </a:lnTo>
                <a:cubicBezTo>
                  <a:pt x="18115" y="34"/>
                  <a:pt x="18113" y="34"/>
                  <a:pt x="18113" y="34"/>
                </a:cubicBezTo>
                <a:cubicBezTo>
                  <a:pt x="18112" y="53"/>
                  <a:pt x="18073" y="511"/>
                  <a:pt x="18029" y="1054"/>
                </a:cubicBezTo>
                <a:lnTo>
                  <a:pt x="17948" y="2043"/>
                </a:lnTo>
                <a:lnTo>
                  <a:pt x="17431" y="2043"/>
                </a:lnTo>
                <a:cubicBezTo>
                  <a:pt x="16923" y="2043"/>
                  <a:pt x="16654" y="2083"/>
                  <a:pt x="16614" y="2164"/>
                </a:cubicBezTo>
                <a:cubicBezTo>
                  <a:pt x="16603" y="2186"/>
                  <a:pt x="16555" y="2203"/>
                  <a:pt x="16506" y="2203"/>
                </a:cubicBezTo>
                <a:cubicBezTo>
                  <a:pt x="16436" y="2203"/>
                  <a:pt x="16308" y="2251"/>
                  <a:pt x="16201" y="2319"/>
                </a:cubicBezTo>
                <a:cubicBezTo>
                  <a:pt x="16196" y="2322"/>
                  <a:pt x="16182" y="2437"/>
                  <a:pt x="16170" y="2574"/>
                </a:cubicBezTo>
                <a:cubicBezTo>
                  <a:pt x="16157" y="2711"/>
                  <a:pt x="16132" y="2848"/>
                  <a:pt x="16112" y="2879"/>
                </a:cubicBezTo>
                <a:cubicBezTo>
                  <a:pt x="16053" y="2969"/>
                  <a:pt x="15820" y="3046"/>
                  <a:pt x="15776" y="2992"/>
                </a:cubicBezTo>
                <a:cubicBezTo>
                  <a:pt x="15750" y="2959"/>
                  <a:pt x="15751" y="2681"/>
                  <a:pt x="15780" y="2103"/>
                </a:cubicBezTo>
                <a:cubicBezTo>
                  <a:pt x="15803" y="1640"/>
                  <a:pt x="15831" y="1065"/>
                  <a:pt x="15841" y="825"/>
                </a:cubicBezTo>
                <a:cubicBezTo>
                  <a:pt x="15852" y="586"/>
                  <a:pt x="15869" y="302"/>
                  <a:pt x="15879" y="195"/>
                </a:cubicBezTo>
                <a:lnTo>
                  <a:pt x="15901" y="0"/>
                </a:lnTo>
                <a:lnTo>
                  <a:pt x="15865" y="0"/>
                </a:lnTo>
                <a:close/>
                <a:moveTo>
                  <a:pt x="9366" y="4935"/>
                </a:moveTo>
                <a:lnTo>
                  <a:pt x="9682" y="4950"/>
                </a:lnTo>
                <a:cubicBezTo>
                  <a:pt x="9855" y="4959"/>
                  <a:pt x="10009" y="4977"/>
                  <a:pt x="10025" y="4990"/>
                </a:cubicBezTo>
                <a:cubicBezTo>
                  <a:pt x="10041" y="5002"/>
                  <a:pt x="10154" y="5018"/>
                  <a:pt x="10275" y="5024"/>
                </a:cubicBezTo>
                <a:cubicBezTo>
                  <a:pt x="10645" y="5041"/>
                  <a:pt x="10667" y="5183"/>
                  <a:pt x="10317" y="5308"/>
                </a:cubicBezTo>
                <a:cubicBezTo>
                  <a:pt x="10201" y="5349"/>
                  <a:pt x="10007" y="5430"/>
                  <a:pt x="9885" y="5487"/>
                </a:cubicBezTo>
                <a:cubicBezTo>
                  <a:pt x="9480" y="5675"/>
                  <a:pt x="9429" y="5692"/>
                  <a:pt x="9385" y="5626"/>
                </a:cubicBezTo>
                <a:cubicBezTo>
                  <a:pt x="9363" y="5592"/>
                  <a:pt x="9350" y="5430"/>
                  <a:pt x="9356" y="5250"/>
                </a:cubicBezTo>
                <a:lnTo>
                  <a:pt x="9366" y="4935"/>
                </a:lnTo>
                <a:close/>
                <a:moveTo>
                  <a:pt x="13116" y="9383"/>
                </a:moveTo>
                <a:cubicBezTo>
                  <a:pt x="13129" y="9384"/>
                  <a:pt x="13143" y="9389"/>
                  <a:pt x="13154" y="9399"/>
                </a:cubicBezTo>
                <a:cubicBezTo>
                  <a:pt x="13206" y="9440"/>
                  <a:pt x="13212" y="9532"/>
                  <a:pt x="13201" y="10040"/>
                </a:cubicBezTo>
                <a:cubicBezTo>
                  <a:pt x="13194" y="10365"/>
                  <a:pt x="13176" y="10643"/>
                  <a:pt x="13163" y="10658"/>
                </a:cubicBezTo>
                <a:cubicBezTo>
                  <a:pt x="13149" y="10672"/>
                  <a:pt x="13115" y="10680"/>
                  <a:pt x="13085" y="10674"/>
                </a:cubicBezTo>
                <a:cubicBezTo>
                  <a:pt x="13054" y="10667"/>
                  <a:pt x="12829" y="10617"/>
                  <a:pt x="12585" y="10563"/>
                </a:cubicBezTo>
                <a:cubicBezTo>
                  <a:pt x="12341" y="10510"/>
                  <a:pt x="12107" y="10457"/>
                  <a:pt x="12066" y="10450"/>
                </a:cubicBezTo>
                <a:cubicBezTo>
                  <a:pt x="12025" y="10443"/>
                  <a:pt x="11992" y="10417"/>
                  <a:pt x="11992" y="10392"/>
                </a:cubicBezTo>
                <a:cubicBezTo>
                  <a:pt x="11992" y="10319"/>
                  <a:pt x="12699" y="9643"/>
                  <a:pt x="12775" y="9643"/>
                </a:cubicBezTo>
                <a:cubicBezTo>
                  <a:pt x="12787" y="9643"/>
                  <a:pt x="12863" y="9576"/>
                  <a:pt x="12945" y="9496"/>
                </a:cubicBezTo>
                <a:cubicBezTo>
                  <a:pt x="13032" y="9410"/>
                  <a:pt x="13078" y="9378"/>
                  <a:pt x="13116" y="9383"/>
                </a:cubicBezTo>
                <a:close/>
              </a:path>
            </a:pathLst>
          </a:custGeom>
          <a:ln w="12700">
            <a:miter lim="400000"/>
          </a:ln>
        </p:spPr>
      </p:pic>
      <p:sp>
        <p:nvSpPr>
          <p:cNvPr id="25" name="Shape"/>
          <p:cNvSpPr/>
          <p:nvPr/>
        </p:nvSpPr>
        <p:spPr>
          <a:xfrm>
            <a:off x="22145645" y="2480013"/>
            <a:ext cx="411592" cy="340558"/>
          </a:xfrm>
          <a:custGeom>
            <a:avLst/>
            <a:gdLst/>
            <a:ahLst/>
            <a:cxnLst>
              <a:cxn ang="0">
                <a:pos x="wd2" y="hd2"/>
              </a:cxn>
              <a:cxn ang="5400000">
                <a:pos x="wd2" y="hd2"/>
              </a:cxn>
              <a:cxn ang="10800000">
                <a:pos x="wd2" y="hd2"/>
              </a:cxn>
              <a:cxn ang="16200000">
                <a:pos x="wd2" y="hd2"/>
              </a:cxn>
            </a:cxnLst>
            <a:rect l="0" t="0" r="r" b="b"/>
            <a:pathLst>
              <a:path w="21477" h="21600" extrusionOk="0">
                <a:moveTo>
                  <a:pt x="13625" y="0"/>
                </a:moveTo>
                <a:lnTo>
                  <a:pt x="0" y="5136"/>
                </a:lnTo>
                <a:lnTo>
                  <a:pt x="15512" y="6293"/>
                </a:lnTo>
                <a:lnTo>
                  <a:pt x="14154" y="21600"/>
                </a:lnTo>
                <a:cubicBezTo>
                  <a:pt x="14433" y="21227"/>
                  <a:pt x="14723" y="20865"/>
                  <a:pt x="15023" y="20517"/>
                </a:cubicBezTo>
                <a:cubicBezTo>
                  <a:pt x="16852" y="18390"/>
                  <a:pt x="19099" y="16693"/>
                  <a:pt x="20386" y="13978"/>
                </a:cubicBezTo>
                <a:cubicBezTo>
                  <a:pt x="20974" y="12739"/>
                  <a:pt x="21318" y="11354"/>
                  <a:pt x="21434" y="9931"/>
                </a:cubicBezTo>
                <a:cubicBezTo>
                  <a:pt x="21600" y="7899"/>
                  <a:pt x="21292" y="5828"/>
                  <a:pt x="20350" y="4138"/>
                </a:cubicBezTo>
                <a:cubicBezTo>
                  <a:pt x="19549" y="2703"/>
                  <a:pt x="18361" y="1679"/>
                  <a:pt x="17052" y="992"/>
                </a:cubicBezTo>
                <a:cubicBezTo>
                  <a:pt x="15965" y="423"/>
                  <a:pt x="14806" y="87"/>
                  <a:pt x="13625" y="0"/>
                </a:cubicBezTo>
                <a:close/>
              </a:path>
            </a:pathLst>
          </a:custGeom>
          <a:solidFill>
            <a:schemeClr val="accent1">
              <a:hueOff val="114395"/>
              <a:lumOff val="-24975"/>
              <a:alpha val="50382"/>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Shape"/>
          <p:cNvSpPr/>
          <p:nvPr/>
        </p:nvSpPr>
        <p:spPr>
          <a:xfrm>
            <a:off x="21300363" y="3068430"/>
            <a:ext cx="162847" cy="529358"/>
          </a:xfrm>
          <a:custGeom>
            <a:avLst/>
            <a:gdLst/>
            <a:ahLst/>
            <a:cxnLst>
              <a:cxn ang="0">
                <a:pos x="wd2" y="hd2"/>
              </a:cxn>
              <a:cxn ang="5400000">
                <a:pos x="wd2" y="hd2"/>
              </a:cxn>
              <a:cxn ang="10800000">
                <a:pos x="wd2" y="hd2"/>
              </a:cxn>
              <a:cxn ang="16200000">
                <a:pos x="wd2" y="hd2"/>
              </a:cxn>
            </a:cxnLst>
            <a:rect l="0" t="0" r="r" b="b"/>
            <a:pathLst>
              <a:path w="21504" h="21600" extrusionOk="0">
                <a:moveTo>
                  <a:pt x="2808" y="0"/>
                </a:moveTo>
                <a:lnTo>
                  <a:pt x="11669" y="341"/>
                </a:lnTo>
                <a:cubicBezTo>
                  <a:pt x="18139" y="2946"/>
                  <a:pt x="21600" y="6146"/>
                  <a:pt x="21502" y="9430"/>
                </a:cubicBezTo>
                <a:cubicBezTo>
                  <a:pt x="21389" y="13191"/>
                  <a:pt x="16642" y="16797"/>
                  <a:pt x="8226" y="19515"/>
                </a:cubicBezTo>
                <a:lnTo>
                  <a:pt x="0" y="21600"/>
                </a:lnTo>
                <a:lnTo>
                  <a:pt x="2808" y="0"/>
                </a:lnTo>
                <a:close/>
              </a:path>
            </a:pathLst>
          </a:custGeom>
          <a:solidFill>
            <a:schemeClr val="accent1">
              <a:hueOff val="114395"/>
              <a:lumOff val="-24975"/>
              <a:alpha val="50484"/>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 name="Shape"/>
          <p:cNvSpPr/>
          <p:nvPr/>
        </p:nvSpPr>
        <p:spPr>
          <a:xfrm>
            <a:off x="19226693" y="3025233"/>
            <a:ext cx="2024736" cy="2010038"/>
          </a:xfrm>
          <a:custGeom>
            <a:avLst/>
            <a:gdLst/>
            <a:ahLst/>
            <a:cxnLst>
              <a:cxn ang="0">
                <a:pos x="wd2" y="hd2"/>
              </a:cxn>
              <a:cxn ang="5400000">
                <a:pos x="wd2" y="hd2"/>
              </a:cxn>
              <a:cxn ang="10800000">
                <a:pos x="wd2" y="hd2"/>
              </a:cxn>
              <a:cxn ang="16200000">
                <a:pos x="wd2" y="hd2"/>
              </a:cxn>
            </a:cxnLst>
            <a:rect l="0" t="0" r="r" b="b"/>
            <a:pathLst>
              <a:path w="21589" h="21487" extrusionOk="0">
                <a:moveTo>
                  <a:pt x="16504" y="0"/>
                </a:moveTo>
                <a:lnTo>
                  <a:pt x="8434" y="2852"/>
                </a:lnTo>
                <a:cubicBezTo>
                  <a:pt x="8219" y="2965"/>
                  <a:pt x="8005" y="3081"/>
                  <a:pt x="7792" y="3200"/>
                </a:cubicBezTo>
                <a:cubicBezTo>
                  <a:pt x="6581" y="3876"/>
                  <a:pt x="5419" y="4637"/>
                  <a:pt x="4315" y="5476"/>
                </a:cubicBezTo>
                <a:lnTo>
                  <a:pt x="3086" y="6442"/>
                </a:lnTo>
                <a:lnTo>
                  <a:pt x="538" y="10955"/>
                </a:lnTo>
                <a:lnTo>
                  <a:pt x="2" y="18783"/>
                </a:lnTo>
                <a:cubicBezTo>
                  <a:pt x="-11" y="19050"/>
                  <a:pt x="38" y="19316"/>
                  <a:pt x="145" y="19561"/>
                </a:cubicBezTo>
                <a:cubicBezTo>
                  <a:pt x="384" y="20108"/>
                  <a:pt x="870" y="20488"/>
                  <a:pt x="1397" y="20765"/>
                </a:cubicBezTo>
                <a:cubicBezTo>
                  <a:pt x="2196" y="21186"/>
                  <a:pt x="3085" y="21391"/>
                  <a:pt x="3984" y="21460"/>
                </a:cubicBezTo>
                <a:cubicBezTo>
                  <a:pt x="5815" y="21600"/>
                  <a:pt x="7640" y="21187"/>
                  <a:pt x="9273" y="20345"/>
                </a:cubicBezTo>
                <a:cubicBezTo>
                  <a:pt x="10197" y="19867"/>
                  <a:pt x="11047" y="19258"/>
                  <a:pt x="11797" y="18536"/>
                </a:cubicBezTo>
                <a:lnTo>
                  <a:pt x="12002" y="14683"/>
                </a:lnTo>
                <a:lnTo>
                  <a:pt x="13179" y="12227"/>
                </a:lnTo>
                <a:lnTo>
                  <a:pt x="14679" y="11070"/>
                </a:lnTo>
                <a:lnTo>
                  <a:pt x="15812" y="10317"/>
                </a:lnTo>
                <a:lnTo>
                  <a:pt x="16698" y="9628"/>
                </a:lnTo>
                <a:cubicBezTo>
                  <a:pt x="16873" y="9537"/>
                  <a:pt x="17040" y="9431"/>
                  <a:pt x="17196" y="9309"/>
                </a:cubicBezTo>
                <a:cubicBezTo>
                  <a:pt x="17324" y="9209"/>
                  <a:pt x="17444" y="9099"/>
                  <a:pt x="17573" y="9000"/>
                </a:cubicBezTo>
                <a:cubicBezTo>
                  <a:pt x="17697" y="8906"/>
                  <a:pt x="17828" y="8824"/>
                  <a:pt x="17966" y="8752"/>
                </a:cubicBezTo>
                <a:lnTo>
                  <a:pt x="19110" y="8249"/>
                </a:lnTo>
                <a:lnTo>
                  <a:pt x="21227" y="6631"/>
                </a:lnTo>
                <a:lnTo>
                  <a:pt x="21589" y="455"/>
                </a:lnTo>
                <a:lnTo>
                  <a:pt x="16504" y="0"/>
                </a:lnTo>
                <a:close/>
              </a:path>
            </a:pathLst>
          </a:custGeom>
          <a:solidFill>
            <a:schemeClr val="accent1">
              <a:hueOff val="114395"/>
              <a:lumOff val="-24975"/>
              <a:alpha val="50412"/>
            </a:schemeClr>
          </a:solidFill>
          <a:ln w="25400">
            <a:solidFill>
              <a:schemeClr val="accent1">
                <a:hueOff val="114395"/>
                <a:lumOff val="-24975"/>
                <a:alpha val="50412"/>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648"/>
                                        </p:tgtEl>
                                        <p:attrNameLst>
                                          <p:attrName>style.visibility</p:attrName>
                                        </p:attrNameLst>
                                      </p:cBhvr>
                                      <p:to>
                                        <p:strVal val="visible"/>
                                      </p:to>
                                    </p:set>
                                    <p:animEffect transition="in" filter="strips(downLeft)">
                                      <p:cBhvr>
                                        <p:cTn id="7" dur="2000"/>
                                        <p:tgtEl>
                                          <p:spTgt spid="648"/>
                                        </p:tgtEl>
                                      </p:cBhvr>
                                    </p:animEffect>
                                  </p:childTnLst>
                                </p:cTn>
                              </p:par>
                            </p:childTnLst>
                          </p:cTn>
                        </p:par>
                        <p:par>
                          <p:cTn id="8" fill="hold">
                            <p:stCondLst>
                              <p:cond delay="2000"/>
                            </p:stCondLst>
                            <p:childTnLst>
                              <p:par>
                                <p:cTn id="9" presetID="18" presetClass="entr" presetSubtype="12" fill="hold" grpId="0" nodeType="afterEffect">
                                  <p:stCondLst>
                                    <p:cond delay="0"/>
                                  </p:stCondLst>
                                  <p:iterate>
                                    <p:tmAbs val="0"/>
                                  </p:iterate>
                                  <p:childTnLst>
                                    <p:set>
                                      <p:cBhvr>
                                        <p:cTn id="10" fill="hold"/>
                                        <p:tgtEl>
                                          <p:spTgt spid="649"/>
                                        </p:tgtEl>
                                        <p:attrNameLst>
                                          <p:attrName>style.visibility</p:attrName>
                                        </p:attrNameLst>
                                      </p:cBhvr>
                                      <p:to>
                                        <p:strVal val="visible"/>
                                      </p:to>
                                    </p:set>
                                    <p:animEffect transition="in" filter="strips(downLeft)">
                                      <p:cBhvr>
                                        <p:cTn id="11" dur="2000"/>
                                        <p:tgtEl>
                                          <p:spTgt spid="649"/>
                                        </p:tgtEl>
                                      </p:cBhvr>
                                    </p:animEffect>
                                  </p:childTnLst>
                                </p:cTn>
                              </p:par>
                            </p:childTnLst>
                          </p:cTn>
                        </p:par>
                        <p:par>
                          <p:cTn id="12" fill="hold">
                            <p:stCondLst>
                              <p:cond delay="4000"/>
                            </p:stCondLst>
                            <p:childTnLst>
                              <p:par>
                                <p:cTn id="13" presetID="18" presetClass="entr" presetSubtype="12" fill="hold" grpId="0" nodeType="afterEffect">
                                  <p:stCondLst>
                                    <p:cond delay="0"/>
                                  </p:stCondLst>
                                  <p:iterate>
                                    <p:tmAbs val="0"/>
                                  </p:iterate>
                                  <p:childTnLst>
                                    <p:set>
                                      <p:cBhvr>
                                        <p:cTn id="14" fill="hold"/>
                                        <p:tgtEl>
                                          <p:spTgt spid="651"/>
                                        </p:tgtEl>
                                        <p:attrNameLst>
                                          <p:attrName>style.visibility</p:attrName>
                                        </p:attrNameLst>
                                      </p:cBhvr>
                                      <p:to>
                                        <p:strVal val="visible"/>
                                      </p:to>
                                    </p:set>
                                    <p:animEffect transition="in" filter="strips(downLeft)">
                                      <p:cBhvr>
                                        <p:cTn id="15" dur="1000"/>
                                        <p:tgtEl>
                                          <p:spTgt spid="651"/>
                                        </p:tgtEl>
                                      </p:cBhvr>
                                    </p:animEffect>
                                  </p:childTnLst>
                                </p:cTn>
                              </p:par>
                            </p:childTnLst>
                          </p:cTn>
                        </p:par>
                        <p:par>
                          <p:cTn id="16" fill="hold">
                            <p:stCondLst>
                              <p:cond delay="5000"/>
                            </p:stCondLst>
                            <p:childTnLst>
                              <p:par>
                                <p:cTn id="17" presetID="18" presetClass="entr" presetSubtype="12" fill="hold" grpId="0" nodeType="afterEffect">
                                  <p:stCondLst>
                                    <p:cond delay="0"/>
                                  </p:stCondLst>
                                  <p:iterate>
                                    <p:tmAbs val="0"/>
                                  </p:iterate>
                                  <p:childTnLst>
                                    <p:set>
                                      <p:cBhvr>
                                        <p:cTn id="18" fill="hold"/>
                                        <p:tgtEl>
                                          <p:spTgt spid="650"/>
                                        </p:tgtEl>
                                        <p:attrNameLst>
                                          <p:attrName>style.visibility</p:attrName>
                                        </p:attrNameLst>
                                      </p:cBhvr>
                                      <p:to>
                                        <p:strVal val="visible"/>
                                      </p:to>
                                    </p:set>
                                    <p:animEffect transition="in" filter="strips(downLeft)">
                                      <p:cBhvr>
                                        <p:cTn id="19" dur="1000"/>
                                        <p:tgtEl>
                                          <p:spTgt spid="650"/>
                                        </p:tgtEl>
                                      </p:cBhvr>
                                    </p:animEffect>
                                  </p:childTnLst>
                                </p:cTn>
                              </p:par>
                            </p:childTnLst>
                          </p:cTn>
                        </p:par>
                        <p:par>
                          <p:cTn id="20" fill="hold">
                            <p:stCondLst>
                              <p:cond delay="6000"/>
                            </p:stCondLst>
                            <p:childTnLst>
                              <p:par>
                                <p:cTn id="21" presetID="18" presetClass="entr" presetSubtype="12" fill="hold" grpId="0" nodeType="afterEffect">
                                  <p:stCondLst>
                                    <p:cond delay="0"/>
                                  </p:stCondLst>
                                  <p:iterate>
                                    <p:tmAbs val="0"/>
                                  </p:iterate>
                                  <p:childTnLst>
                                    <p:set>
                                      <p:cBhvr>
                                        <p:cTn id="22" fill="hold"/>
                                        <p:tgtEl>
                                          <p:spTgt spid="652"/>
                                        </p:tgtEl>
                                        <p:attrNameLst>
                                          <p:attrName>style.visibility</p:attrName>
                                        </p:attrNameLst>
                                      </p:cBhvr>
                                      <p:to>
                                        <p:strVal val="visible"/>
                                      </p:to>
                                    </p:set>
                                    <p:animEffect transition="in" filter="strips(downLeft)">
                                      <p:cBhvr>
                                        <p:cTn id="23" dur="1000"/>
                                        <p:tgtEl>
                                          <p:spTgt spid="65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iterate>
                                    <p:tmAbs val="0"/>
                                  </p:iterate>
                                  <p:childTnLst>
                                    <p:set>
                                      <p:cBhvr>
                                        <p:cTn id="27" fill="hold"/>
                                        <p:tgtEl>
                                          <p:spTgt spid="25"/>
                                        </p:tgtEl>
                                        <p:attrNameLst>
                                          <p:attrName>style.visibility</p:attrName>
                                        </p:attrNameLst>
                                      </p:cBhvr>
                                      <p:to>
                                        <p:strVal val="visible"/>
                                      </p:to>
                                    </p:set>
                                    <p:animEffect transition="in" filter="strips(downLeft)">
                                      <p:cBhvr>
                                        <p:cTn id="28" dur="2000"/>
                                        <p:tgtEl>
                                          <p:spTgt spid="25"/>
                                        </p:tgtEl>
                                      </p:cBhvr>
                                    </p:animEffect>
                                  </p:childTnLst>
                                </p:cTn>
                              </p:par>
                            </p:childTnLst>
                          </p:cTn>
                        </p:par>
                        <p:par>
                          <p:cTn id="29" fill="hold">
                            <p:stCondLst>
                              <p:cond delay="2000"/>
                            </p:stCondLst>
                            <p:childTnLst>
                              <p:par>
                                <p:cTn id="30" presetID="18" presetClass="entr" presetSubtype="12" fill="hold" grpId="0" nodeType="afterEffect">
                                  <p:stCondLst>
                                    <p:cond delay="0"/>
                                  </p:stCondLst>
                                  <p:iterate>
                                    <p:tmAbs val="0"/>
                                  </p:iterate>
                                  <p:childTnLst>
                                    <p:set>
                                      <p:cBhvr>
                                        <p:cTn id="31" fill="hold"/>
                                        <p:tgtEl>
                                          <p:spTgt spid="26"/>
                                        </p:tgtEl>
                                        <p:attrNameLst>
                                          <p:attrName>style.visibility</p:attrName>
                                        </p:attrNameLst>
                                      </p:cBhvr>
                                      <p:to>
                                        <p:strVal val="visible"/>
                                      </p:to>
                                    </p:set>
                                    <p:animEffect transition="in" filter="strips(downLeft)">
                                      <p:cBhvr>
                                        <p:cTn id="32" dur="1000"/>
                                        <p:tgtEl>
                                          <p:spTgt spid="26"/>
                                        </p:tgtEl>
                                      </p:cBhvr>
                                    </p:animEffect>
                                  </p:childTnLst>
                                </p:cTn>
                              </p:par>
                            </p:childTnLst>
                          </p:cTn>
                        </p:par>
                        <p:par>
                          <p:cTn id="33" fill="hold">
                            <p:stCondLst>
                              <p:cond delay="3000"/>
                            </p:stCondLst>
                            <p:childTnLst>
                              <p:par>
                                <p:cTn id="34" presetID="18" presetClass="entr" presetSubtype="12" fill="hold" grpId="0" nodeType="afterEffect">
                                  <p:stCondLst>
                                    <p:cond delay="0"/>
                                  </p:stCondLst>
                                  <p:iterate>
                                    <p:tmAbs val="0"/>
                                  </p:iterate>
                                  <p:childTnLst>
                                    <p:set>
                                      <p:cBhvr>
                                        <p:cTn id="35" fill="hold"/>
                                        <p:tgtEl>
                                          <p:spTgt spid="27"/>
                                        </p:tgtEl>
                                        <p:attrNameLst>
                                          <p:attrName>style.visibility</p:attrName>
                                        </p:attrNameLst>
                                      </p:cBhvr>
                                      <p:to>
                                        <p:strVal val="visible"/>
                                      </p:to>
                                    </p:set>
                                    <p:animEffect transition="in" filter="strips(downLeft)">
                                      <p:cBhvr>
                                        <p:cTn id="3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advAuto="0"/>
      <p:bldP spid="649" grpId="0" animBg="1" advAuto="0"/>
      <p:bldP spid="650" grpId="0" animBg="1" advAuto="0"/>
      <p:bldP spid="651" grpId="0" animBg="1" advAuto="0"/>
      <p:bldP spid="652" grpId="0" animBg="1" advAuto="0"/>
      <p:bldP spid="25" grpId="0" animBg="1" advAuto="0"/>
      <p:bldP spid="26" grpId="0" animBg="1" advAuto="0"/>
      <p:bldP spid="2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grafico.pdf" descr="grafico.pdf"/>
          <p:cNvPicPr>
            <a:picLocks noChangeAspect="1"/>
          </p:cNvPicPr>
          <p:nvPr/>
        </p:nvPicPr>
        <p:blipFill>
          <a:blip r:embed="rId2" cstate="print"/>
          <a:srcRect l="7071" t="5142" r="5808" b="6505"/>
          <a:stretch>
            <a:fillRect/>
          </a:stretch>
        </p:blipFill>
        <p:spPr>
          <a:xfrm>
            <a:off x="4084661" y="1842130"/>
            <a:ext cx="19327965" cy="11434072"/>
          </a:xfrm>
          <a:prstGeom prst="rect">
            <a:avLst/>
          </a:prstGeom>
          <a:ln w="12700">
            <a:miter lim="400000"/>
          </a:ln>
        </p:spPr>
      </p:pic>
      <p:grpSp>
        <p:nvGrpSpPr>
          <p:cNvPr id="2" name="Group"/>
          <p:cNvGrpSpPr/>
          <p:nvPr/>
        </p:nvGrpSpPr>
        <p:grpSpPr>
          <a:xfrm>
            <a:off x="83148" y="120650"/>
            <a:ext cx="3098884" cy="13474700"/>
            <a:chOff x="0" y="0"/>
            <a:chExt cx="3098883" cy="13474700"/>
          </a:xfrm>
        </p:grpSpPr>
        <p:sp>
          <p:nvSpPr>
            <p:cNvPr id="659" name="Rectangle"/>
            <p:cNvSpPr/>
            <p:nvPr/>
          </p:nvSpPr>
          <p:spPr>
            <a:xfrm>
              <a:off x="0" y="0"/>
              <a:ext cx="3098884" cy="13474700"/>
            </a:xfrm>
            <a:prstGeom prst="rect">
              <a:avLst/>
            </a:prstGeom>
            <a:solidFill>
              <a:srgbClr val="FFFFFF"/>
            </a:solidFill>
            <a:ln w="12700" cap="flat">
              <a:noFill/>
              <a:miter lim="400000"/>
            </a:ln>
            <a:effectLst>
              <a:outerShdw blurRad="495300" dist="342900" dir="5400000" rotWithShape="0">
                <a:srgbClr val="000000">
                  <a:alpha val="28000"/>
                </a:srgbClr>
              </a:outerShdw>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660" name="Image" descr="Image"/>
            <p:cNvPicPr>
              <a:picLocks noChangeAspect="1"/>
            </p:cNvPicPr>
            <p:nvPr/>
          </p:nvPicPr>
          <p:blipFill>
            <a:blip r:embed="rId3" cstate="print"/>
            <a:srcRect l="18021" t="8604" r="18021" b="8604"/>
            <a:stretch>
              <a:fillRect/>
            </a:stretch>
          </p:blipFill>
          <p:spPr>
            <a:xfrm>
              <a:off x="38141" y="2773122"/>
              <a:ext cx="3022601" cy="2619188"/>
            </a:xfrm>
            <a:prstGeom prst="rect">
              <a:avLst/>
            </a:prstGeom>
            <a:ln w="12700" cap="flat">
              <a:noFill/>
              <a:miter lim="400000"/>
            </a:ln>
            <a:effectLst/>
          </p:spPr>
        </p:pic>
        <p:pic>
          <p:nvPicPr>
            <p:cNvPr id="661" name="Image" descr="Image"/>
            <p:cNvPicPr>
              <a:picLocks noChangeAspect="1"/>
            </p:cNvPicPr>
            <p:nvPr/>
          </p:nvPicPr>
          <p:blipFill>
            <a:blip r:embed="rId4" cstate="print"/>
            <a:srcRect l="1907" t="3997" r="36662" b="1477"/>
            <a:stretch>
              <a:fillRect/>
            </a:stretch>
          </p:blipFill>
          <p:spPr>
            <a:xfrm>
              <a:off x="38141" y="8082203"/>
              <a:ext cx="3022601" cy="2616201"/>
            </a:xfrm>
            <a:prstGeom prst="rect">
              <a:avLst/>
            </a:prstGeom>
            <a:ln w="12700" cap="flat">
              <a:noFill/>
              <a:miter lim="400000"/>
            </a:ln>
            <a:effectLst/>
          </p:spPr>
        </p:pic>
        <p:pic>
          <p:nvPicPr>
            <p:cNvPr id="662" name="Image" descr="Image"/>
            <p:cNvPicPr>
              <a:picLocks noChangeAspect="1"/>
            </p:cNvPicPr>
            <p:nvPr/>
          </p:nvPicPr>
          <p:blipFill>
            <a:blip r:embed="rId5" cstate="print"/>
            <a:srcRect l="13117" t="1435" r="24164" b="1435"/>
            <a:stretch>
              <a:fillRect/>
            </a:stretch>
          </p:blipFill>
          <p:spPr>
            <a:xfrm>
              <a:off x="38141" y="10783050"/>
              <a:ext cx="3022601" cy="2628901"/>
            </a:xfrm>
            <a:prstGeom prst="rect">
              <a:avLst/>
            </a:prstGeom>
            <a:ln w="12700" cap="flat">
              <a:noFill/>
              <a:miter lim="400000"/>
            </a:ln>
            <a:effectLst/>
          </p:spPr>
        </p:pic>
        <p:pic>
          <p:nvPicPr>
            <p:cNvPr id="663" name="IMG_5708.jpg" descr="IMG_5708.jpg"/>
            <p:cNvPicPr>
              <a:picLocks/>
            </p:cNvPicPr>
            <p:nvPr/>
          </p:nvPicPr>
          <p:blipFill>
            <a:blip r:embed="rId6" cstate="print"/>
            <a:srcRect l="37654" t="39151" r="37818" b="32555"/>
            <a:stretch>
              <a:fillRect/>
            </a:stretch>
          </p:blipFill>
          <p:spPr>
            <a:xfrm>
              <a:off x="38141" y="76639"/>
              <a:ext cx="3022601" cy="2615100"/>
            </a:xfrm>
            <a:prstGeom prst="rect">
              <a:avLst/>
            </a:prstGeom>
            <a:ln w="12700" cap="flat">
              <a:noFill/>
              <a:miter lim="400000"/>
            </a:ln>
            <a:effectLst/>
          </p:spPr>
        </p:pic>
        <p:pic>
          <p:nvPicPr>
            <p:cNvPr id="664" name="Image" descr="Image"/>
            <p:cNvPicPr>
              <a:picLocks noChangeAspect="1"/>
            </p:cNvPicPr>
            <p:nvPr/>
          </p:nvPicPr>
          <p:blipFill>
            <a:blip r:embed="rId7" cstate="print"/>
            <a:srcRect l="34271" t="33912" r="43884" b="37793"/>
            <a:stretch>
              <a:fillRect/>
            </a:stretch>
          </p:blipFill>
          <p:spPr>
            <a:xfrm>
              <a:off x="38141" y="5432821"/>
              <a:ext cx="3022601" cy="2609159"/>
            </a:xfrm>
            <a:prstGeom prst="rect">
              <a:avLst/>
            </a:prstGeom>
            <a:ln w="12700" cap="flat">
              <a:noFill/>
              <a:miter lim="400000"/>
            </a:ln>
            <a:effectLst/>
          </p:spPr>
        </p:pic>
      </p:grpSp>
      <p:sp>
        <p:nvSpPr>
          <p:cNvPr id="666" name="SANITISING WITH EVG built-in systems"/>
          <p:cNvSpPr/>
          <p:nvPr/>
        </p:nvSpPr>
        <p:spPr>
          <a:xfrm>
            <a:off x="11111880" y="244995"/>
            <a:ext cx="12817424" cy="1270001"/>
          </a:xfrm>
          <a:prstGeom prst="roundRect">
            <a:avLst>
              <a:gd name="adj" fmla="val 50000"/>
            </a:avLst>
          </a:prstGeom>
          <a:blipFill>
            <a:blip r:embed="rId8"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PŘÍKLAD SCHEMATU PRO ÚPRAVU VZDUCHU a VODY ZVLHČOVACÍHO ADIABATICKÉHO SYSTÉMU</a:t>
            </a:r>
            <a:endParaRPr dirty="0"/>
          </a:p>
        </p:txBody>
      </p:sp>
      <p:pic>
        <p:nvPicPr>
          <p:cNvPr id="12" name="LogoEVTP.ai" descr="LogoEVTP.ai"/>
          <p:cNvPicPr>
            <a:picLocks noChangeAspect="1"/>
          </p:cNvPicPr>
          <p:nvPr/>
        </p:nvPicPr>
        <p:blipFill>
          <a:blip r:embed="rId9" cstate="print"/>
          <a:stretch>
            <a:fillRect/>
          </a:stretch>
        </p:blipFill>
        <p:spPr>
          <a:xfrm>
            <a:off x="3623048" y="377280"/>
            <a:ext cx="2520700" cy="1716113"/>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 name="fullsizeoutput_137f.jpeg" descr="fullsizeoutput_137f.jpeg"/>
          <p:cNvPicPr>
            <a:picLocks noChangeAspect="1"/>
          </p:cNvPicPr>
          <p:nvPr/>
        </p:nvPicPr>
        <p:blipFill>
          <a:blip r:embed="rId2" cstate="print"/>
          <a:srcRect t="7116" b="7116"/>
          <a:stretch>
            <a:fillRect/>
          </a:stretch>
        </p:blipFill>
        <p:spPr>
          <a:xfrm>
            <a:off x="8204200" y="149657"/>
            <a:ext cx="7975600" cy="6642101"/>
          </a:xfrm>
          <a:prstGeom prst="rect">
            <a:avLst/>
          </a:prstGeom>
          <a:ln w="12700">
            <a:miter lim="400000"/>
          </a:ln>
        </p:spPr>
      </p:pic>
      <p:pic>
        <p:nvPicPr>
          <p:cNvPr id="670" name="ag00740.jpg" descr="ag00740.jpg"/>
          <p:cNvPicPr>
            <a:picLocks noChangeAspect="1"/>
          </p:cNvPicPr>
          <p:nvPr/>
        </p:nvPicPr>
        <p:blipFill>
          <a:blip r:embed="rId3" cstate="print"/>
          <a:srcRect l="10078" r="10078"/>
          <a:stretch>
            <a:fillRect/>
          </a:stretch>
        </p:blipFill>
        <p:spPr>
          <a:xfrm>
            <a:off x="16307987" y="6914490"/>
            <a:ext cx="7975602" cy="6642769"/>
          </a:xfrm>
          <a:prstGeom prst="rect">
            <a:avLst/>
          </a:prstGeom>
          <a:ln w="12700">
            <a:miter lim="400000"/>
          </a:ln>
        </p:spPr>
      </p:pic>
      <p:pic>
        <p:nvPicPr>
          <p:cNvPr id="671" name="maxresdefault.jpg" descr="maxresdefault.jpg"/>
          <p:cNvPicPr>
            <a:picLocks noChangeAspect="1"/>
          </p:cNvPicPr>
          <p:nvPr/>
        </p:nvPicPr>
        <p:blipFill>
          <a:blip r:embed="rId4" cstate="print"/>
          <a:srcRect l="16229" r="16229"/>
          <a:stretch>
            <a:fillRect/>
          </a:stretch>
        </p:blipFill>
        <p:spPr>
          <a:xfrm>
            <a:off x="100412" y="6914688"/>
            <a:ext cx="7975601" cy="6642384"/>
          </a:xfrm>
          <a:prstGeom prst="rect">
            <a:avLst/>
          </a:prstGeom>
          <a:ln w="12700">
            <a:miter lim="400000"/>
          </a:ln>
        </p:spPr>
      </p:pic>
      <p:pic>
        <p:nvPicPr>
          <p:cNvPr id="672" name="interior-fascinating-modern-center-whirlpool-shower-with-jacuzzi-design-home-spa-furniture-stunning-bathrooms-with-jacuzzi-design.jpg" descr="interior-fascinating-modern-center-whirlpool-shower-with-jacuzzi-design-home-spa-furniture-stunning-bathrooms-with-jacuzzi-design.jpg"/>
          <p:cNvPicPr>
            <a:picLocks noChangeAspect="1"/>
          </p:cNvPicPr>
          <p:nvPr/>
        </p:nvPicPr>
        <p:blipFill>
          <a:blip r:embed="rId5" cstate="print"/>
          <a:srcRect l="5755" r="5755"/>
          <a:stretch>
            <a:fillRect/>
          </a:stretch>
        </p:blipFill>
        <p:spPr>
          <a:xfrm>
            <a:off x="16307988" y="149657"/>
            <a:ext cx="7975601" cy="6642101"/>
          </a:xfrm>
          <a:prstGeom prst="rect">
            <a:avLst/>
          </a:prstGeom>
          <a:ln w="12700">
            <a:miter lim="400000"/>
          </a:ln>
        </p:spPr>
      </p:pic>
      <p:pic>
        <p:nvPicPr>
          <p:cNvPr id="673" name="fullsizeoutput_137e.jpeg" descr="fullsizeoutput_137e.jpeg"/>
          <p:cNvPicPr>
            <a:picLocks noChangeAspect="1"/>
          </p:cNvPicPr>
          <p:nvPr/>
        </p:nvPicPr>
        <p:blipFill>
          <a:blip r:embed="rId6" cstate="print"/>
          <a:srcRect t="8340" b="8340"/>
          <a:stretch>
            <a:fillRect/>
          </a:stretch>
        </p:blipFill>
        <p:spPr>
          <a:xfrm>
            <a:off x="102595" y="150054"/>
            <a:ext cx="7971113" cy="6641424"/>
          </a:xfrm>
          <a:prstGeom prst="rect">
            <a:avLst/>
          </a:prstGeom>
          <a:ln w="12700">
            <a:miter lim="400000"/>
          </a:ln>
        </p:spPr>
      </p:pic>
      <p:sp>
        <p:nvSpPr>
          <p:cNvPr id="674" name="Rectangle"/>
          <p:cNvSpPr/>
          <p:nvPr/>
        </p:nvSpPr>
        <p:spPr>
          <a:xfrm>
            <a:off x="8210550" y="6914887"/>
            <a:ext cx="7962900" cy="66421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sz="5900" b="0" spc="354">
                <a:solidFill>
                  <a:srgbClr val="5E5E5E"/>
                </a:solidFill>
                <a:latin typeface="Haettenschweiler"/>
                <a:ea typeface="Haettenschweiler"/>
                <a:cs typeface="Haettenschweiler"/>
                <a:sym typeface="Haettenschweiler"/>
              </a:defRPr>
            </a:lvl1pPr>
          </a:lstStyle>
          <a:p>
            <a:r>
              <a:t> </a:t>
            </a:r>
          </a:p>
        </p:txBody>
      </p:sp>
      <p:pic>
        <p:nvPicPr>
          <p:cNvPr id="676" name="LogoEVTP.ai" descr="LogoEVTP.ai"/>
          <p:cNvPicPr>
            <a:picLocks noChangeAspect="1"/>
          </p:cNvPicPr>
          <p:nvPr/>
        </p:nvPicPr>
        <p:blipFill>
          <a:blip r:embed="rId7" cstate="print"/>
          <a:stretch>
            <a:fillRect/>
          </a:stretch>
        </p:blipFill>
        <p:spPr>
          <a:xfrm>
            <a:off x="9705468" y="7783441"/>
            <a:ext cx="4973064" cy="3385702"/>
          </a:xfrm>
          <a:prstGeom prst="rect">
            <a:avLst/>
          </a:prstGeom>
          <a:ln w="12700">
            <a:miter lim="400000"/>
          </a:ln>
        </p:spPr>
      </p:pic>
      <p:sp>
        <p:nvSpPr>
          <p:cNvPr id="10" name="The EVG MEDICAL SPLIT  is a wall mount unit, which incorporates the patented ozone technology combining it with an exclusive air filtering system which captures 98.5% of air particulate."/>
          <p:cNvSpPr txBox="1"/>
          <p:nvPr/>
        </p:nvSpPr>
        <p:spPr>
          <a:xfrm>
            <a:off x="9599712" y="11291450"/>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defTabSz="457200">
              <a:defRPr sz="2400" b="0" baseline="20833">
                <a:solidFill>
                  <a:srgbClr val="5E5E5E"/>
                </a:solidFill>
                <a:latin typeface="Gill Sans Light"/>
                <a:ea typeface="Gill Sans Light"/>
                <a:cs typeface="Gill Sans Light"/>
                <a:sym typeface="Gill Sans Light"/>
              </a:defRPr>
            </a:pPr>
            <a:r>
              <a:rPr lang="it-IT" sz="5400" dirty="0">
                <a:solidFill>
                  <a:schemeClr val="accent1"/>
                </a:solidFill>
              </a:rPr>
              <a:t>S</a:t>
            </a:r>
            <a:r>
              <a:rPr lang="cs-CZ" sz="5400" dirty="0">
                <a:solidFill>
                  <a:schemeClr val="accent1"/>
                </a:solidFill>
              </a:rPr>
              <a:t>YSTÉMY PRO ÚPRAVNY VOD</a:t>
            </a:r>
            <a:endParaRPr sz="5400" dirty="0">
              <a:solidFill>
                <a:schemeClr val="accent1"/>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Water SANITISING WITH EVG built-in systems"/>
          <p:cNvSpPr/>
          <p:nvPr/>
        </p:nvSpPr>
        <p:spPr>
          <a:xfrm>
            <a:off x="10391800" y="244995"/>
            <a:ext cx="13393488" cy="1270001"/>
          </a:xfrm>
          <a:prstGeom prst="roundRect">
            <a:avLst>
              <a:gd name="adj" fmla="val 50000"/>
            </a:avLst>
          </a:prstGeom>
          <a:blipFill>
            <a:blip r:embed="rId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CENTRÁLNÍ </a:t>
            </a:r>
            <a:r>
              <a:rPr lang="it-IT" dirty="0"/>
              <a:t>S</a:t>
            </a:r>
            <a:r>
              <a:rPr lang="cs-CZ" dirty="0"/>
              <a:t>YSTÉM PRO ÚPRAVNY VOD OD </a:t>
            </a:r>
            <a:r>
              <a:rPr lang="it-IT" dirty="0"/>
              <a:t>ETP</a:t>
            </a:r>
            <a:endParaRPr dirty="0"/>
          </a:p>
        </p:txBody>
      </p:sp>
      <p:sp>
        <p:nvSpPr>
          <p:cNvPr id="679" name="Advantages…"/>
          <p:cNvSpPr txBox="1"/>
          <p:nvPr/>
        </p:nvSpPr>
        <p:spPr>
          <a:xfrm>
            <a:off x="15360352" y="1967404"/>
            <a:ext cx="8496944" cy="109978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br>
              <a:rPr lang="it-IT" b="0" dirty="0"/>
            </a:br>
            <a:endParaRPr lang="it-IT" b="0" dirty="0"/>
          </a:p>
          <a:p>
            <a:pPr algn="l"/>
            <a:endParaRPr lang="cs-CZ" sz="2400" b="0" dirty="0"/>
          </a:p>
          <a:p>
            <a:pPr algn="l"/>
            <a:endParaRPr lang="cs-CZ" sz="2400" b="0" dirty="0"/>
          </a:p>
          <a:p>
            <a:pPr algn="l"/>
            <a:endParaRPr lang="cs-CZ" sz="2400" b="0" dirty="0"/>
          </a:p>
          <a:p>
            <a:pPr algn="l"/>
            <a:endParaRPr lang="cs-CZ" sz="2400" b="0" dirty="0"/>
          </a:p>
          <a:p>
            <a:pPr algn="l"/>
            <a:endParaRPr lang="cs-CZ" sz="2400" b="0" dirty="0"/>
          </a:p>
          <a:p>
            <a:pPr algn="l"/>
            <a:endParaRPr lang="cs-CZ" sz="2400" b="0" dirty="0"/>
          </a:p>
          <a:p>
            <a:pPr algn="l"/>
            <a:endParaRPr lang="cs-CZ" sz="2400" b="0" dirty="0"/>
          </a:p>
          <a:p>
            <a:pPr algn="l"/>
            <a:r>
              <a:rPr lang="cs-CZ" sz="2400" b="0" dirty="0"/>
              <a:t>Hlavní výhody</a:t>
            </a:r>
            <a:br>
              <a:rPr lang="it-IT" sz="2400" b="0" dirty="0"/>
            </a:br>
            <a:br>
              <a:rPr lang="it-IT" sz="2400" b="0" dirty="0"/>
            </a:br>
            <a:r>
              <a:rPr lang="it-IT" sz="2400" b="0" dirty="0"/>
              <a:t>- </a:t>
            </a:r>
            <a:r>
              <a:rPr lang="cs-CZ" sz="2400" b="0" dirty="0"/>
              <a:t>Snadná instalace</a:t>
            </a:r>
            <a:r>
              <a:rPr lang="it-IT" sz="2400" b="0" dirty="0"/>
              <a:t> </a:t>
            </a:r>
          </a:p>
          <a:p>
            <a:pPr algn="l">
              <a:buFontTx/>
              <a:buChar char="-"/>
            </a:pPr>
            <a:r>
              <a:rPr lang="it-IT" sz="2400" b="0" dirty="0"/>
              <a:t> </a:t>
            </a:r>
            <a:r>
              <a:rPr lang="cs-CZ" sz="2400" b="0" dirty="0"/>
              <a:t>Není nutné odstavit provoz</a:t>
            </a:r>
            <a:r>
              <a:rPr lang="it-IT" sz="2400" b="0" dirty="0"/>
              <a:t> </a:t>
            </a:r>
            <a:r>
              <a:rPr lang="cs-CZ" sz="2400" b="0" dirty="0"/>
              <a:t>bazénu</a:t>
            </a:r>
            <a:br>
              <a:rPr lang="it-IT" sz="2400" b="0" dirty="0"/>
            </a:br>
            <a:r>
              <a:rPr lang="it-IT" sz="2400" b="0" dirty="0"/>
              <a:t>- </a:t>
            </a:r>
            <a:r>
              <a:rPr lang="cs-CZ" sz="2400" b="0" dirty="0"/>
              <a:t>V souladu s normami odpadních vod a vzduchu</a:t>
            </a:r>
            <a:br>
              <a:rPr lang="it-IT" sz="2400" b="0" dirty="0"/>
            </a:br>
            <a:r>
              <a:rPr lang="it-IT" sz="2400" b="0" dirty="0"/>
              <a:t>- Eli</a:t>
            </a:r>
            <a:r>
              <a:rPr lang="cs-CZ" sz="2400" b="0" dirty="0"/>
              <a:t>minuje kombinace chlóru, chloraminu a </a:t>
            </a:r>
            <a:r>
              <a:rPr lang="cs-CZ" sz="2400" b="0" dirty="0" err="1"/>
              <a:t>hyperchlorování</a:t>
            </a:r>
            <a:r>
              <a:rPr lang="it-IT" sz="2400" b="0" dirty="0"/>
              <a:t> </a:t>
            </a:r>
            <a:br>
              <a:rPr lang="it-IT" sz="2400" b="0" dirty="0"/>
            </a:br>
            <a:r>
              <a:rPr lang="it-IT" sz="2400" b="0" dirty="0"/>
              <a:t>- </a:t>
            </a:r>
            <a:r>
              <a:rPr lang="cs-CZ" sz="2400" b="0" dirty="0"/>
              <a:t>Výrazně snižuje riziko dermatologických příznaků</a:t>
            </a:r>
            <a:br>
              <a:rPr lang="it-IT" sz="2400" b="0" dirty="0"/>
            </a:br>
            <a:r>
              <a:rPr lang="it-IT" sz="2400" b="0" dirty="0"/>
              <a:t>- </a:t>
            </a:r>
            <a:r>
              <a:rPr lang="cs-CZ" sz="2400" b="0" dirty="0"/>
              <a:t>Výrazně snižuje riziko pálení očí </a:t>
            </a:r>
            <a:br>
              <a:rPr lang="it-IT" sz="2400" b="0" dirty="0"/>
            </a:br>
            <a:r>
              <a:rPr lang="it-IT" sz="2400" b="0" dirty="0"/>
              <a:t>- </a:t>
            </a:r>
            <a:r>
              <a:rPr lang="cs-CZ" sz="2400" b="0" dirty="0"/>
              <a:t>Umožňuje přístup do bazénu i </a:t>
            </a:r>
            <a:r>
              <a:rPr lang="cs-CZ" sz="2400" b="0" dirty="0" err="1"/>
              <a:t>jedniců</a:t>
            </a:r>
            <a:r>
              <a:rPr lang="cs-CZ" sz="2400" b="0" dirty="0"/>
              <a:t> s astmatem </a:t>
            </a:r>
            <a:br>
              <a:rPr lang="it-IT" sz="2400" b="0" dirty="0"/>
            </a:br>
            <a:r>
              <a:rPr lang="it-IT" sz="2400" b="0" dirty="0"/>
              <a:t>- </a:t>
            </a:r>
            <a:r>
              <a:rPr lang="cs-CZ" sz="2400" b="0" dirty="0"/>
              <a:t>Snižuje potřebu obnovy vody a náklady na její ohřev</a:t>
            </a:r>
            <a:endParaRPr lang="it-IT" sz="2400" b="0" dirty="0"/>
          </a:p>
          <a:p>
            <a:pPr algn="l">
              <a:buFontTx/>
              <a:buChar char="-"/>
            </a:pPr>
            <a:r>
              <a:rPr lang="it-IT" sz="2400" b="0" dirty="0"/>
              <a:t> Standardiz</a:t>
            </a:r>
            <a:r>
              <a:rPr lang="cs-CZ" sz="2400" b="0" dirty="0" err="1"/>
              <a:t>uje</a:t>
            </a:r>
            <a:r>
              <a:rPr lang="cs-CZ" sz="2400" b="0" dirty="0"/>
              <a:t> </a:t>
            </a:r>
            <a:r>
              <a:rPr lang="it-IT" sz="2400" b="0" dirty="0"/>
              <a:t>parametr</a:t>
            </a:r>
            <a:r>
              <a:rPr lang="cs-CZ" sz="2400" b="0" dirty="0"/>
              <a:t>y</a:t>
            </a:r>
            <a:r>
              <a:rPr lang="it-IT" sz="2400" b="0" dirty="0"/>
              <a:t> </a:t>
            </a:r>
            <a:r>
              <a:rPr lang="cs-CZ" sz="2400" b="0" dirty="0"/>
              <a:t>vody</a:t>
            </a:r>
            <a:r>
              <a:rPr lang="it-IT" sz="2400" b="0" dirty="0"/>
              <a:t> (300 </a:t>
            </a:r>
            <a:r>
              <a:rPr lang="cs-CZ" sz="2400" b="0" dirty="0"/>
              <a:t>x vyšší reaktivnost v</a:t>
            </a:r>
          </a:p>
          <a:p>
            <a:pPr algn="l"/>
            <a:r>
              <a:rPr lang="cs-CZ" sz="2400" b="0" dirty="0"/>
              <a:t>  porovnání s chlórem</a:t>
            </a:r>
            <a:r>
              <a:rPr lang="it-IT" sz="2400" b="0" dirty="0"/>
              <a:t>)</a:t>
            </a:r>
            <a:br>
              <a:rPr lang="it-IT" sz="2400" b="0" dirty="0"/>
            </a:br>
            <a:r>
              <a:rPr lang="it-IT" sz="2400" b="0" dirty="0"/>
              <a:t>- </a:t>
            </a:r>
            <a:r>
              <a:rPr lang="cs-CZ" sz="2400" b="0" dirty="0"/>
              <a:t>Rychlá návratnost</a:t>
            </a:r>
            <a:r>
              <a:rPr lang="it-IT" sz="2400" b="0" dirty="0"/>
              <a:t> </a:t>
            </a:r>
          </a:p>
          <a:p>
            <a:pPr algn="l">
              <a:buFontTx/>
              <a:buChar char="-"/>
            </a:pPr>
            <a:r>
              <a:rPr lang="it-IT" sz="2400" b="0" dirty="0"/>
              <a:t> </a:t>
            </a:r>
            <a:r>
              <a:rPr lang="cs-CZ" sz="2400" b="0" dirty="0"/>
              <a:t>Zásadním způsobem snižuje rizika spojená s účinkem</a:t>
            </a:r>
          </a:p>
          <a:p>
            <a:pPr algn="l"/>
            <a:r>
              <a:rPr lang="cs-CZ" sz="2400" b="0" dirty="0"/>
              <a:t>  chemických produktů na konstrukce a vybavení</a:t>
            </a:r>
          </a:p>
          <a:p>
            <a:pPr algn="l"/>
            <a:r>
              <a:rPr lang="cs-CZ" sz="2400" b="0" dirty="0"/>
              <a:t>- Zabraňuje zápachu z aditiv vč. chlóru</a:t>
            </a:r>
          </a:p>
          <a:p>
            <a:pPr algn="l"/>
            <a:r>
              <a:rPr lang="cs-CZ" sz="2400" b="0" dirty="0"/>
              <a:t>- Snížením chemických produktů je v souladu s normami</a:t>
            </a:r>
          </a:p>
          <a:p>
            <a:pPr algn="l"/>
            <a:r>
              <a:rPr lang="cs-CZ" sz="2400" b="0" dirty="0"/>
              <a:t>  UNI 10637</a:t>
            </a:r>
          </a:p>
          <a:p>
            <a:pPr algn="l"/>
            <a:r>
              <a:rPr lang="cs-CZ" sz="2400" b="0" dirty="0"/>
              <a:t>- Záruka deaktivace baktérií, virů, plísní (vč. </a:t>
            </a:r>
            <a:r>
              <a:rPr lang="cs-CZ" sz="2400" b="0" dirty="0" err="1"/>
              <a:t>legionely</a:t>
            </a:r>
            <a:r>
              <a:rPr lang="cs-CZ" sz="2400" b="0" dirty="0"/>
              <a:t>)</a:t>
            </a:r>
          </a:p>
          <a:p>
            <a:pPr algn="l"/>
            <a:endParaRPr lang="it-IT" sz="2400" b="0" dirty="0"/>
          </a:p>
        </p:txBody>
      </p:sp>
      <p:grpSp>
        <p:nvGrpSpPr>
          <p:cNvPr id="2" name="Group"/>
          <p:cNvGrpSpPr/>
          <p:nvPr/>
        </p:nvGrpSpPr>
        <p:grpSpPr>
          <a:xfrm>
            <a:off x="238672" y="4625752"/>
            <a:ext cx="8568952" cy="4032448"/>
            <a:chOff x="14089" y="0"/>
            <a:chExt cx="14460048" cy="8062475"/>
          </a:xfrm>
        </p:grpSpPr>
        <p:pic>
          <p:nvPicPr>
            <p:cNvPr id="680" name="Image" descr="Image"/>
            <p:cNvPicPr>
              <a:picLocks/>
            </p:cNvPicPr>
            <p:nvPr/>
          </p:nvPicPr>
          <p:blipFill>
            <a:blip r:embed="rId3" cstate="print"/>
            <a:srcRect t="49975" r="50153"/>
            <a:stretch>
              <a:fillRect/>
            </a:stretch>
          </p:blipFill>
          <p:spPr>
            <a:xfrm>
              <a:off x="23743" y="4056867"/>
              <a:ext cx="7151982" cy="4005609"/>
            </a:xfrm>
            <a:prstGeom prst="rect">
              <a:avLst/>
            </a:prstGeom>
            <a:ln>
              <a:noFill/>
            </a:ln>
            <a:effectLst>
              <a:softEdge rad="112500"/>
            </a:effectLst>
          </p:spPr>
        </p:pic>
        <p:pic>
          <p:nvPicPr>
            <p:cNvPr id="681" name="Image" descr="Image"/>
            <p:cNvPicPr>
              <a:picLocks/>
            </p:cNvPicPr>
            <p:nvPr/>
          </p:nvPicPr>
          <p:blipFill>
            <a:blip r:embed="rId3" cstate="print"/>
            <a:srcRect l="49985" t="50051"/>
            <a:stretch>
              <a:fillRect/>
            </a:stretch>
          </p:blipFill>
          <p:spPr>
            <a:xfrm>
              <a:off x="7298134" y="4060042"/>
              <a:ext cx="7176004" cy="3999488"/>
            </a:xfrm>
            <a:prstGeom prst="rect">
              <a:avLst/>
            </a:prstGeom>
            <a:ln>
              <a:noFill/>
            </a:ln>
            <a:effectLst>
              <a:softEdge rad="112500"/>
            </a:effectLst>
          </p:spPr>
        </p:pic>
        <p:pic>
          <p:nvPicPr>
            <p:cNvPr id="682" name="Image" descr="Image"/>
            <p:cNvPicPr>
              <a:picLocks/>
            </p:cNvPicPr>
            <p:nvPr/>
          </p:nvPicPr>
          <p:blipFill>
            <a:blip r:embed="rId3" cstate="print"/>
            <a:srcRect l="50007" b="50108"/>
            <a:stretch>
              <a:fillRect/>
            </a:stretch>
          </p:blipFill>
          <p:spPr>
            <a:xfrm>
              <a:off x="7299524" y="2182"/>
              <a:ext cx="7172943" cy="3994943"/>
            </a:xfrm>
            <a:prstGeom prst="rect">
              <a:avLst/>
            </a:prstGeom>
            <a:ln>
              <a:noFill/>
            </a:ln>
            <a:effectLst>
              <a:softEdge rad="112500"/>
            </a:effectLst>
          </p:spPr>
        </p:pic>
        <p:pic>
          <p:nvPicPr>
            <p:cNvPr id="683" name="Image" descr="Image"/>
            <p:cNvPicPr>
              <a:picLocks/>
            </p:cNvPicPr>
            <p:nvPr/>
          </p:nvPicPr>
          <p:blipFill>
            <a:blip r:embed="rId3" cstate="print"/>
            <a:srcRect r="50017" b="50052"/>
            <a:stretch>
              <a:fillRect/>
            </a:stretch>
          </p:blipFill>
          <p:spPr>
            <a:xfrm>
              <a:off x="14089" y="0"/>
              <a:ext cx="7171459" cy="3999394"/>
            </a:xfrm>
            <a:prstGeom prst="rect">
              <a:avLst/>
            </a:prstGeom>
            <a:ln>
              <a:noFill/>
            </a:ln>
            <a:effectLst>
              <a:softEdge rad="112500"/>
            </a:effectLst>
          </p:spPr>
        </p:pic>
      </p:grpSp>
      <p:sp>
        <p:nvSpPr>
          <p:cNvPr id="685" name="Pools and Rehabilitation Pools  - 80% less Chlorine and other chemical pool products"/>
          <p:cNvSpPr txBox="1"/>
          <p:nvPr/>
        </p:nvSpPr>
        <p:spPr>
          <a:xfrm>
            <a:off x="15288344" y="4337720"/>
            <a:ext cx="7888006"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2700" i="1" baseline="18518">
                <a:solidFill>
                  <a:srgbClr val="4F4F4F"/>
                </a:solidFill>
                <a:latin typeface="Gill Sans"/>
                <a:ea typeface="Gill Sans"/>
                <a:cs typeface="Gill Sans"/>
                <a:sym typeface="Gill Sans"/>
              </a:defRPr>
            </a:lvl1pPr>
          </a:lstStyle>
          <a:p>
            <a:r>
              <a:rPr lang="cs-CZ" dirty="0"/>
              <a:t>Bazény </a:t>
            </a:r>
            <a:r>
              <a:rPr lang="it-IT" dirty="0"/>
              <a:t>R</a:t>
            </a:r>
            <a:r>
              <a:rPr lang="cs-CZ" dirty="0"/>
              <a:t>EKREAČNÍ</a:t>
            </a:r>
            <a:r>
              <a:rPr lang="it-IT" dirty="0"/>
              <a:t> </a:t>
            </a:r>
            <a:r>
              <a:rPr lang="cs-CZ" dirty="0"/>
              <a:t>nebo rehabilitační </a:t>
            </a:r>
            <a:r>
              <a:rPr lang="it-IT" dirty="0"/>
              <a:t>- 80% m</a:t>
            </a:r>
            <a:r>
              <a:rPr lang="cs-CZ" dirty="0" err="1"/>
              <a:t>éně</a:t>
            </a:r>
            <a:r>
              <a:rPr lang="cs-CZ" dirty="0"/>
              <a:t> chloru a ostatních chemických produktů pro čištění vody</a:t>
            </a:r>
            <a:r>
              <a:rPr lang="it-IT" dirty="0"/>
              <a:t>!</a:t>
            </a:r>
            <a:endParaRPr dirty="0"/>
          </a:p>
        </p:txBody>
      </p:sp>
      <p:pic>
        <p:nvPicPr>
          <p:cNvPr id="686" name="Image" descr="Image"/>
          <p:cNvPicPr>
            <a:picLocks noChangeAspect="1"/>
          </p:cNvPicPr>
          <p:nvPr/>
        </p:nvPicPr>
        <p:blipFill>
          <a:blip r:embed="rId4" cstate="print"/>
          <a:srcRect l="7190" t="8098" r="7947" b="6389"/>
          <a:stretch>
            <a:fillRect/>
          </a:stretch>
        </p:blipFill>
        <p:spPr>
          <a:xfrm>
            <a:off x="450419" y="2885407"/>
            <a:ext cx="2337817" cy="1569512"/>
          </a:xfrm>
          <a:custGeom>
            <a:avLst/>
            <a:gdLst/>
            <a:ahLst/>
            <a:cxnLst>
              <a:cxn ang="0">
                <a:pos x="wd2" y="hd2"/>
              </a:cxn>
              <a:cxn ang="5400000">
                <a:pos x="wd2" y="hd2"/>
              </a:cxn>
              <a:cxn ang="10800000">
                <a:pos x="wd2" y="hd2"/>
              </a:cxn>
              <a:cxn ang="16200000">
                <a:pos x="wd2" y="hd2"/>
              </a:cxn>
            </a:cxnLst>
            <a:rect l="0" t="0" r="r" b="b"/>
            <a:pathLst>
              <a:path w="21575" h="21427" extrusionOk="0">
                <a:moveTo>
                  <a:pt x="4320" y="1"/>
                </a:moveTo>
                <a:cubicBezTo>
                  <a:pt x="3957" y="-8"/>
                  <a:pt x="3590" y="33"/>
                  <a:pt x="3247" y="131"/>
                </a:cubicBezTo>
                <a:cubicBezTo>
                  <a:pt x="1877" y="523"/>
                  <a:pt x="870" y="1726"/>
                  <a:pt x="555" y="3339"/>
                </a:cubicBezTo>
                <a:cubicBezTo>
                  <a:pt x="452" y="3866"/>
                  <a:pt x="435" y="4724"/>
                  <a:pt x="519" y="5322"/>
                </a:cubicBezTo>
                <a:cubicBezTo>
                  <a:pt x="670" y="6403"/>
                  <a:pt x="1076" y="7197"/>
                  <a:pt x="1691" y="7614"/>
                </a:cubicBezTo>
                <a:cubicBezTo>
                  <a:pt x="1799" y="7687"/>
                  <a:pt x="1895" y="7769"/>
                  <a:pt x="1907" y="7798"/>
                </a:cubicBezTo>
                <a:cubicBezTo>
                  <a:pt x="1941" y="7880"/>
                  <a:pt x="1862" y="7967"/>
                  <a:pt x="1610" y="8118"/>
                </a:cubicBezTo>
                <a:cubicBezTo>
                  <a:pt x="1239" y="8340"/>
                  <a:pt x="1037" y="8542"/>
                  <a:pt x="746" y="8974"/>
                </a:cubicBezTo>
                <a:cubicBezTo>
                  <a:pt x="215" y="9760"/>
                  <a:pt x="-24" y="10769"/>
                  <a:pt x="2" y="12100"/>
                </a:cubicBezTo>
                <a:cubicBezTo>
                  <a:pt x="20" y="13009"/>
                  <a:pt x="141" y="13693"/>
                  <a:pt x="405" y="14360"/>
                </a:cubicBezTo>
                <a:cubicBezTo>
                  <a:pt x="988" y="15829"/>
                  <a:pt x="2032" y="16702"/>
                  <a:pt x="3544" y="16982"/>
                </a:cubicBezTo>
                <a:cubicBezTo>
                  <a:pt x="3605" y="16993"/>
                  <a:pt x="3953" y="16995"/>
                  <a:pt x="4320" y="16987"/>
                </a:cubicBezTo>
                <a:cubicBezTo>
                  <a:pt x="5048" y="16972"/>
                  <a:pt x="5320" y="16912"/>
                  <a:pt x="5925" y="16630"/>
                </a:cubicBezTo>
                <a:cubicBezTo>
                  <a:pt x="6962" y="16145"/>
                  <a:pt x="7797" y="15096"/>
                  <a:pt x="8140" y="13850"/>
                </a:cubicBezTo>
                <a:cubicBezTo>
                  <a:pt x="8313" y="13224"/>
                  <a:pt x="8375" y="12733"/>
                  <a:pt x="8375" y="11948"/>
                </a:cubicBezTo>
                <a:cubicBezTo>
                  <a:pt x="8375" y="10893"/>
                  <a:pt x="8278" y="10312"/>
                  <a:pt x="7979" y="9564"/>
                </a:cubicBezTo>
                <a:cubicBezTo>
                  <a:pt x="7724" y="8927"/>
                  <a:pt x="7259" y="8365"/>
                  <a:pt x="6771" y="8101"/>
                </a:cubicBezTo>
                <a:cubicBezTo>
                  <a:pt x="6383" y="7892"/>
                  <a:pt x="6381" y="7823"/>
                  <a:pt x="6763" y="7527"/>
                </a:cubicBezTo>
                <a:cubicBezTo>
                  <a:pt x="7105" y="7263"/>
                  <a:pt x="7470" y="6711"/>
                  <a:pt x="7639" y="6200"/>
                </a:cubicBezTo>
                <a:cubicBezTo>
                  <a:pt x="7846" y="5570"/>
                  <a:pt x="7882" y="5304"/>
                  <a:pt x="7880" y="4433"/>
                </a:cubicBezTo>
                <a:cubicBezTo>
                  <a:pt x="7879" y="3736"/>
                  <a:pt x="7872" y="3655"/>
                  <a:pt x="7789" y="3285"/>
                </a:cubicBezTo>
                <a:cubicBezTo>
                  <a:pt x="7496" y="1982"/>
                  <a:pt x="6912" y="1081"/>
                  <a:pt x="5957" y="462"/>
                </a:cubicBezTo>
                <a:cubicBezTo>
                  <a:pt x="5517" y="176"/>
                  <a:pt x="4925" y="17"/>
                  <a:pt x="4320" y="1"/>
                </a:cubicBezTo>
                <a:close/>
                <a:moveTo>
                  <a:pt x="13059" y="17"/>
                </a:moveTo>
                <a:cubicBezTo>
                  <a:pt x="12337" y="16"/>
                  <a:pt x="12327" y="20"/>
                  <a:pt x="11950" y="169"/>
                </a:cubicBezTo>
                <a:cubicBezTo>
                  <a:pt x="10725" y="653"/>
                  <a:pt x="9907" y="1861"/>
                  <a:pt x="9441" y="3881"/>
                </a:cubicBezTo>
                <a:cubicBezTo>
                  <a:pt x="9275" y="4599"/>
                  <a:pt x="9161" y="5321"/>
                  <a:pt x="9082" y="6151"/>
                </a:cubicBezTo>
                <a:cubicBezTo>
                  <a:pt x="9000" y="6999"/>
                  <a:pt x="9000" y="9997"/>
                  <a:pt x="9082" y="10854"/>
                </a:cubicBezTo>
                <a:cubicBezTo>
                  <a:pt x="9277" y="12897"/>
                  <a:pt x="9716" y="14488"/>
                  <a:pt x="10356" y="15492"/>
                </a:cubicBezTo>
                <a:cubicBezTo>
                  <a:pt x="10603" y="15879"/>
                  <a:pt x="10849" y="16156"/>
                  <a:pt x="11206" y="16446"/>
                </a:cubicBezTo>
                <a:cubicBezTo>
                  <a:pt x="11349" y="16562"/>
                  <a:pt x="11473" y="16687"/>
                  <a:pt x="11481" y="16722"/>
                </a:cubicBezTo>
                <a:cubicBezTo>
                  <a:pt x="11489" y="16759"/>
                  <a:pt x="10938" y="17615"/>
                  <a:pt x="10158" y="18770"/>
                </a:cubicBezTo>
                <a:cubicBezTo>
                  <a:pt x="9422" y="19860"/>
                  <a:pt x="8818" y="20767"/>
                  <a:pt x="8818" y="20786"/>
                </a:cubicBezTo>
                <a:cubicBezTo>
                  <a:pt x="8818" y="20805"/>
                  <a:pt x="8836" y="20818"/>
                  <a:pt x="8858" y="20818"/>
                </a:cubicBezTo>
                <a:cubicBezTo>
                  <a:pt x="8911" y="20817"/>
                  <a:pt x="21152" y="2758"/>
                  <a:pt x="21150" y="2683"/>
                </a:cubicBezTo>
                <a:cubicBezTo>
                  <a:pt x="21149" y="2651"/>
                  <a:pt x="21131" y="2624"/>
                  <a:pt x="21110" y="2624"/>
                </a:cubicBezTo>
                <a:cubicBezTo>
                  <a:pt x="21088" y="2624"/>
                  <a:pt x="20210" y="3896"/>
                  <a:pt x="19157" y="5452"/>
                </a:cubicBezTo>
                <a:cubicBezTo>
                  <a:pt x="17052" y="8565"/>
                  <a:pt x="17143" y="8456"/>
                  <a:pt x="17143" y="7896"/>
                </a:cubicBezTo>
                <a:cubicBezTo>
                  <a:pt x="17143" y="7477"/>
                  <a:pt x="17084" y="6412"/>
                  <a:pt x="17030" y="5869"/>
                </a:cubicBezTo>
                <a:cubicBezTo>
                  <a:pt x="16964" y="5213"/>
                  <a:pt x="16883" y="4686"/>
                  <a:pt x="16744" y="4059"/>
                </a:cubicBezTo>
                <a:cubicBezTo>
                  <a:pt x="16266" y="1910"/>
                  <a:pt x="15445" y="672"/>
                  <a:pt x="14165" y="169"/>
                </a:cubicBezTo>
                <a:cubicBezTo>
                  <a:pt x="13800" y="26"/>
                  <a:pt x="13775" y="18"/>
                  <a:pt x="13059" y="17"/>
                </a:cubicBezTo>
                <a:close/>
                <a:moveTo>
                  <a:pt x="4317" y="2494"/>
                </a:moveTo>
                <a:cubicBezTo>
                  <a:pt x="4531" y="2503"/>
                  <a:pt x="4743" y="2538"/>
                  <a:pt x="4870" y="2597"/>
                </a:cubicBezTo>
                <a:cubicBezTo>
                  <a:pt x="5274" y="2782"/>
                  <a:pt x="5672" y="3376"/>
                  <a:pt x="5800" y="3978"/>
                </a:cubicBezTo>
                <a:cubicBezTo>
                  <a:pt x="5893" y="4416"/>
                  <a:pt x="5894" y="5125"/>
                  <a:pt x="5804" y="5506"/>
                </a:cubicBezTo>
                <a:cubicBezTo>
                  <a:pt x="5649" y="6156"/>
                  <a:pt x="5270" y="6628"/>
                  <a:pt x="4734" y="6839"/>
                </a:cubicBezTo>
                <a:cubicBezTo>
                  <a:pt x="4501" y="6931"/>
                  <a:pt x="3859" y="6915"/>
                  <a:pt x="3621" y="6812"/>
                </a:cubicBezTo>
                <a:cubicBezTo>
                  <a:pt x="3165" y="6615"/>
                  <a:pt x="2768" y="6150"/>
                  <a:pt x="2603" y="5620"/>
                </a:cubicBezTo>
                <a:cubicBezTo>
                  <a:pt x="2518" y="5348"/>
                  <a:pt x="2511" y="5290"/>
                  <a:pt x="2511" y="4742"/>
                </a:cubicBezTo>
                <a:cubicBezTo>
                  <a:pt x="2511" y="4177"/>
                  <a:pt x="2515" y="4140"/>
                  <a:pt x="2614" y="3832"/>
                </a:cubicBezTo>
                <a:cubicBezTo>
                  <a:pt x="2813" y="3209"/>
                  <a:pt x="3239" y="2732"/>
                  <a:pt x="3753" y="2553"/>
                </a:cubicBezTo>
                <a:cubicBezTo>
                  <a:pt x="3887" y="2506"/>
                  <a:pt x="4103" y="2484"/>
                  <a:pt x="4317" y="2494"/>
                </a:cubicBezTo>
                <a:close/>
                <a:moveTo>
                  <a:pt x="12990" y="2727"/>
                </a:moveTo>
                <a:cubicBezTo>
                  <a:pt x="13287" y="2710"/>
                  <a:pt x="13361" y="2722"/>
                  <a:pt x="13532" y="2813"/>
                </a:cubicBezTo>
                <a:cubicBezTo>
                  <a:pt x="13785" y="2949"/>
                  <a:pt x="13945" y="3118"/>
                  <a:pt x="14162" y="3463"/>
                </a:cubicBezTo>
                <a:cubicBezTo>
                  <a:pt x="14334" y="3739"/>
                  <a:pt x="14518" y="4221"/>
                  <a:pt x="14616" y="4661"/>
                </a:cubicBezTo>
                <a:cubicBezTo>
                  <a:pt x="14693" y="5007"/>
                  <a:pt x="14817" y="5977"/>
                  <a:pt x="14854" y="6519"/>
                </a:cubicBezTo>
                <a:cubicBezTo>
                  <a:pt x="14897" y="7148"/>
                  <a:pt x="14897" y="9723"/>
                  <a:pt x="14854" y="10453"/>
                </a:cubicBezTo>
                <a:cubicBezTo>
                  <a:pt x="14815" y="11120"/>
                  <a:pt x="14723" y="11869"/>
                  <a:pt x="14656" y="12057"/>
                </a:cubicBezTo>
                <a:cubicBezTo>
                  <a:pt x="14630" y="12130"/>
                  <a:pt x="14280" y="12671"/>
                  <a:pt x="13880" y="13260"/>
                </a:cubicBezTo>
                <a:lnTo>
                  <a:pt x="13155" y="14332"/>
                </a:lnTo>
                <a:lnTo>
                  <a:pt x="12964" y="14327"/>
                </a:lnTo>
                <a:cubicBezTo>
                  <a:pt x="12755" y="14324"/>
                  <a:pt x="12473" y="14210"/>
                  <a:pt x="12305" y="14056"/>
                </a:cubicBezTo>
                <a:cubicBezTo>
                  <a:pt x="12048" y="13822"/>
                  <a:pt x="11746" y="13199"/>
                  <a:pt x="11572" y="12544"/>
                </a:cubicBezTo>
                <a:cubicBezTo>
                  <a:pt x="11473" y="12170"/>
                  <a:pt x="11347" y="11317"/>
                  <a:pt x="11294" y="10686"/>
                </a:cubicBezTo>
                <a:cubicBezTo>
                  <a:pt x="11269" y="10393"/>
                  <a:pt x="11255" y="9553"/>
                  <a:pt x="11254" y="8454"/>
                </a:cubicBezTo>
                <a:cubicBezTo>
                  <a:pt x="11252" y="7016"/>
                  <a:pt x="11260" y="6589"/>
                  <a:pt x="11305" y="6129"/>
                </a:cubicBezTo>
                <a:cubicBezTo>
                  <a:pt x="11448" y="4663"/>
                  <a:pt x="11681" y="3817"/>
                  <a:pt x="12100" y="3252"/>
                </a:cubicBezTo>
                <a:cubicBezTo>
                  <a:pt x="12387" y="2864"/>
                  <a:pt x="12579" y="2750"/>
                  <a:pt x="12990" y="2727"/>
                </a:cubicBezTo>
                <a:close/>
                <a:moveTo>
                  <a:pt x="4086" y="9163"/>
                </a:moveTo>
                <a:cubicBezTo>
                  <a:pt x="4324" y="9147"/>
                  <a:pt x="4564" y="9165"/>
                  <a:pt x="4720" y="9223"/>
                </a:cubicBezTo>
                <a:cubicBezTo>
                  <a:pt x="5074" y="9355"/>
                  <a:pt x="5375" y="9605"/>
                  <a:pt x="5624" y="9976"/>
                </a:cubicBezTo>
                <a:cubicBezTo>
                  <a:pt x="5983" y="10511"/>
                  <a:pt x="6147" y="11090"/>
                  <a:pt x="6148" y="11818"/>
                </a:cubicBezTo>
                <a:cubicBezTo>
                  <a:pt x="6149" y="12219"/>
                  <a:pt x="6056" y="12793"/>
                  <a:pt x="5936" y="13124"/>
                </a:cubicBezTo>
                <a:cubicBezTo>
                  <a:pt x="5730" y="13690"/>
                  <a:pt x="5317" y="14187"/>
                  <a:pt x="4855" y="14430"/>
                </a:cubicBezTo>
                <a:cubicBezTo>
                  <a:pt x="4721" y="14500"/>
                  <a:pt x="4572" y="14532"/>
                  <a:pt x="4306" y="14544"/>
                </a:cubicBezTo>
                <a:cubicBezTo>
                  <a:pt x="3901" y="14561"/>
                  <a:pt x="3869" y="14556"/>
                  <a:pt x="3573" y="14419"/>
                </a:cubicBezTo>
                <a:cubicBezTo>
                  <a:pt x="2983" y="14146"/>
                  <a:pt x="2547" y="13527"/>
                  <a:pt x="2328" y="12658"/>
                </a:cubicBezTo>
                <a:cubicBezTo>
                  <a:pt x="2231" y="12274"/>
                  <a:pt x="2225" y="11290"/>
                  <a:pt x="2317" y="10897"/>
                </a:cubicBezTo>
                <a:cubicBezTo>
                  <a:pt x="2485" y="10176"/>
                  <a:pt x="2900" y="9601"/>
                  <a:pt x="3456" y="9315"/>
                </a:cubicBezTo>
                <a:cubicBezTo>
                  <a:pt x="3611" y="9236"/>
                  <a:pt x="3848" y="9180"/>
                  <a:pt x="4086" y="9163"/>
                </a:cubicBezTo>
                <a:close/>
                <a:moveTo>
                  <a:pt x="17967" y="11564"/>
                </a:moveTo>
                <a:cubicBezTo>
                  <a:pt x="17844" y="11570"/>
                  <a:pt x="17744" y="11583"/>
                  <a:pt x="17670" y="11602"/>
                </a:cubicBezTo>
                <a:cubicBezTo>
                  <a:pt x="16393" y="11934"/>
                  <a:pt x="15374" y="13302"/>
                  <a:pt x="15026" y="15145"/>
                </a:cubicBezTo>
                <a:cubicBezTo>
                  <a:pt x="14925" y="15681"/>
                  <a:pt x="14887" y="16716"/>
                  <a:pt x="14949" y="17285"/>
                </a:cubicBezTo>
                <a:cubicBezTo>
                  <a:pt x="15116" y="18826"/>
                  <a:pt x="15770" y="20164"/>
                  <a:pt x="16696" y="20861"/>
                </a:cubicBezTo>
                <a:cubicBezTo>
                  <a:pt x="17089" y="21157"/>
                  <a:pt x="17360" y="21282"/>
                  <a:pt x="17788" y="21376"/>
                </a:cubicBezTo>
                <a:cubicBezTo>
                  <a:pt x="18765" y="21592"/>
                  <a:pt x="19819" y="21116"/>
                  <a:pt x="20553" y="20119"/>
                </a:cubicBezTo>
                <a:cubicBezTo>
                  <a:pt x="20965" y="19559"/>
                  <a:pt x="21350" y="18606"/>
                  <a:pt x="21505" y="17762"/>
                </a:cubicBezTo>
                <a:cubicBezTo>
                  <a:pt x="21570" y="17409"/>
                  <a:pt x="21576" y="17263"/>
                  <a:pt x="21575" y="16473"/>
                </a:cubicBezTo>
                <a:cubicBezTo>
                  <a:pt x="21574" y="15706"/>
                  <a:pt x="21567" y="15525"/>
                  <a:pt x="21509" y="15216"/>
                </a:cubicBezTo>
                <a:cubicBezTo>
                  <a:pt x="21181" y="13483"/>
                  <a:pt x="20348" y="12224"/>
                  <a:pt x="19194" y="11715"/>
                </a:cubicBezTo>
                <a:cubicBezTo>
                  <a:pt x="18953" y="11609"/>
                  <a:pt x="18831" y="11589"/>
                  <a:pt x="18403" y="11569"/>
                </a:cubicBezTo>
                <a:cubicBezTo>
                  <a:pt x="18238" y="11562"/>
                  <a:pt x="18090" y="11558"/>
                  <a:pt x="17967" y="11564"/>
                </a:cubicBezTo>
                <a:close/>
                <a:moveTo>
                  <a:pt x="17081" y="14072"/>
                </a:moveTo>
                <a:cubicBezTo>
                  <a:pt x="17347" y="14072"/>
                  <a:pt x="17406" y="14094"/>
                  <a:pt x="17583" y="14213"/>
                </a:cubicBezTo>
                <a:cubicBezTo>
                  <a:pt x="17954" y="14465"/>
                  <a:pt x="18161" y="14935"/>
                  <a:pt x="18161" y="15530"/>
                </a:cubicBezTo>
                <a:cubicBezTo>
                  <a:pt x="18161" y="16155"/>
                  <a:pt x="17985" y="16517"/>
                  <a:pt x="17392" y="17123"/>
                </a:cubicBezTo>
                <a:cubicBezTo>
                  <a:pt x="17001" y="17522"/>
                  <a:pt x="16828" y="17748"/>
                  <a:pt x="16828" y="17844"/>
                </a:cubicBezTo>
                <a:cubicBezTo>
                  <a:pt x="16828" y="17892"/>
                  <a:pt x="16959" y="17903"/>
                  <a:pt x="17447" y="17903"/>
                </a:cubicBezTo>
                <a:cubicBezTo>
                  <a:pt x="18024" y="17903"/>
                  <a:pt x="18069" y="17913"/>
                  <a:pt x="18128" y="18001"/>
                </a:cubicBezTo>
                <a:cubicBezTo>
                  <a:pt x="18206" y="18115"/>
                  <a:pt x="18217" y="18541"/>
                  <a:pt x="18147" y="18683"/>
                </a:cubicBezTo>
                <a:cubicBezTo>
                  <a:pt x="18104" y="18769"/>
                  <a:pt x="18053" y="18774"/>
                  <a:pt x="17106" y="18775"/>
                </a:cubicBezTo>
                <a:cubicBezTo>
                  <a:pt x="16559" y="18776"/>
                  <a:pt x="16080" y="18768"/>
                  <a:pt x="16041" y="18759"/>
                </a:cubicBezTo>
                <a:cubicBezTo>
                  <a:pt x="15922" y="18733"/>
                  <a:pt x="15877" y="18591"/>
                  <a:pt x="15909" y="18337"/>
                </a:cubicBezTo>
                <a:cubicBezTo>
                  <a:pt x="15981" y="17760"/>
                  <a:pt x="16263" y="17287"/>
                  <a:pt x="16938" y="16603"/>
                </a:cubicBezTo>
                <a:cubicBezTo>
                  <a:pt x="17372" y="16162"/>
                  <a:pt x="17467" y="15992"/>
                  <a:pt x="17487" y="15627"/>
                </a:cubicBezTo>
                <a:cubicBezTo>
                  <a:pt x="17506" y="15289"/>
                  <a:pt x="17437" y="15106"/>
                  <a:pt x="17249" y="14983"/>
                </a:cubicBezTo>
                <a:cubicBezTo>
                  <a:pt x="16967" y="14798"/>
                  <a:pt x="16715" y="15015"/>
                  <a:pt x="16638" y="15508"/>
                </a:cubicBezTo>
                <a:cubicBezTo>
                  <a:pt x="16577" y="15891"/>
                  <a:pt x="16540" y="15931"/>
                  <a:pt x="16268" y="15931"/>
                </a:cubicBezTo>
                <a:cubicBezTo>
                  <a:pt x="15982" y="15931"/>
                  <a:pt x="15954" y="15885"/>
                  <a:pt x="15978" y="15530"/>
                </a:cubicBezTo>
                <a:cubicBezTo>
                  <a:pt x="16018" y="14966"/>
                  <a:pt x="16287" y="14407"/>
                  <a:pt x="16630" y="14175"/>
                </a:cubicBezTo>
                <a:cubicBezTo>
                  <a:pt x="16750" y="14094"/>
                  <a:pt x="16839" y="14073"/>
                  <a:pt x="17081" y="14072"/>
                </a:cubicBezTo>
                <a:close/>
                <a:moveTo>
                  <a:pt x="19480" y="14078"/>
                </a:moveTo>
                <a:cubicBezTo>
                  <a:pt x="19726" y="14079"/>
                  <a:pt x="19793" y="14097"/>
                  <a:pt x="19949" y="14208"/>
                </a:cubicBezTo>
                <a:cubicBezTo>
                  <a:pt x="20252" y="14424"/>
                  <a:pt x="20450" y="14830"/>
                  <a:pt x="20564" y="15459"/>
                </a:cubicBezTo>
                <a:cubicBezTo>
                  <a:pt x="20641" y="15886"/>
                  <a:pt x="20642" y="17050"/>
                  <a:pt x="20564" y="17480"/>
                </a:cubicBezTo>
                <a:cubicBezTo>
                  <a:pt x="20449" y="18114"/>
                  <a:pt x="20172" y="18609"/>
                  <a:pt x="19846" y="18765"/>
                </a:cubicBezTo>
                <a:cubicBezTo>
                  <a:pt x="19643" y="18862"/>
                  <a:pt x="19314" y="18861"/>
                  <a:pt x="19103" y="18765"/>
                </a:cubicBezTo>
                <a:cubicBezTo>
                  <a:pt x="18860" y="18654"/>
                  <a:pt x="18580" y="18216"/>
                  <a:pt x="18469" y="17768"/>
                </a:cubicBezTo>
                <a:cubicBezTo>
                  <a:pt x="18266" y="16950"/>
                  <a:pt x="18293" y="15624"/>
                  <a:pt x="18528" y="14939"/>
                </a:cubicBezTo>
                <a:cubicBezTo>
                  <a:pt x="18643" y="14601"/>
                  <a:pt x="18809" y="14352"/>
                  <a:pt x="19015" y="14202"/>
                </a:cubicBezTo>
                <a:cubicBezTo>
                  <a:pt x="19171" y="14090"/>
                  <a:pt x="19230" y="14076"/>
                  <a:pt x="19480" y="14078"/>
                </a:cubicBezTo>
                <a:close/>
                <a:moveTo>
                  <a:pt x="19451" y="14891"/>
                </a:moveTo>
                <a:cubicBezTo>
                  <a:pt x="19396" y="14894"/>
                  <a:pt x="19343" y="14914"/>
                  <a:pt x="19289" y="14950"/>
                </a:cubicBezTo>
                <a:cubicBezTo>
                  <a:pt x="19085" y="15088"/>
                  <a:pt x="18965" y="15824"/>
                  <a:pt x="19000" y="16733"/>
                </a:cubicBezTo>
                <a:cubicBezTo>
                  <a:pt x="19024" y="17358"/>
                  <a:pt x="19090" y="17684"/>
                  <a:pt x="19227" y="17887"/>
                </a:cubicBezTo>
                <a:cubicBezTo>
                  <a:pt x="19312" y="18013"/>
                  <a:pt x="19355" y="18044"/>
                  <a:pt x="19461" y="18044"/>
                </a:cubicBezTo>
                <a:cubicBezTo>
                  <a:pt x="19650" y="18044"/>
                  <a:pt x="19764" y="17939"/>
                  <a:pt x="19842" y="17692"/>
                </a:cubicBezTo>
                <a:cubicBezTo>
                  <a:pt x="20015" y="17149"/>
                  <a:pt x="20017" y="15776"/>
                  <a:pt x="19846" y="15248"/>
                </a:cubicBezTo>
                <a:cubicBezTo>
                  <a:pt x="19770" y="15013"/>
                  <a:pt x="19613" y="14880"/>
                  <a:pt x="19451" y="14891"/>
                </a:cubicBezTo>
                <a:close/>
              </a:path>
            </a:pathLst>
          </a:custGeom>
          <a:ln w="12700">
            <a:miter lim="400000"/>
          </a:ln>
        </p:spPr>
      </p:pic>
      <p:sp>
        <p:nvSpPr>
          <p:cNvPr id="687" name="Eliminates all odours caused by chemical additives (chlorine).…"/>
          <p:cNvSpPr txBox="1"/>
          <p:nvPr/>
        </p:nvSpPr>
        <p:spPr>
          <a:xfrm>
            <a:off x="15216336" y="11661631"/>
            <a:ext cx="8871217" cy="3488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dirty="0"/>
              <a:t>.</a:t>
            </a:r>
          </a:p>
        </p:txBody>
      </p:sp>
      <p:sp>
        <p:nvSpPr>
          <p:cNvPr id="688" name="EVG Hygene Water attacks and inactivates various organic compounds (e.g., bacteria, molds, viruses, fungi)."/>
          <p:cNvSpPr txBox="1"/>
          <p:nvPr/>
        </p:nvSpPr>
        <p:spPr>
          <a:xfrm>
            <a:off x="15179806" y="12357134"/>
            <a:ext cx="7100527" cy="3488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2400" b="0" baseline="20833">
                <a:solidFill>
                  <a:srgbClr val="4F4F4F"/>
                </a:solidFill>
                <a:latin typeface="Gill Sans Light"/>
                <a:ea typeface="Gill Sans Light"/>
                <a:cs typeface="Gill Sans Light"/>
                <a:sym typeface="Gill Sans Light"/>
              </a:defRPr>
            </a:lvl1pPr>
          </a:lstStyle>
          <a:p>
            <a:endParaRPr dirty="0"/>
          </a:p>
        </p:txBody>
      </p:sp>
      <p:pic>
        <p:nvPicPr>
          <p:cNvPr id="689" name="LogoEVTP.ai" descr="LogoEVTP.ai"/>
          <p:cNvPicPr>
            <a:picLocks noChangeAspect="1"/>
          </p:cNvPicPr>
          <p:nvPr/>
        </p:nvPicPr>
        <p:blipFill>
          <a:blip r:embed="rId5" cstate="print"/>
          <a:stretch>
            <a:fillRect/>
          </a:stretch>
        </p:blipFill>
        <p:spPr>
          <a:xfrm>
            <a:off x="892611" y="586911"/>
            <a:ext cx="2520700" cy="1716113"/>
          </a:xfrm>
          <a:prstGeom prst="rect">
            <a:avLst/>
          </a:prstGeom>
          <a:ln w="12700">
            <a:miter lim="400000"/>
          </a:ln>
        </p:spPr>
      </p:pic>
      <p:pic>
        <p:nvPicPr>
          <p:cNvPr id="14" name="Immagine 13" descr="trattamento acque reflue istituto zooprofilattico delle 3 venezie (1).JPG"/>
          <p:cNvPicPr>
            <a:picLocks noChangeAspect="1"/>
          </p:cNvPicPr>
          <p:nvPr/>
        </p:nvPicPr>
        <p:blipFill>
          <a:blip r:embed="rId6" cstate="print"/>
          <a:stretch>
            <a:fillRect/>
          </a:stretch>
        </p:blipFill>
        <p:spPr>
          <a:xfrm>
            <a:off x="238672" y="8802216"/>
            <a:ext cx="6295648" cy="4721736"/>
          </a:xfrm>
          <a:prstGeom prst="rect">
            <a:avLst/>
          </a:prstGeom>
          <a:ln>
            <a:noFill/>
          </a:ln>
          <a:effectLst>
            <a:softEdge rad="112500"/>
          </a:effectLst>
        </p:spPr>
      </p:pic>
      <p:pic>
        <p:nvPicPr>
          <p:cNvPr id="15" name="Image" descr="Image"/>
          <p:cNvPicPr>
            <a:picLocks noChangeAspect="1"/>
          </p:cNvPicPr>
          <p:nvPr/>
        </p:nvPicPr>
        <p:blipFill>
          <a:blip r:embed="rId7" cstate="print"/>
          <a:srcRect l="32986" t="30216" r="28930" b="37291"/>
          <a:stretch>
            <a:fillRect/>
          </a:stretch>
        </p:blipFill>
        <p:spPr>
          <a:xfrm>
            <a:off x="1966864" y="10746432"/>
            <a:ext cx="576064" cy="550152"/>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pic>
        <p:nvPicPr>
          <p:cNvPr id="16" name="Immagine 15" descr="foto acqua impianti O3 (5).JPG"/>
          <p:cNvPicPr>
            <a:picLocks noChangeAspect="1"/>
          </p:cNvPicPr>
          <p:nvPr/>
        </p:nvPicPr>
        <p:blipFill>
          <a:blip r:embed="rId8" cstate="print"/>
          <a:stretch>
            <a:fillRect/>
          </a:stretch>
        </p:blipFill>
        <p:spPr>
          <a:xfrm>
            <a:off x="6575377" y="8838219"/>
            <a:ext cx="6264696" cy="4698521"/>
          </a:xfrm>
          <a:prstGeom prst="rect">
            <a:avLst/>
          </a:prstGeom>
          <a:ln>
            <a:noFill/>
          </a:ln>
          <a:effectLst>
            <a:softEdge rad="112500"/>
          </a:effectLst>
        </p:spPr>
      </p:pic>
      <p:pic>
        <p:nvPicPr>
          <p:cNvPr id="17" name="Immagine 16" descr="foto acqua impianti O3 (3).JPG"/>
          <p:cNvPicPr>
            <a:picLocks noChangeAspect="1"/>
          </p:cNvPicPr>
          <p:nvPr/>
        </p:nvPicPr>
        <p:blipFill>
          <a:blip r:embed="rId9" cstate="print"/>
          <a:stretch>
            <a:fillRect/>
          </a:stretch>
        </p:blipFill>
        <p:spPr>
          <a:xfrm>
            <a:off x="8879632" y="4553744"/>
            <a:ext cx="5472607" cy="4104456"/>
          </a:xfrm>
          <a:prstGeom prst="rect">
            <a:avLst/>
          </a:prstGeom>
          <a:ln>
            <a:noFill/>
          </a:ln>
          <a:effectLst>
            <a:softEdge rad="112500"/>
          </a:effectLst>
        </p:spPr>
      </p:pic>
      <p:pic>
        <p:nvPicPr>
          <p:cNvPr id="18" name="Image" descr="Image"/>
          <p:cNvPicPr>
            <a:picLocks noChangeAspect="1"/>
          </p:cNvPicPr>
          <p:nvPr/>
        </p:nvPicPr>
        <p:blipFill>
          <a:blip r:embed="rId7" cstate="print"/>
          <a:srcRect l="32986" t="30216" r="28930" b="37291"/>
          <a:stretch>
            <a:fillRect/>
          </a:stretch>
        </p:blipFill>
        <p:spPr>
          <a:xfrm>
            <a:off x="11831960" y="6785992"/>
            <a:ext cx="936414" cy="894293"/>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19" name="EVG Hygene Water is an exclusive and innovative patented system which guarantees water purification within a domestic, commercial and public water circuits (e.g., hospitals).…"/>
          <p:cNvSpPr txBox="1"/>
          <p:nvPr/>
        </p:nvSpPr>
        <p:spPr>
          <a:xfrm>
            <a:off x="4055096" y="2098987"/>
            <a:ext cx="20090232" cy="18261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2400" dirty="0"/>
              <a:t>Řada </a:t>
            </a:r>
            <a:r>
              <a:rPr lang="it-IT" sz="2400" dirty="0"/>
              <a:t>Hygene Water </a:t>
            </a:r>
            <a:r>
              <a:rPr lang="cs-CZ" sz="2400" dirty="0"/>
              <a:t>je pevný nebo mobilní jedinečný a patentovaný systém, </a:t>
            </a:r>
            <a:r>
              <a:rPr lang="it-IT" sz="2400" dirty="0"/>
              <a:t> </a:t>
            </a:r>
            <a:r>
              <a:rPr lang="cs-CZ" sz="2400" dirty="0"/>
              <a:t>který zaručuje dezinfekci vody domácích, obchodních a veřejných rozvodů (např. i nemocnic)</a:t>
            </a:r>
            <a:r>
              <a:rPr lang="it-IT" sz="2400" dirty="0"/>
              <a:t>.</a:t>
            </a:r>
          </a:p>
          <a:p>
            <a:pPr algn="l" defTabSz="457200">
              <a:defRPr sz="2400" b="0" baseline="20833">
                <a:solidFill>
                  <a:srgbClr val="4F4F4F"/>
                </a:solidFill>
                <a:latin typeface="Gill Sans Light"/>
                <a:ea typeface="Gill Sans Light"/>
                <a:cs typeface="Gill Sans Light"/>
                <a:sym typeface="Gill Sans Light"/>
              </a:defRPr>
            </a:pPr>
            <a:r>
              <a:rPr lang="cs-CZ" sz="2400" dirty="0"/>
              <a:t>I</a:t>
            </a:r>
            <a:r>
              <a:rPr lang="it-IT" sz="2400" dirty="0"/>
              <a:t>ntegr</a:t>
            </a:r>
            <a:r>
              <a:rPr lang="cs-CZ" sz="2400" dirty="0" err="1"/>
              <a:t>ovaný</a:t>
            </a:r>
            <a:r>
              <a:rPr lang="cs-CZ" sz="2400" dirty="0"/>
              <a:t> systém umožňuje výrazně snížit použití chemických produktů a automaticky dezinfikuje vodu v oběhu tam, kde je to možné.</a:t>
            </a:r>
            <a:r>
              <a:rPr lang="it-IT" sz="2400" dirty="0"/>
              <a:t> </a:t>
            </a:r>
          </a:p>
          <a:p>
            <a:pPr algn="l" defTabSz="457200">
              <a:defRPr sz="2400" b="0" baseline="20833">
                <a:solidFill>
                  <a:srgbClr val="4F4F4F"/>
                </a:solidFill>
                <a:latin typeface="Gill Sans Light"/>
                <a:ea typeface="Gill Sans Light"/>
                <a:cs typeface="Gill Sans Light"/>
                <a:sym typeface="Gill Sans Light"/>
              </a:defRPr>
            </a:pPr>
            <a:r>
              <a:rPr lang="it-IT" sz="2400" dirty="0"/>
              <a:t>Hygene Water </a:t>
            </a:r>
            <a:r>
              <a:rPr lang="cs-CZ" sz="2400" dirty="0"/>
              <a:t>je přírodní, ekologický a zároveň ekonomicky výhodný </a:t>
            </a:r>
            <a:r>
              <a:rPr lang="it-IT" sz="2400" dirty="0"/>
              <a:t>s</a:t>
            </a:r>
            <a:r>
              <a:rPr lang="cs-CZ" sz="2400" dirty="0"/>
              <a:t>y</a:t>
            </a:r>
            <a:r>
              <a:rPr lang="it-IT" sz="2400" dirty="0"/>
              <a:t>st</a:t>
            </a:r>
            <a:r>
              <a:rPr lang="cs-CZ" sz="2400" dirty="0" err="1"/>
              <a:t>ém</a:t>
            </a:r>
            <a:r>
              <a:rPr lang="it-IT" sz="2400" dirty="0"/>
              <a:t>, </a:t>
            </a:r>
            <a:r>
              <a:rPr lang="cs-CZ" sz="2400" dirty="0"/>
              <a:t>který zaručuje mikrobiologickou bezpečnost uvnitř jakéhokoliv vodního okruhu</a:t>
            </a:r>
            <a:r>
              <a:rPr lang="it-IT" sz="2400" dirty="0"/>
              <a:t>.</a:t>
            </a:r>
          </a:p>
          <a:p>
            <a:pPr algn="l" defTabSz="457200">
              <a:defRPr sz="2400" b="0" baseline="20833">
                <a:solidFill>
                  <a:srgbClr val="4F4F4F"/>
                </a:solidFill>
                <a:latin typeface="Gill Sans Light"/>
                <a:ea typeface="Gill Sans Light"/>
                <a:cs typeface="Gill Sans Light"/>
                <a:sym typeface="Gill Sans Light"/>
              </a:defRPr>
            </a:pPr>
            <a:r>
              <a:rPr lang="cs-CZ" sz="2400" dirty="0"/>
              <a:t>A</a:t>
            </a:r>
            <a:r>
              <a:rPr lang="it-IT" sz="2400" dirty="0"/>
              <a:t>utoma</a:t>
            </a:r>
            <a:r>
              <a:rPr lang="cs-CZ" sz="2400" dirty="0" err="1"/>
              <a:t>tický</a:t>
            </a:r>
            <a:r>
              <a:rPr lang="cs-CZ" sz="2400" dirty="0"/>
              <a:t> systém může být jednoduše začleněn do jakéhokoliv zařízení na úpravu vody (nového nebo stávajícího)</a:t>
            </a:r>
            <a:r>
              <a:rPr lang="it-IT" sz="2400" dirty="0"/>
              <a:t> </a:t>
            </a:r>
            <a:r>
              <a:rPr lang="cs-CZ" sz="2400" dirty="0"/>
              <a:t>včetně</a:t>
            </a:r>
            <a:r>
              <a:rPr lang="it-IT" sz="2400" dirty="0"/>
              <a:t> </a:t>
            </a:r>
            <a:r>
              <a:rPr lang="cs-CZ" sz="2400" dirty="0"/>
              <a:t>odpařovacích kondenzátorů, traktorů, cip z mytí</a:t>
            </a:r>
            <a:r>
              <a:rPr lang="it-IT" sz="2400" dirty="0"/>
              <a:t>.</a:t>
            </a:r>
          </a:p>
          <a:p>
            <a:pPr algn="l" defTabSz="457200">
              <a:defRPr sz="2400" b="0" baseline="20833">
                <a:solidFill>
                  <a:srgbClr val="4F4F4F"/>
                </a:solidFill>
                <a:latin typeface="Gill Sans Light"/>
                <a:ea typeface="Gill Sans Light"/>
                <a:cs typeface="Gill Sans Light"/>
                <a:sym typeface="Gill Sans Light"/>
              </a:defRPr>
            </a:pPr>
            <a:r>
              <a:rPr lang="cs-CZ" sz="2400" dirty="0"/>
              <a:t>Díky svému principu, který se zakládá na chemické bázi ozónu </a:t>
            </a:r>
            <a:r>
              <a:rPr lang="it-IT" sz="2400" dirty="0"/>
              <a:t>Hygene Water </a:t>
            </a:r>
            <a:r>
              <a:rPr lang="cs-CZ" sz="2400" dirty="0"/>
              <a:t>zasahuje deaktivuje (potlačuje) různá organické složení </a:t>
            </a:r>
            <a:r>
              <a:rPr lang="it-IT" sz="2400" dirty="0"/>
              <a:t>(</a:t>
            </a:r>
            <a:r>
              <a:rPr lang="cs-CZ" sz="2400" dirty="0"/>
              <a:t>např. baktérie, plísně, viry, plísně</a:t>
            </a:r>
            <a:r>
              <a:rPr lang="it-IT" sz="2400" dirty="0"/>
              <a:t>).</a:t>
            </a:r>
          </a:p>
          <a:p>
            <a:pPr algn="l" defTabSz="457200">
              <a:defRPr sz="2400" b="0" baseline="20833">
                <a:solidFill>
                  <a:srgbClr val="4F4F4F"/>
                </a:solidFill>
                <a:latin typeface="Gill Sans Light"/>
                <a:ea typeface="Gill Sans Light"/>
                <a:cs typeface="Gill Sans Light"/>
                <a:sym typeface="Gill Sans Light"/>
              </a:defRPr>
            </a:pPr>
            <a:r>
              <a:rPr lang="cs-CZ" sz="2400" dirty="0"/>
              <a:t>I</a:t>
            </a:r>
            <a:r>
              <a:rPr lang="it-IT" sz="2400" dirty="0"/>
              <a:t>nstal</a:t>
            </a:r>
            <a:r>
              <a:rPr lang="cs-CZ" sz="2400" dirty="0" err="1"/>
              <a:t>ované</a:t>
            </a:r>
            <a:r>
              <a:rPr lang="cs-CZ" sz="2400" dirty="0"/>
              <a:t> zařízení funguje v synergii s ostatními používanými systémy čištění vody.</a:t>
            </a:r>
            <a:r>
              <a:rPr lang="it-IT" sz="2400" dirty="0"/>
              <a:t> </a:t>
            </a:r>
          </a:p>
          <a:p>
            <a:pPr algn="l" defTabSz="457200">
              <a:defRPr sz="2400" b="0" baseline="20833">
                <a:solidFill>
                  <a:srgbClr val="4F4F4F"/>
                </a:solidFill>
                <a:latin typeface="Gill Sans Light"/>
                <a:ea typeface="Gill Sans Light"/>
                <a:cs typeface="Gill Sans Light"/>
                <a:sym typeface="Gill Sans Light"/>
              </a:defRPr>
            </a:pPr>
            <a:r>
              <a:rPr lang="cs-CZ" sz="2400" dirty="0"/>
              <a:t>Může být použitý pro výrobu vysoce dezinfekční vody pro studenou vodu</a:t>
            </a:r>
            <a:r>
              <a:rPr lang="it-IT" sz="2400" dirty="0"/>
              <a:t>, prod</a:t>
            </a:r>
            <a:r>
              <a:rPr lang="cs-CZ" sz="2400" dirty="0" err="1"/>
              <a:t>ukty</a:t>
            </a:r>
            <a:r>
              <a:rPr lang="it-IT" sz="2400" dirty="0"/>
              <a:t>, </a:t>
            </a:r>
            <a:r>
              <a:rPr lang="cs-CZ" sz="2400" dirty="0"/>
              <a:t>povrchy apod</a:t>
            </a:r>
            <a:r>
              <a:rPr lang="it-IT" sz="2400" dirty="0"/>
              <a:t>.</a:t>
            </a:r>
            <a:r>
              <a:rPr sz="2400" dirty="0"/>
              <a:t>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4c13d7d1925978c23293c287ae45c1b4_L.jpg" descr="4c13d7d1925978c23293c287ae45c1b4_L.jpg"/>
          <p:cNvPicPr>
            <a:picLocks noChangeAspect="1"/>
          </p:cNvPicPr>
          <p:nvPr/>
        </p:nvPicPr>
        <p:blipFill>
          <a:blip r:embed="rId2" cstate="print"/>
          <a:srcRect l="9974" r="9974"/>
          <a:stretch>
            <a:fillRect/>
          </a:stretch>
        </p:blipFill>
        <p:spPr>
          <a:xfrm>
            <a:off x="8204200" y="149657"/>
            <a:ext cx="7975600" cy="6642101"/>
          </a:xfrm>
          <a:prstGeom prst="rect">
            <a:avLst/>
          </a:prstGeom>
          <a:ln w="12700">
            <a:miter lim="400000"/>
          </a:ln>
        </p:spPr>
      </p:pic>
      <p:pic>
        <p:nvPicPr>
          <p:cNvPr id="692" name="img31.jpg" descr="img31.jpg"/>
          <p:cNvPicPr>
            <a:picLocks noChangeAspect="1"/>
          </p:cNvPicPr>
          <p:nvPr/>
        </p:nvPicPr>
        <p:blipFill>
          <a:blip r:embed="rId3" cstate="print"/>
          <a:srcRect l="6592" r="6592"/>
          <a:stretch>
            <a:fillRect/>
          </a:stretch>
        </p:blipFill>
        <p:spPr>
          <a:xfrm>
            <a:off x="16307987" y="6914490"/>
            <a:ext cx="7975601" cy="6642769"/>
          </a:xfrm>
          <a:prstGeom prst="rect">
            <a:avLst/>
          </a:prstGeom>
          <a:ln w="12700">
            <a:miter lim="400000"/>
          </a:ln>
        </p:spPr>
      </p:pic>
      <p:pic>
        <p:nvPicPr>
          <p:cNvPr id="693" name="left-american-made.jpg" descr="left-american-made.jpg"/>
          <p:cNvPicPr>
            <a:picLocks noChangeAspect="1"/>
          </p:cNvPicPr>
          <p:nvPr/>
        </p:nvPicPr>
        <p:blipFill>
          <a:blip r:embed="rId4" cstate="print"/>
          <a:srcRect l="6190" r="6190"/>
          <a:stretch>
            <a:fillRect/>
          </a:stretch>
        </p:blipFill>
        <p:spPr>
          <a:xfrm>
            <a:off x="100412" y="6914688"/>
            <a:ext cx="7975601" cy="6642384"/>
          </a:xfrm>
          <a:prstGeom prst="rect">
            <a:avLst/>
          </a:prstGeom>
          <a:ln w="12700">
            <a:miter lim="400000"/>
          </a:ln>
        </p:spPr>
      </p:pic>
      <p:pic>
        <p:nvPicPr>
          <p:cNvPr id="694" name="hospital-bed-e1395706148596.jpg" descr="hospital-bed-e1395706148596.jpg"/>
          <p:cNvPicPr>
            <a:picLocks noChangeAspect="1"/>
          </p:cNvPicPr>
          <p:nvPr/>
        </p:nvPicPr>
        <p:blipFill>
          <a:blip r:embed="rId5" cstate="print"/>
          <a:srcRect l="9923" r="9923"/>
          <a:stretch>
            <a:fillRect/>
          </a:stretch>
        </p:blipFill>
        <p:spPr>
          <a:xfrm>
            <a:off x="16307987" y="149657"/>
            <a:ext cx="7975601" cy="6642101"/>
          </a:xfrm>
          <a:prstGeom prst="rect">
            <a:avLst/>
          </a:prstGeom>
          <a:ln w="12700">
            <a:miter lim="400000"/>
          </a:ln>
        </p:spPr>
      </p:pic>
      <p:pic>
        <p:nvPicPr>
          <p:cNvPr id="695" name="bigstock-Closeup-of-a-doctor-s-scrubs-w-82975598-e1429641462924.jpg" descr="bigstock-Closeup-of-a-doctor-s-scrubs-w-82975598-e1429641462924.jpg"/>
          <p:cNvPicPr>
            <a:picLocks noChangeAspect="1"/>
          </p:cNvPicPr>
          <p:nvPr/>
        </p:nvPicPr>
        <p:blipFill>
          <a:blip r:embed="rId6" cstate="print"/>
          <a:srcRect t="8340" b="8340"/>
          <a:stretch>
            <a:fillRect/>
          </a:stretch>
        </p:blipFill>
        <p:spPr>
          <a:xfrm>
            <a:off x="102595" y="150054"/>
            <a:ext cx="7971113" cy="6641424"/>
          </a:xfrm>
          <a:prstGeom prst="rect">
            <a:avLst/>
          </a:prstGeom>
          <a:ln w="12700">
            <a:miter lim="400000"/>
          </a:ln>
        </p:spPr>
      </p:pic>
      <p:sp>
        <p:nvSpPr>
          <p:cNvPr id="696" name="Rectangle"/>
          <p:cNvSpPr/>
          <p:nvPr/>
        </p:nvSpPr>
        <p:spPr>
          <a:xfrm>
            <a:off x="8210550" y="6914887"/>
            <a:ext cx="7962900" cy="66421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sz="5900" b="0" spc="354">
                <a:solidFill>
                  <a:srgbClr val="5E5E5E"/>
                </a:solidFill>
                <a:latin typeface="Haettenschweiler"/>
                <a:ea typeface="Haettenschweiler"/>
                <a:cs typeface="Haettenschweiler"/>
                <a:sym typeface="Haettenschweiler"/>
              </a:defRPr>
            </a:lvl1pPr>
          </a:lstStyle>
          <a:p>
            <a:r>
              <a:t> </a:t>
            </a:r>
          </a:p>
        </p:txBody>
      </p:sp>
      <p:pic>
        <p:nvPicPr>
          <p:cNvPr id="698" name="LogoEVTP.ai" descr="LogoEVTP.ai"/>
          <p:cNvPicPr>
            <a:picLocks noChangeAspect="1"/>
          </p:cNvPicPr>
          <p:nvPr/>
        </p:nvPicPr>
        <p:blipFill>
          <a:blip r:embed="rId7" cstate="print"/>
          <a:stretch>
            <a:fillRect/>
          </a:stretch>
        </p:blipFill>
        <p:spPr>
          <a:xfrm>
            <a:off x="9636521" y="7668590"/>
            <a:ext cx="5110785" cy="3479464"/>
          </a:xfrm>
          <a:prstGeom prst="rect">
            <a:avLst/>
          </a:prstGeom>
          <a:ln w="12700">
            <a:miter lim="400000"/>
          </a:ln>
        </p:spPr>
      </p:pic>
      <p:sp>
        <p:nvSpPr>
          <p:cNvPr id="10" name="The EVG MEDICAL SPLIT  is a wall mount unit, which incorporates the patented ozone technology combining it with an exclusive air filtering system which captures 98.5% of air particulate."/>
          <p:cNvSpPr txBox="1"/>
          <p:nvPr/>
        </p:nvSpPr>
        <p:spPr>
          <a:xfrm>
            <a:off x="9599712" y="11291450"/>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defTabSz="457200">
              <a:defRPr sz="2400" b="0" baseline="20833">
                <a:solidFill>
                  <a:srgbClr val="5E5E5E"/>
                </a:solidFill>
                <a:latin typeface="Gill Sans Light"/>
                <a:ea typeface="Gill Sans Light"/>
                <a:cs typeface="Gill Sans Light"/>
                <a:sym typeface="Gill Sans Light"/>
              </a:defRPr>
            </a:pPr>
            <a:r>
              <a:rPr lang="cs-CZ" sz="5400" dirty="0">
                <a:solidFill>
                  <a:schemeClr val="accent1"/>
                </a:solidFill>
              </a:rPr>
              <a:t>ZAŘÍZENÍ PRO DEZINFEKCI VĚCÍ A OBLEČENÍ</a:t>
            </a:r>
            <a:r>
              <a:rPr lang="it-IT" sz="5400" dirty="0">
                <a:solidFill>
                  <a:schemeClr val="accent1"/>
                </a:solidFill>
              </a:rPr>
              <a:t> </a:t>
            </a:r>
            <a:endParaRPr sz="5400" dirty="0">
              <a:solidFill>
                <a:schemeClr val="accent1"/>
              </a:solidFill>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Image" descr="Image"/>
          <p:cNvPicPr>
            <a:picLocks noChangeAspect="1"/>
          </p:cNvPicPr>
          <p:nvPr/>
        </p:nvPicPr>
        <p:blipFill>
          <a:blip r:embed="rId2" cstate="print">
            <a:alphaModFix amt="11874"/>
          </a:blip>
          <a:stretch>
            <a:fillRect/>
          </a:stretch>
        </p:blipFill>
        <p:spPr>
          <a:xfrm>
            <a:off x="-1" y="7524319"/>
            <a:ext cx="24384001" cy="6217113"/>
          </a:xfrm>
          <a:prstGeom prst="rect">
            <a:avLst/>
          </a:prstGeom>
          <a:ln w="12700">
            <a:miter lim="400000"/>
          </a:ln>
        </p:spPr>
      </p:pic>
      <p:sp>
        <p:nvSpPr>
          <p:cNvPr id="701" name="Sanitising chambers"/>
          <p:cNvSpPr txBox="1"/>
          <p:nvPr/>
        </p:nvSpPr>
        <p:spPr>
          <a:xfrm rot="16200000">
            <a:off x="-1393291" y="3561496"/>
            <a:ext cx="5110494" cy="11676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821531">
              <a:defRPr sz="3700" b="0" cap="all">
                <a:solidFill>
                  <a:srgbClr val="5E5E5E"/>
                </a:solidFill>
                <a:latin typeface="BlairMdITC TT"/>
                <a:ea typeface="BlairMdITC TT"/>
                <a:cs typeface="BlairMdITC TT"/>
                <a:sym typeface="BlairMdITC TT"/>
              </a:defRPr>
            </a:lvl1pPr>
          </a:lstStyle>
          <a:p>
            <a:r>
              <a:rPr lang="cs-CZ" dirty="0"/>
              <a:t>ŘADA</a:t>
            </a:r>
            <a:r>
              <a:rPr lang="it-IT" dirty="0"/>
              <a:t> HYGENE BOX CLEAN</a:t>
            </a:r>
            <a:endParaRPr dirty="0"/>
          </a:p>
        </p:txBody>
      </p:sp>
      <p:grpSp>
        <p:nvGrpSpPr>
          <p:cNvPr id="2" name="Group"/>
          <p:cNvGrpSpPr/>
          <p:nvPr/>
        </p:nvGrpSpPr>
        <p:grpSpPr>
          <a:xfrm>
            <a:off x="427512" y="280407"/>
            <a:ext cx="5644382" cy="6779786"/>
            <a:chOff x="0" y="0"/>
            <a:chExt cx="5644381" cy="6779785"/>
          </a:xfrm>
        </p:grpSpPr>
        <p:sp>
          <p:nvSpPr>
            <p:cNvPr id="702" name="Line"/>
            <p:cNvSpPr/>
            <p:nvPr/>
          </p:nvSpPr>
          <p:spPr>
            <a:xfrm flipV="1">
              <a:off x="7318" y="0"/>
              <a:ext cx="1" cy="6779786"/>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3" name="Line"/>
            <p:cNvSpPr/>
            <p:nvPr/>
          </p:nvSpPr>
          <p:spPr>
            <a:xfrm>
              <a:off x="0" y="6773746"/>
              <a:ext cx="5644382" cy="1"/>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705" name="general SANITISING WITH EVG chambers"/>
          <p:cNvSpPr/>
          <p:nvPr/>
        </p:nvSpPr>
        <p:spPr>
          <a:xfrm>
            <a:off x="10751840" y="344491"/>
            <a:ext cx="12745416"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ZAŘÍZENÍ PRO DEZINFEKCI VĚCÍ A OBLEČENÍ ETP</a:t>
            </a:r>
            <a:endParaRPr dirty="0"/>
          </a:p>
        </p:txBody>
      </p:sp>
      <p:sp>
        <p:nvSpPr>
          <p:cNvPr id="706" name="The EVG Box Clean range is a unique, innovative system which revolutionises the concept of sanitising hospital professional wear and everyday healthcare worker paraphernalia.  The EVG Box clean range is also widely used for the sanitisation of hospital supplies (pillows, linens, etc.,) and can be customised in size for mattress sanitisation.…"/>
          <p:cNvSpPr txBox="1"/>
          <p:nvPr/>
        </p:nvSpPr>
        <p:spPr>
          <a:xfrm>
            <a:off x="9273685" y="1840453"/>
            <a:ext cx="14455095" cy="54579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r>
              <a:rPr dirty="0"/>
              <a:t> </a:t>
            </a:r>
            <a:br>
              <a:rPr lang="it-IT" b="0" dirty="0"/>
            </a:br>
            <a:endParaRPr lang="it-IT" b="0" dirty="0"/>
          </a:p>
          <a:p>
            <a:pPr algn="l"/>
            <a:r>
              <a:rPr lang="cs-CZ" sz="2400" b="0" dirty="0"/>
              <a:t>Řada </a:t>
            </a:r>
            <a:r>
              <a:rPr lang="it-IT" sz="2400" b="0" dirty="0"/>
              <a:t>HYG</a:t>
            </a:r>
            <a:r>
              <a:rPr lang="cs-CZ" sz="2400" b="0" dirty="0"/>
              <a:t>E</a:t>
            </a:r>
            <a:r>
              <a:rPr lang="it-IT" sz="2400" b="0" dirty="0"/>
              <a:t>NE BOX CLEAN </a:t>
            </a:r>
            <a:r>
              <a:rPr lang="cs-CZ" sz="2400" b="0" dirty="0"/>
              <a:t>je jedinečné zařízení, které přináší revoluci do konceptu dezinfekce oblečení a prádla. Použití v </a:t>
            </a:r>
            <a:r>
              <a:rPr lang="cs-CZ" sz="2400" b="0" dirty="0" err="1"/>
              <a:t>nemocníčním</a:t>
            </a:r>
            <a:r>
              <a:rPr lang="cs-CZ" sz="2400" b="0" dirty="0"/>
              <a:t> nebo HO.RE.CA prostředí zaručuje vysokou bezpečnost a účinek pro zdraví. </a:t>
            </a:r>
            <a:r>
              <a:rPr lang="it-IT" sz="2400" b="0" dirty="0"/>
              <a:t> </a:t>
            </a:r>
          </a:p>
          <a:p>
            <a:pPr algn="l"/>
            <a:r>
              <a:rPr lang="cs-CZ" sz="2400" b="0" dirty="0"/>
              <a:t>Řada </a:t>
            </a:r>
            <a:r>
              <a:rPr lang="it-IT" sz="2400" b="0" dirty="0"/>
              <a:t>HYGENE BOX CLEAN </a:t>
            </a:r>
            <a:r>
              <a:rPr lang="cs-CZ" sz="2400" b="0" dirty="0"/>
              <a:t>je také často využívána pro dezinfekci ložního prádla, polštářů atd. Zařízení mohou být dodána v </a:t>
            </a:r>
            <a:r>
              <a:rPr lang="cs-CZ" sz="2400" b="0" dirty="0" err="1"/>
              <a:t>rrůzných</a:t>
            </a:r>
            <a:r>
              <a:rPr lang="cs-CZ" sz="2400" b="0" dirty="0"/>
              <a:t> velikostech, aby se přizpůsobila požadavkům.</a:t>
            </a:r>
            <a:br>
              <a:rPr lang="it-IT" sz="2400" b="0" dirty="0"/>
            </a:br>
            <a:r>
              <a:rPr lang="it-IT" sz="2400" b="0" dirty="0"/>
              <a:t> </a:t>
            </a:r>
            <a:br>
              <a:rPr lang="it-IT" sz="2400" b="0" dirty="0"/>
            </a:br>
            <a:r>
              <a:rPr lang="cs-CZ" sz="2400" b="0" dirty="0"/>
              <a:t>Díky systému generování ozónu a rychlé technologii konverze na kyslík,</a:t>
            </a:r>
            <a:r>
              <a:rPr lang="it-IT" sz="2400" b="0" dirty="0"/>
              <a:t> HYGENE Box Clean </a:t>
            </a:r>
            <a:r>
              <a:rPr lang="cs-CZ" sz="2400" b="0" dirty="0"/>
              <a:t>ničí organické látky </a:t>
            </a:r>
            <a:r>
              <a:rPr lang="it-IT" sz="2400" b="0" dirty="0"/>
              <a:t>(ba</a:t>
            </a:r>
            <a:r>
              <a:rPr lang="cs-CZ" sz="2400" b="0" dirty="0" err="1"/>
              <a:t>kterie</a:t>
            </a:r>
            <a:r>
              <a:rPr lang="it-IT" sz="2400" b="0" dirty="0"/>
              <a:t>, </a:t>
            </a:r>
            <a:r>
              <a:rPr lang="cs-CZ" sz="2400" b="0" dirty="0"/>
              <a:t>plísně</a:t>
            </a:r>
            <a:r>
              <a:rPr lang="it-IT" sz="2400" b="0" dirty="0"/>
              <a:t>,</a:t>
            </a:r>
            <a:r>
              <a:rPr lang="cs-CZ" sz="2400" b="0" dirty="0"/>
              <a:t> roztoče,</a:t>
            </a:r>
            <a:r>
              <a:rPr lang="it-IT" sz="2400" b="0" dirty="0"/>
              <a:t> </a:t>
            </a:r>
            <a:r>
              <a:rPr lang="cs-CZ" sz="2400" b="0" dirty="0"/>
              <a:t>houby</a:t>
            </a:r>
            <a:r>
              <a:rPr lang="it-IT" sz="2400" b="0" dirty="0"/>
              <a:t>,</a:t>
            </a:r>
            <a:r>
              <a:rPr lang="cs-CZ" sz="2400" b="0" dirty="0"/>
              <a:t> </a:t>
            </a:r>
            <a:r>
              <a:rPr lang="it-IT" sz="2400" b="0" dirty="0"/>
              <a:t>vir</a:t>
            </a:r>
            <a:r>
              <a:rPr lang="cs-CZ" sz="2400" b="0" dirty="0"/>
              <a:t>y</a:t>
            </a:r>
            <a:r>
              <a:rPr lang="it-IT" sz="2400" b="0" dirty="0"/>
              <a:t>, </a:t>
            </a:r>
            <a:r>
              <a:rPr lang="cs-CZ" sz="2400" b="0" dirty="0"/>
              <a:t>apod</a:t>
            </a:r>
            <a:r>
              <a:rPr lang="it-IT" sz="2400" b="0" dirty="0"/>
              <a:t>.) </a:t>
            </a:r>
            <a:r>
              <a:rPr lang="cs-CZ" sz="2400" b="0" dirty="0"/>
              <a:t>tím, že je </a:t>
            </a:r>
            <a:r>
              <a:rPr lang="cs-CZ" sz="2400" b="0" dirty="0" err="1"/>
              <a:t>oxyduje</a:t>
            </a:r>
            <a:r>
              <a:rPr lang="it-IT" sz="2400" b="0" dirty="0"/>
              <a:t>.</a:t>
            </a:r>
            <a:r>
              <a:rPr lang="cs-CZ" sz="2400" b="0" dirty="0"/>
              <a:t> Ozón vyrobený v komoře </a:t>
            </a:r>
            <a:r>
              <a:rPr lang="cs-CZ" sz="2400" b="0" dirty="0" err="1"/>
              <a:t>BOXu</a:t>
            </a:r>
            <a:r>
              <a:rPr lang="cs-CZ" sz="2400" b="0" dirty="0"/>
              <a:t> celkově dezinfikuje ošetřované produkty</a:t>
            </a:r>
            <a:r>
              <a:rPr lang="it-IT" sz="2400" b="0" dirty="0"/>
              <a:t>.</a:t>
            </a:r>
            <a:br>
              <a:rPr lang="it-IT" sz="2400" b="0" dirty="0"/>
            </a:br>
            <a:br>
              <a:rPr lang="it-IT" sz="2400" b="0" dirty="0"/>
            </a:br>
            <a:r>
              <a:rPr lang="it-IT" sz="2400" b="0" dirty="0"/>
              <a:t>HYGENE Box Clean</a:t>
            </a:r>
            <a:r>
              <a:rPr lang="cs-CZ" sz="2400" b="0" dirty="0"/>
              <a:t> je ekonomický</a:t>
            </a:r>
            <a:r>
              <a:rPr lang="it-IT" sz="2400" b="0" dirty="0"/>
              <a:t>, </a:t>
            </a:r>
            <a:r>
              <a:rPr lang="cs-CZ" sz="2400" b="0" dirty="0"/>
              <a:t>jednoduše </a:t>
            </a:r>
            <a:r>
              <a:rPr lang="cs-CZ" sz="2400" b="0" dirty="0" err="1"/>
              <a:t>instalovatelný</a:t>
            </a:r>
            <a:r>
              <a:rPr lang="it-IT" sz="2400" b="0" dirty="0"/>
              <a:t> </a:t>
            </a:r>
            <a:r>
              <a:rPr lang="cs-CZ" sz="2400" b="0" dirty="0"/>
              <a:t>a může ho používat kdokoliv. Zařízení je vybaveno dotykovým displejem, který umožňuje nastavit časy ošetření v závislosti na požadavcích.</a:t>
            </a:r>
            <a:endParaRPr lang="it-IT" sz="2400" b="0" dirty="0"/>
          </a:p>
        </p:txBody>
      </p:sp>
      <p:pic>
        <p:nvPicPr>
          <p:cNvPr id="707" name="Image" descr="Image"/>
          <p:cNvPicPr>
            <a:picLocks noChangeAspect="1"/>
          </p:cNvPicPr>
          <p:nvPr/>
        </p:nvPicPr>
        <p:blipFill>
          <a:blip r:embed="rId4" cstate="print"/>
          <a:srcRect l="2914" t="20562" r="3372" b="11243"/>
          <a:stretch>
            <a:fillRect/>
          </a:stretch>
        </p:blipFill>
        <p:spPr>
          <a:xfrm>
            <a:off x="1191089" y="9772791"/>
            <a:ext cx="11556315" cy="3031230"/>
          </a:xfrm>
          <a:custGeom>
            <a:avLst/>
            <a:gdLst/>
            <a:ahLst/>
            <a:cxnLst>
              <a:cxn ang="0">
                <a:pos x="wd2" y="hd2"/>
              </a:cxn>
              <a:cxn ang="5400000">
                <a:pos x="wd2" y="hd2"/>
              </a:cxn>
              <a:cxn ang="10800000">
                <a:pos x="wd2" y="hd2"/>
              </a:cxn>
              <a:cxn ang="16200000">
                <a:pos x="wd2" y="hd2"/>
              </a:cxn>
            </a:cxnLst>
            <a:rect l="0" t="0" r="r" b="b"/>
            <a:pathLst>
              <a:path w="21596" h="21488" extrusionOk="0">
                <a:moveTo>
                  <a:pt x="2404" y="6"/>
                </a:moveTo>
                <a:cubicBezTo>
                  <a:pt x="1086" y="38"/>
                  <a:pt x="385" y="190"/>
                  <a:pt x="151" y="479"/>
                </a:cubicBezTo>
                <a:cubicBezTo>
                  <a:pt x="22" y="640"/>
                  <a:pt x="-2" y="737"/>
                  <a:pt x="0" y="1092"/>
                </a:cubicBezTo>
                <a:cubicBezTo>
                  <a:pt x="2" y="1324"/>
                  <a:pt x="6" y="2266"/>
                  <a:pt x="11" y="3186"/>
                </a:cubicBezTo>
                <a:lnTo>
                  <a:pt x="18" y="4860"/>
                </a:lnTo>
                <a:lnTo>
                  <a:pt x="257" y="6069"/>
                </a:lnTo>
                <a:cubicBezTo>
                  <a:pt x="389" y="6735"/>
                  <a:pt x="589" y="7654"/>
                  <a:pt x="703" y="8115"/>
                </a:cubicBezTo>
                <a:cubicBezTo>
                  <a:pt x="831" y="8633"/>
                  <a:pt x="896" y="9008"/>
                  <a:pt x="872" y="9097"/>
                </a:cubicBezTo>
                <a:cubicBezTo>
                  <a:pt x="828" y="9264"/>
                  <a:pt x="910" y="9817"/>
                  <a:pt x="1086" y="10534"/>
                </a:cubicBezTo>
                <a:cubicBezTo>
                  <a:pt x="1163" y="10848"/>
                  <a:pt x="1196" y="11114"/>
                  <a:pt x="1179" y="11277"/>
                </a:cubicBezTo>
                <a:cubicBezTo>
                  <a:pt x="1157" y="11496"/>
                  <a:pt x="1111" y="11516"/>
                  <a:pt x="849" y="11423"/>
                </a:cubicBezTo>
                <a:cubicBezTo>
                  <a:pt x="585" y="11329"/>
                  <a:pt x="545" y="11346"/>
                  <a:pt x="545" y="11561"/>
                </a:cubicBezTo>
                <a:cubicBezTo>
                  <a:pt x="545" y="11943"/>
                  <a:pt x="879" y="12787"/>
                  <a:pt x="1458" y="13868"/>
                </a:cubicBezTo>
                <a:cubicBezTo>
                  <a:pt x="2235" y="15318"/>
                  <a:pt x="2661" y="15778"/>
                  <a:pt x="3608" y="16192"/>
                </a:cubicBezTo>
                <a:cubicBezTo>
                  <a:pt x="4250" y="16472"/>
                  <a:pt x="4801" y="16473"/>
                  <a:pt x="5577" y="16195"/>
                </a:cubicBezTo>
                <a:cubicBezTo>
                  <a:pt x="6456" y="15879"/>
                  <a:pt x="7689" y="15986"/>
                  <a:pt x="8133" y="16414"/>
                </a:cubicBezTo>
                <a:cubicBezTo>
                  <a:pt x="8322" y="16598"/>
                  <a:pt x="8733" y="16952"/>
                  <a:pt x="9046" y="17205"/>
                </a:cubicBezTo>
                <a:cubicBezTo>
                  <a:pt x="9358" y="17457"/>
                  <a:pt x="9787" y="17865"/>
                  <a:pt x="9999" y="18108"/>
                </a:cubicBezTo>
                <a:cubicBezTo>
                  <a:pt x="10468" y="18647"/>
                  <a:pt x="11816" y="20393"/>
                  <a:pt x="11910" y="20584"/>
                </a:cubicBezTo>
                <a:cubicBezTo>
                  <a:pt x="11947" y="20660"/>
                  <a:pt x="12149" y="20892"/>
                  <a:pt x="12358" y="21101"/>
                </a:cubicBezTo>
                <a:cubicBezTo>
                  <a:pt x="12772" y="21516"/>
                  <a:pt x="13187" y="21596"/>
                  <a:pt x="13642" y="21349"/>
                </a:cubicBezTo>
                <a:cubicBezTo>
                  <a:pt x="13792" y="21268"/>
                  <a:pt x="14261" y="21021"/>
                  <a:pt x="14685" y="20800"/>
                </a:cubicBezTo>
                <a:cubicBezTo>
                  <a:pt x="15840" y="20200"/>
                  <a:pt x="16486" y="19843"/>
                  <a:pt x="17160" y="19425"/>
                </a:cubicBezTo>
                <a:cubicBezTo>
                  <a:pt x="17495" y="19217"/>
                  <a:pt x="18024" y="18899"/>
                  <a:pt x="18337" y="18718"/>
                </a:cubicBezTo>
                <a:cubicBezTo>
                  <a:pt x="19263" y="18183"/>
                  <a:pt x="20283" y="17331"/>
                  <a:pt x="20629" y="16805"/>
                </a:cubicBezTo>
                <a:cubicBezTo>
                  <a:pt x="20707" y="16687"/>
                  <a:pt x="20844" y="16516"/>
                  <a:pt x="20933" y="16428"/>
                </a:cubicBezTo>
                <a:cubicBezTo>
                  <a:pt x="21022" y="16341"/>
                  <a:pt x="21123" y="16201"/>
                  <a:pt x="21156" y="16116"/>
                </a:cubicBezTo>
                <a:cubicBezTo>
                  <a:pt x="21208" y="15983"/>
                  <a:pt x="21204" y="15921"/>
                  <a:pt x="21127" y="15691"/>
                </a:cubicBezTo>
                <a:lnTo>
                  <a:pt x="21036" y="15424"/>
                </a:lnTo>
                <a:lnTo>
                  <a:pt x="21140" y="14605"/>
                </a:lnTo>
                <a:cubicBezTo>
                  <a:pt x="21209" y="14059"/>
                  <a:pt x="21263" y="13813"/>
                  <a:pt x="21300" y="13868"/>
                </a:cubicBezTo>
                <a:cubicBezTo>
                  <a:pt x="21340" y="13926"/>
                  <a:pt x="21363" y="13784"/>
                  <a:pt x="21378" y="13381"/>
                </a:cubicBezTo>
                <a:cubicBezTo>
                  <a:pt x="21390" y="13068"/>
                  <a:pt x="21436" y="12086"/>
                  <a:pt x="21479" y="11198"/>
                </a:cubicBezTo>
                <a:cubicBezTo>
                  <a:pt x="21567" y="9388"/>
                  <a:pt x="21598" y="8674"/>
                  <a:pt x="21596" y="8292"/>
                </a:cubicBezTo>
                <a:cubicBezTo>
                  <a:pt x="21596" y="8164"/>
                  <a:pt x="21591" y="8073"/>
                  <a:pt x="21584" y="7991"/>
                </a:cubicBezTo>
                <a:cubicBezTo>
                  <a:pt x="21547" y="7548"/>
                  <a:pt x="21302" y="7243"/>
                  <a:pt x="20828" y="7051"/>
                </a:cubicBezTo>
                <a:cubicBezTo>
                  <a:pt x="20596" y="6957"/>
                  <a:pt x="20378" y="6850"/>
                  <a:pt x="20344" y="6812"/>
                </a:cubicBezTo>
                <a:cubicBezTo>
                  <a:pt x="20311" y="6774"/>
                  <a:pt x="19955" y="6603"/>
                  <a:pt x="19554" y="6432"/>
                </a:cubicBezTo>
                <a:cubicBezTo>
                  <a:pt x="18818" y="6120"/>
                  <a:pt x="18483" y="5934"/>
                  <a:pt x="17627" y="5372"/>
                </a:cubicBezTo>
                <a:cubicBezTo>
                  <a:pt x="16663" y="4738"/>
                  <a:pt x="15527" y="4416"/>
                  <a:pt x="13772" y="4277"/>
                </a:cubicBezTo>
                <a:cubicBezTo>
                  <a:pt x="12846" y="4204"/>
                  <a:pt x="11477" y="4071"/>
                  <a:pt x="10729" y="3985"/>
                </a:cubicBezTo>
                <a:cubicBezTo>
                  <a:pt x="9982" y="3898"/>
                  <a:pt x="9142" y="3807"/>
                  <a:pt x="8863" y="3782"/>
                </a:cubicBezTo>
                <a:cubicBezTo>
                  <a:pt x="8363" y="3737"/>
                  <a:pt x="8352" y="3728"/>
                  <a:pt x="8092" y="3171"/>
                </a:cubicBezTo>
                <a:cubicBezTo>
                  <a:pt x="7748" y="2434"/>
                  <a:pt x="6708" y="629"/>
                  <a:pt x="6449" y="319"/>
                </a:cubicBezTo>
                <a:cubicBezTo>
                  <a:pt x="6277" y="113"/>
                  <a:pt x="5896" y="68"/>
                  <a:pt x="3933" y="15"/>
                </a:cubicBezTo>
                <a:cubicBezTo>
                  <a:pt x="3351" y="-1"/>
                  <a:pt x="2843" y="-4"/>
                  <a:pt x="2404" y="6"/>
                </a:cubicBezTo>
                <a:close/>
              </a:path>
            </a:pathLst>
          </a:custGeom>
          <a:ln w="12700">
            <a:miter lim="400000"/>
          </a:ln>
        </p:spPr>
      </p:pic>
      <p:sp>
        <p:nvSpPr>
          <p:cNvPr id="708" name="Shape"/>
          <p:cNvSpPr/>
          <p:nvPr/>
        </p:nvSpPr>
        <p:spPr>
          <a:xfrm>
            <a:off x="1305948" y="9763924"/>
            <a:ext cx="11350068" cy="1258934"/>
          </a:xfrm>
          <a:custGeom>
            <a:avLst/>
            <a:gdLst/>
            <a:ahLst/>
            <a:cxnLst>
              <a:cxn ang="0">
                <a:pos x="wd2" y="hd2"/>
              </a:cxn>
              <a:cxn ang="5400000">
                <a:pos x="wd2" y="hd2"/>
              </a:cxn>
              <a:cxn ang="10800000">
                <a:pos x="wd2" y="hd2"/>
              </a:cxn>
              <a:cxn ang="16200000">
                <a:pos x="wd2" y="hd2"/>
              </a:cxn>
            </a:cxnLst>
            <a:rect l="0" t="0" r="r" b="b"/>
            <a:pathLst>
              <a:path w="21600" h="21598" extrusionOk="0">
                <a:moveTo>
                  <a:pt x="0" y="811"/>
                </a:moveTo>
                <a:cubicBezTo>
                  <a:pt x="259" y="546"/>
                  <a:pt x="518" y="359"/>
                  <a:pt x="778" y="251"/>
                </a:cubicBezTo>
                <a:cubicBezTo>
                  <a:pt x="1040" y="142"/>
                  <a:pt x="1302" y="113"/>
                  <a:pt x="1565" y="88"/>
                </a:cubicBezTo>
                <a:cubicBezTo>
                  <a:pt x="2080" y="37"/>
                  <a:pt x="2596" y="-2"/>
                  <a:pt x="3112" y="0"/>
                </a:cubicBezTo>
                <a:cubicBezTo>
                  <a:pt x="4178" y="3"/>
                  <a:pt x="5244" y="179"/>
                  <a:pt x="6309" y="528"/>
                </a:cubicBezTo>
                <a:lnTo>
                  <a:pt x="8341" y="9213"/>
                </a:lnTo>
                <a:lnTo>
                  <a:pt x="16570" y="11453"/>
                </a:lnTo>
                <a:lnTo>
                  <a:pt x="21600" y="18243"/>
                </a:lnTo>
                <a:lnTo>
                  <a:pt x="13536" y="21598"/>
                </a:lnTo>
                <a:cubicBezTo>
                  <a:pt x="12277" y="19041"/>
                  <a:pt x="11035" y="16247"/>
                  <a:pt x="9810" y="13228"/>
                </a:cubicBezTo>
                <a:cubicBezTo>
                  <a:pt x="8841" y="10841"/>
                  <a:pt x="7842" y="8226"/>
                  <a:pt x="6827" y="9714"/>
                </a:cubicBezTo>
                <a:cubicBezTo>
                  <a:pt x="6323" y="10454"/>
                  <a:pt x="5848" y="12210"/>
                  <a:pt x="5372" y="13854"/>
                </a:cubicBezTo>
                <a:cubicBezTo>
                  <a:pt x="4823" y="15746"/>
                  <a:pt x="4269" y="17503"/>
                  <a:pt x="3710" y="19124"/>
                </a:cubicBezTo>
                <a:cubicBezTo>
                  <a:pt x="3388" y="19910"/>
                  <a:pt x="3056" y="20252"/>
                  <a:pt x="2726" y="20153"/>
                </a:cubicBezTo>
                <a:cubicBezTo>
                  <a:pt x="2457" y="20073"/>
                  <a:pt x="2186" y="19697"/>
                  <a:pt x="1937" y="18659"/>
                </a:cubicBezTo>
                <a:cubicBezTo>
                  <a:pt x="1562" y="17089"/>
                  <a:pt x="1287" y="14231"/>
                  <a:pt x="1020" y="11454"/>
                </a:cubicBezTo>
                <a:cubicBezTo>
                  <a:pt x="683" y="7928"/>
                  <a:pt x="343" y="4381"/>
                  <a:pt x="0" y="811"/>
                </a:cubicBezTo>
                <a:close/>
              </a:path>
            </a:pathLst>
          </a:custGeom>
          <a:solidFill>
            <a:schemeClr val="accent1">
              <a:lumOff val="16847"/>
              <a:alpha val="33321"/>
            </a:schemeClr>
          </a:solidFill>
          <a:ln w="25400">
            <a:solidFill>
              <a:schemeClr val="accent1">
                <a:lumOff val="16847"/>
                <a:alpha val="33321"/>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09" name="Shape"/>
          <p:cNvSpPr/>
          <p:nvPr/>
        </p:nvSpPr>
        <p:spPr>
          <a:xfrm>
            <a:off x="1199849" y="9810305"/>
            <a:ext cx="11537780" cy="2922003"/>
          </a:xfrm>
          <a:custGeom>
            <a:avLst/>
            <a:gdLst/>
            <a:ahLst/>
            <a:cxnLst>
              <a:cxn ang="0">
                <a:pos x="wd2" y="hd2"/>
              </a:cxn>
              <a:cxn ang="5400000">
                <a:pos x="wd2" y="hd2"/>
              </a:cxn>
              <a:cxn ang="10800000">
                <a:pos x="wd2" y="hd2"/>
              </a:cxn>
              <a:cxn ang="16200000">
                <a:pos x="wd2" y="hd2"/>
              </a:cxn>
            </a:cxnLst>
            <a:rect l="0" t="0" r="r" b="b"/>
            <a:pathLst>
              <a:path w="21600" h="21600" extrusionOk="0">
                <a:moveTo>
                  <a:pt x="7" y="265"/>
                </a:moveTo>
                <a:lnTo>
                  <a:pt x="0" y="4739"/>
                </a:lnTo>
                <a:lnTo>
                  <a:pt x="871" y="8878"/>
                </a:lnTo>
                <a:lnTo>
                  <a:pt x="844" y="9306"/>
                </a:lnTo>
                <a:cubicBezTo>
                  <a:pt x="1017" y="10476"/>
                  <a:pt x="1232" y="11541"/>
                  <a:pt x="1482" y="12472"/>
                </a:cubicBezTo>
                <a:cubicBezTo>
                  <a:pt x="1730" y="13397"/>
                  <a:pt x="2010" y="14179"/>
                  <a:pt x="2314" y="14795"/>
                </a:cubicBezTo>
                <a:cubicBezTo>
                  <a:pt x="2688" y="15466"/>
                  <a:pt x="3095" y="15815"/>
                  <a:pt x="3506" y="15820"/>
                </a:cubicBezTo>
                <a:cubicBezTo>
                  <a:pt x="3892" y="15824"/>
                  <a:pt x="4274" y="15525"/>
                  <a:pt x="4630" y="14939"/>
                </a:cubicBezTo>
                <a:cubicBezTo>
                  <a:pt x="5026" y="14430"/>
                  <a:pt x="5428" y="14004"/>
                  <a:pt x="5836" y="13663"/>
                </a:cubicBezTo>
                <a:cubicBezTo>
                  <a:pt x="6220" y="13341"/>
                  <a:pt x="6609" y="13095"/>
                  <a:pt x="7000" y="12925"/>
                </a:cubicBezTo>
                <a:cubicBezTo>
                  <a:pt x="7473" y="13216"/>
                  <a:pt x="7942" y="13612"/>
                  <a:pt x="8404" y="14110"/>
                </a:cubicBezTo>
                <a:cubicBezTo>
                  <a:pt x="8854" y="14595"/>
                  <a:pt x="9296" y="15177"/>
                  <a:pt x="9730" y="15854"/>
                </a:cubicBezTo>
                <a:lnTo>
                  <a:pt x="12242" y="19850"/>
                </a:lnTo>
                <a:lnTo>
                  <a:pt x="12762" y="20052"/>
                </a:lnTo>
                <a:lnTo>
                  <a:pt x="13105" y="21600"/>
                </a:lnTo>
                <a:lnTo>
                  <a:pt x="13459" y="20588"/>
                </a:lnTo>
                <a:lnTo>
                  <a:pt x="14430" y="19493"/>
                </a:lnTo>
                <a:lnTo>
                  <a:pt x="17924" y="17492"/>
                </a:lnTo>
                <a:lnTo>
                  <a:pt x="21073" y="15367"/>
                </a:lnTo>
                <a:lnTo>
                  <a:pt x="21245" y="13858"/>
                </a:lnTo>
                <a:lnTo>
                  <a:pt x="21363" y="13773"/>
                </a:lnTo>
                <a:lnTo>
                  <a:pt x="21600" y="7769"/>
                </a:lnTo>
                <a:lnTo>
                  <a:pt x="21448" y="7335"/>
                </a:lnTo>
                <a:lnTo>
                  <a:pt x="13640" y="8954"/>
                </a:lnTo>
                <a:lnTo>
                  <a:pt x="8505" y="4011"/>
                </a:lnTo>
                <a:cubicBezTo>
                  <a:pt x="8319" y="3859"/>
                  <a:pt x="8132" y="3753"/>
                  <a:pt x="7943" y="3693"/>
                </a:cubicBezTo>
                <a:cubicBezTo>
                  <a:pt x="7749" y="3632"/>
                  <a:pt x="7554" y="3619"/>
                  <a:pt x="7358" y="3641"/>
                </a:cubicBezTo>
                <a:cubicBezTo>
                  <a:pt x="7161" y="3664"/>
                  <a:pt x="6964" y="3722"/>
                  <a:pt x="6770" y="3848"/>
                </a:cubicBezTo>
                <a:cubicBezTo>
                  <a:pt x="6561" y="3983"/>
                  <a:pt x="6355" y="4196"/>
                  <a:pt x="6153" y="4458"/>
                </a:cubicBezTo>
                <a:cubicBezTo>
                  <a:pt x="5830" y="4876"/>
                  <a:pt x="5519" y="5415"/>
                  <a:pt x="5206" y="5929"/>
                </a:cubicBezTo>
                <a:cubicBezTo>
                  <a:pt x="4906" y="6422"/>
                  <a:pt x="4604" y="6893"/>
                  <a:pt x="4300" y="7341"/>
                </a:cubicBezTo>
                <a:cubicBezTo>
                  <a:pt x="4044" y="7637"/>
                  <a:pt x="3785" y="7872"/>
                  <a:pt x="3525" y="8047"/>
                </a:cubicBezTo>
                <a:cubicBezTo>
                  <a:pt x="3246" y="8235"/>
                  <a:pt x="2961" y="8357"/>
                  <a:pt x="2677" y="8193"/>
                </a:cubicBezTo>
                <a:cubicBezTo>
                  <a:pt x="2310" y="7980"/>
                  <a:pt x="1974" y="7300"/>
                  <a:pt x="1687" y="6376"/>
                </a:cubicBezTo>
                <a:cubicBezTo>
                  <a:pt x="1443" y="5591"/>
                  <a:pt x="1238" y="4643"/>
                  <a:pt x="1041" y="3676"/>
                </a:cubicBezTo>
                <a:cubicBezTo>
                  <a:pt x="851" y="2747"/>
                  <a:pt x="669" y="1796"/>
                  <a:pt x="493" y="826"/>
                </a:cubicBezTo>
                <a:lnTo>
                  <a:pt x="224" y="0"/>
                </a:lnTo>
                <a:lnTo>
                  <a:pt x="7" y="265"/>
                </a:lnTo>
                <a:close/>
              </a:path>
            </a:pathLst>
          </a:custGeom>
          <a:solidFill>
            <a:schemeClr val="accent1">
              <a:lumOff val="16847"/>
              <a:alpha val="33477"/>
            </a:schemeClr>
          </a:solidFill>
          <a:ln w="25400">
            <a:solidFill>
              <a:schemeClr val="accent1">
                <a:lumOff val="16847"/>
                <a:alpha val="33477"/>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 name="Group"/>
          <p:cNvGrpSpPr/>
          <p:nvPr/>
        </p:nvGrpSpPr>
        <p:grpSpPr>
          <a:xfrm>
            <a:off x="1272089" y="12231109"/>
            <a:ext cx="11105253" cy="1094227"/>
            <a:chOff x="0" y="0"/>
            <a:chExt cx="11105252" cy="1094226"/>
          </a:xfrm>
        </p:grpSpPr>
        <p:pic>
          <p:nvPicPr>
            <p:cNvPr id="710" name="bedbug.png" descr="bedbug.png"/>
            <p:cNvPicPr>
              <a:picLocks noChangeAspect="1"/>
            </p:cNvPicPr>
            <p:nvPr/>
          </p:nvPicPr>
          <p:blipFill>
            <a:blip r:embed="rId5" cstate="print"/>
            <a:stretch>
              <a:fillRect/>
            </a:stretch>
          </p:blipFill>
          <p:spPr>
            <a:xfrm rot="17899620">
              <a:off x="1803567" y="270590"/>
              <a:ext cx="266701" cy="266701"/>
            </a:xfrm>
            <a:prstGeom prst="rect">
              <a:avLst/>
            </a:prstGeom>
            <a:ln w="12700" cap="flat">
              <a:noFill/>
              <a:miter lim="400000"/>
            </a:ln>
            <a:effectLst/>
          </p:spPr>
        </p:pic>
        <p:pic>
          <p:nvPicPr>
            <p:cNvPr id="711" name="bedbug.png" descr="bedbug.png"/>
            <p:cNvPicPr>
              <a:picLocks noChangeAspect="1"/>
            </p:cNvPicPr>
            <p:nvPr/>
          </p:nvPicPr>
          <p:blipFill>
            <a:blip r:embed="rId5" cstate="print"/>
            <a:stretch>
              <a:fillRect/>
            </a:stretch>
          </p:blipFill>
          <p:spPr>
            <a:xfrm rot="21048089">
              <a:off x="4623598" y="666745"/>
              <a:ext cx="266701" cy="266701"/>
            </a:xfrm>
            <a:prstGeom prst="rect">
              <a:avLst/>
            </a:prstGeom>
            <a:ln w="12700" cap="flat">
              <a:noFill/>
              <a:miter lim="400000"/>
            </a:ln>
            <a:effectLst/>
          </p:spPr>
        </p:pic>
        <p:pic>
          <p:nvPicPr>
            <p:cNvPr id="712" name="bedbug.png" descr="bedbug.png"/>
            <p:cNvPicPr>
              <a:picLocks noChangeAspect="1"/>
            </p:cNvPicPr>
            <p:nvPr/>
          </p:nvPicPr>
          <p:blipFill>
            <a:blip r:embed="rId5" cstate="print"/>
            <a:stretch>
              <a:fillRect/>
            </a:stretch>
          </p:blipFill>
          <p:spPr>
            <a:xfrm>
              <a:off x="421628" y="0"/>
              <a:ext cx="266701" cy="266700"/>
            </a:xfrm>
            <a:prstGeom prst="rect">
              <a:avLst/>
            </a:prstGeom>
            <a:ln w="12700" cap="flat">
              <a:noFill/>
              <a:miter lim="400000"/>
            </a:ln>
            <a:effectLst/>
          </p:spPr>
        </p:pic>
        <p:pic>
          <p:nvPicPr>
            <p:cNvPr id="713" name="bedbug.png" descr="bedbug.png"/>
            <p:cNvPicPr>
              <a:picLocks noChangeAspect="1"/>
            </p:cNvPicPr>
            <p:nvPr/>
          </p:nvPicPr>
          <p:blipFill>
            <a:blip r:embed="rId5" cstate="print"/>
            <a:stretch>
              <a:fillRect/>
            </a:stretch>
          </p:blipFill>
          <p:spPr>
            <a:xfrm rot="18749952">
              <a:off x="1195500" y="270590"/>
              <a:ext cx="266701" cy="266701"/>
            </a:xfrm>
            <a:prstGeom prst="rect">
              <a:avLst/>
            </a:prstGeom>
            <a:ln w="12700" cap="flat">
              <a:noFill/>
              <a:miter lim="400000"/>
            </a:ln>
            <a:effectLst/>
          </p:spPr>
        </p:pic>
        <p:pic>
          <p:nvPicPr>
            <p:cNvPr id="714" name="bedbug.png" descr="bedbug.png"/>
            <p:cNvPicPr>
              <a:picLocks noChangeAspect="1"/>
            </p:cNvPicPr>
            <p:nvPr/>
          </p:nvPicPr>
          <p:blipFill>
            <a:blip r:embed="rId5" cstate="print"/>
            <a:stretch>
              <a:fillRect/>
            </a:stretch>
          </p:blipFill>
          <p:spPr>
            <a:xfrm rot="4685728">
              <a:off x="4698520" y="490219"/>
              <a:ext cx="266701" cy="266701"/>
            </a:xfrm>
            <a:prstGeom prst="rect">
              <a:avLst/>
            </a:prstGeom>
            <a:ln w="12700" cap="flat">
              <a:noFill/>
              <a:miter lim="400000"/>
            </a:ln>
            <a:effectLst/>
          </p:spPr>
        </p:pic>
        <p:pic>
          <p:nvPicPr>
            <p:cNvPr id="715" name="bedbug.png" descr="bedbug.png"/>
            <p:cNvPicPr>
              <a:picLocks noChangeAspect="1"/>
            </p:cNvPicPr>
            <p:nvPr/>
          </p:nvPicPr>
          <p:blipFill>
            <a:blip r:embed="rId5" cstate="print"/>
            <a:stretch>
              <a:fillRect/>
            </a:stretch>
          </p:blipFill>
          <p:spPr>
            <a:xfrm rot="5652202">
              <a:off x="10164721" y="572102"/>
              <a:ext cx="266701" cy="266701"/>
            </a:xfrm>
            <a:prstGeom prst="rect">
              <a:avLst/>
            </a:prstGeom>
            <a:ln w="12700" cap="flat">
              <a:noFill/>
              <a:miter lim="400000"/>
            </a:ln>
            <a:effectLst/>
          </p:spPr>
        </p:pic>
        <p:pic>
          <p:nvPicPr>
            <p:cNvPr id="716" name="bedbug.png" descr="bedbug.png"/>
            <p:cNvPicPr>
              <a:picLocks noChangeAspect="1"/>
            </p:cNvPicPr>
            <p:nvPr/>
          </p:nvPicPr>
          <p:blipFill>
            <a:blip r:embed="rId5" cstate="print"/>
            <a:stretch>
              <a:fillRect/>
            </a:stretch>
          </p:blipFill>
          <p:spPr>
            <a:xfrm rot="16861897">
              <a:off x="5185486" y="777586"/>
              <a:ext cx="266701" cy="266701"/>
            </a:xfrm>
            <a:prstGeom prst="rect">
              <a:avLst/>
            </a:prstGeom>
            <a:ln w="12700" cap="flat">
              <a:noFill/>
              <a:miter lim="400000"/>
            </a:ln>
            <a:effectLst/>
          </p:spPr>
        </p:pic>
        <p:pic>
          <p:nvPicPr>
            <p:cNvPr id="717" name="bedbug.png" descr="bedbug.png"/>
            <p:cNvPicPr>
              <a:picLocks noChangeAspect="1"/>
            </p:cNvPicPr>
            <p:nvPr/>
          </p:nvPicPr>
          <p:blipFill>
            <a:blip r:embed="rId5" cstate="print"/>
            <a:stretch>
              <a:fillRect/>
            </a:stretch>
          </p:blipFill>
          <p:spPr>
            <a:xfrm rot="18208656">
              <a:off x="2986753" y="626167"/>
              <a:ext cx="266701" cy="266701"/>
            </a:xfrm>
            <a:prstGeom prst="rect">
              <a:avLst/>
            </a:prstGeom>
            <a:ln w="12700" cap="flat">
              <a:noFill/>
              <a:miter lim="400000"/>
            </a:ln>
            <a:effectLst/>
          </p:spPr>
        </p:pic>
        <p:pic>
          <p:nvPicPr>
            <p:cNvPr id="718" name="bedbug.png" descr="bedbug.png"/>
            <p:cNvPicPr>
              <a:picLocks noChangeAspect="1"/>
            </p:cNvPicPr>
            <p:nvPr/>
          </p:nvPicPr>
          <p:blipFill>
            <a:blip r:embed="rId5" cstate="print"/>
            <a:stretch>
              <a:fillRect/>
            </a:stretch>
          </p:blipFill>
          <p:spPr>
            <a:xfrm rot="6467966">
              <a:off x="34380" y="270590"/>
              <a:ext cx="266701" cy="266701"/>
            </a:xfrm>
            <a:prstGeom prst="rect">
              <a:avLst/>
            </a:prstGeom>
            <a:ln w="12700" cap="flat">
              <a:noFill/>
              <a:miter lim="400000"/>
            </a:ln>
            <a:effectLst/>
          </p:spPr>
        </p:pic>
        <p:pic>
          <p:nvPicPr>
            <p:cNvPr id="719" name="bedbug.png" descr="bedbug.png"/>
            <p:cNvPicPr>
              <a:picLocks noChangeAspect="1"/>
            </p:cNvPicPr>
            <p:nvPr/>
          </p:nvPicPr>
          <p:blipFill>
            <a:blip r:embed="rId5" cstate="print"/>
            <a:stretch>
              <a:fillRect/>
            </a:stretch>
          </p:blipFill>
          <p:spPr>
            <a:xfrm rot="6196915">
              <a:off x="4133132" y="419986"/>
              <a:ext cx="266701" cy="266701"/>
            </a:xfrm>
            <a:prstGeom prst="rect">
              <a:avLst/>
            </a:prstGeom>
            <a:ln w="12700" cap="flat">
              <a:noFill/>
              <a:miter lim="400000"/>
            </a:ln>
            <a:effectLst/>
          </p:spPr>
        </p:pic>
        <p:pic>
          <p:nvPicPr>
            <p:cNvPr id="720" name="bedbug.png" descr="bedbug.png"/>
            <p:cNvPicPr>
              <a:picLocks noChangeAspect="1"/>
            </p:cNvPicPr>
            <p:nvPr/>
          </p:nvPicPr>
          <p:blipFill>
            <a:blip r:embed="rId5" cstate="print"/>
            <a:stretch>
              <a:fillRect/>
            </a:stretch>
          </p:blipFill>
          <p:spPr>
            <a:xfrm>
              <a:off x="675628" y="363219"/>
              <a:ext cx="266701" cy="266701"/>
            </a:xfrm>
            <a:prstGeom prst="rect">
              <a:avLst/>
            </a:prstGeom>
            <a:ln w="12700" cap="flat">
              <a:noFill/>
              <a:miter lim="400000"/>
            </a:ln>
            <a:effectLst/>
          </p:spPr>
        </p:pic>
        <p:pic>
          <p:nvPicPr>
            <p:cNvPr id="721" name="bedbug.png" descr="bedbug.png"/>
            <p:cNvPicPr>
              <a:picLocks noChangeAspect="1"/>
            </p:cNvPicPr>
            <p:nvPr/>
          </p:nvPicPr>
          <p:blipFill>
            <a:blip r:embed="rId5" cstate="print"/>
            <a:stretch>
              <a:fillRect/>
            </a:stretch>
          </p:blipFill>
          <p:spPr>
            <a:xfrm rot="6351903">
              <a:off x="1803567" y="666745"/>
              <a:ext cx="266701" cy="266701"/>
            </a:xfrm>
            <a:prstGeom prst="rect">
              <a:avLst/>
            </a:prstGeom>
            <a:ln w="12700" cap="flat">
              <a:noFill/>
              <a:miter lim="400000"/>
            </a:ln>
            <a:effectLst/>
          </p:spPr>
        </p:pic>
        <p:pic>
          <p:nvPicPr>
            <p:cNvPr id="722" name="bedbug.png" descr="bedbug.png"/>
            <p:cNvPicPr>
              <a:picLocks noChangeAspect="1"/>
            </p:cNvPicPr>
            <p:nvPr/>
          </p:nvPicPr>
          <p:blipFill>
            <a:blip r:embed="rId5" cstate="print"/>
            <a:stretch>
              <a:fillRect/>
            </a:stretch>
          </p:blipFill>
          <p:spPr>
            <a:xfrm rot="5151998">
              <a:off x="5316713" y="572102"/>
              <a:ext cx="266701" cy="266701"/>
            </a:xfrm>
            <a:prstGeom prst="rect">
              <a:avLst/>
            </a:prstGeom>
            <a:ln w="12700" cap="flat">
              <a:noFill/>
              <a:miter lim="400000"/>
            </a:ln>
            <a:effectLst/>
          </p:spPr>
        </p:pic>
        <p:pic>
          <p:nvPicPr>
            <p:cNvPr id="723" name="bedbug.png" descr="bedbug.png"/>
            <p:cNvPicPr>
              <a:picLocks noChangeAspect="1"/>
            </p:cNvPicPr>
            <p:nvPr/>
          </p:nvPicPr>
          <p:blipFill>
            <a:blip r:embed="rId5" cstate="print"/>
            <a:stretch>
              <a:fillRect/>
            </a:stretch>
          </p:blipFill>
          <p:spPr>
            <a:xfrm rot="4194635">
              <a:off x="5771585" y="666745"/>
              <a:ext cx="266701" cy="266701"/>
            </a:xfrm>
            <a:prstGeom prst="rect">
              <a:avLst/>
            </a:prstGeom>
            <a:ln w="12700" cap="flat">
              <a:noFill/>
              <a:miter lim="400000"/>
            </a:ln>
            <a:effectLst/>
          </p:spPr>
        </p:pic>
        <p:pic>
          <p:nvPicPr>
            <p:cNvPr id="724" name="bedbug.png" descr="bedbug.png"/>
            <p:cNvPicPr>
              <a:picLocks noChangeAspect="1"/>
            </p:cNvPicPr>
            <p:nvPr/>
          </p:nvPicPr>
          <p:blipFill>
            <a:blip r:embed="rId5" cstate="print"/>
            <a:stretch>
              <a:fillRect/>
            </a:stretch>
          </p:blipFill>
          <p:spPr>
            <a:xfrm rot="7105545">
              <a:off x="9030913" y="572102"/>
              <a:ext cx="266701" cy="266701"/>
            </a:xfrm>
            <a:prstGeom prst="rect">
              <a:avLst/>
            </a:prstGeom>
            <a:ln w="12700" cap="flat">
              <a:noFill/>
              <a:miter lim="400000"/>
            </a:ln>
            <a:effectLst/>
          </p:spPr>
        </p:pic>
        <p:pic>
          <p:nvPicPr>
            <p:cNvPr id="725" name="bedbug.png" descr="bedbug.png"/>
            <p:cNvPicPr>
              <a:picLocks noChangeAspect="1"/>
            </p:cNvPicPr>
            <p:nvPr/>
          </p:nvPicPr>
          <p:blipFill>
            <a:blip r:embed="rId5" cstate="print"/>
            <a:stretch>
              <a:fillRect/>
            </a:stretch>
          </p:blipFill>
          <p:spPr>
            <a:xfrm rot="6095206">
              <a:off x="3139921" y="270590"/>
              <a:ext cx="266701" cy="266701"/>
            </a:xfrm>
            <a:prstGeom prst="rect">
              <a:avLst/>
            </a:prstGeom>
            <a:ln w="12700" cap="flat">
              <a:noFill/>
              <a:miter lim="400000"/>
            </a:ln>
            <a:effectLst/>
          </p:spPr>
        </p:pic>
        <p:pic>
          <p:nvPicPr>
            <p:cNvPr id="726" name="bedbug.png" descr="bedbug.png"/>
            <p:cNvPicPr>
              <a:picLocks noChangeAspect="1"/>
            </p:cNvPicPr>
            <p:nvPr/>
          </p:nvPicPr>
          <p:blipFill>
            <a:blip r:embed="rId5" cstate="print"/>
            <a:stretch>
              <a:fillRect/>
            </a:stretch>
          </p:blipFill>
          <p:spPr>
            <a:xfrm>
              <a:off x="294628" y="392917"/>
              <a:ext cx="266701" cy="266701"/>
            </a:xfrm>
            <a:prstGeom prst="rect">
              <a:avLst/>
            </a:prstGeom>
            <a:ln w="12700" cap="flat">
              <a:noFill/>
              <a:miter lim="400000"/>
            </a:ln>
            <a:effectLst/>
          </p:spPr>
        </p:pic>
        <p:pic>
          <p:nvPicPr>
            <p:cNvPr id="727" name="bedbug.png" descr="bedbug.png"/>
            <p:cNvPicPr>
              <a:picLocks noChangeAspect="1"/>
            </p:cNvPicPr>
            <p:nvPr/>
          </p:nvPicPr>
          <p:blipFill>
            <a:blip r:embed="rId5" cstate="print"/>
            <a:stretch>
              <a:fillRect/>
            </a:stretch>
          </p:blipFill>
          <p:spPr>
            <a:xfrm>
              <a:off x="3786342" y="206818"/>
              <a:ext cx="266701" cy="266701"/>
            </a:xfrm>
            <a:prstGeom prst="rect">
              <a:avLst/>
            </a:prstGeom>
            <a:ln w="12700" cap="flat">
              <a:noFill/>
              <a:miter lim="400000"/>
            </a:ln>
            <a:effectLst/>
          </p:spPr>
        </p:pic>
        <p:pic>
          <p:nvPicPr>
            <p:cNvPr id="728" name="bedbug.png" descr="bedbug.png"/>
            <p:cNvPicPr>
              <a:picLocks noChangeAspect="1"/>
            </p:cNvPicPr>
            <p:nvPr/>
          </p:nvPicPr>
          <p:blipFill>
            <a:blip r:embed="rId5" cstate="print"/>
            <a:stretch>
              <a:fillRect/>
            </a:stretch>
          </p:blipFill>
          <p:spPr>
            <a:xfrm>
              <a:off x="1495590" y="393296"/>
              <a:ext cx="266701" cy="266701"/>
            </a:xfrm>
            <a:prstGeom prst="rect">
              <a:avLst/>
            </a:prstGeom>
            <a:ln w="12700" cap="flat">
              <a:noFill/>
              <a:miter lim="400000"/>
            </a:ln>
            <a:effectLst/>
          </p:spPr>
        </p:pic>
        <p:pic>
          <p:nvPicPr>
            <p:cNvPr id="729" name="bedbug.png" descr="bedbug.png"/>
            <p:cNvPicPr>
              <a:picLocks noChangeAspect="1"/>
            </p:cNvPicPr>
            <p:nvPr/>
          </p:nvPicPr>
          <p:blipFill>
            <a:blip r:embed="rId5" cstate="print"/>
            <a:stretch>
              <a:fillRect/>
            </a:stretch>
          </p:blipFill>
          <p:spPr>
            <a:xfrm rot="8436359">
              <a:off x="2091565" y="419986"/>
              <a:ext cx="266701" cy="266701"/>
            </a:xfrm>
            <a:prstGeom prst="rect">
              <a:avLst/>
            </a:prstGeom>
            <a:ln w="12700" cap="flat">
              <a:noFill/>
              <a:miter lim="400000"/>
            </a:ln>
            <a:effectLst/>
          </p:spPr>
        </p:pic>
        <p:pic>
          <p:nvPicPr>
            <p:cNvPr id="730" name="bedbug.png" descr="bedbug.png"/>
            <p:cNvPicPr>
              <a:picLocks noChangeAspect="1"/>
            </p:cNvPicPr>
            <p:nvPr/>
          </p:nvPicPr>
          <p:blipFill>
            <a:blip r:embed="rId5" cstate="print"/>
            <a:stretch>
              <a:fillRect/>
            </a:stretch>
          </p:blipFill>
          <p:spPr>
            <a:xfrm rot="5545770">
              <a:off x="9786414" y="572102"/>
              <a:ext cx="266701" cy="266701"/>
            </a:xfrm>
            <a:prstGeom prst="rect">
              <a:avLst/>
            </a:prstGeom>
            <a:ln w="12700" cap="flat">
              <a:noFill/>
              <a:miter lim="400000"/>
            </a:ln>
            <a:effectLst/>
          </p:spPr>
        </p:pic>
        <p:pic>
          <p:nvPicPr>
            <p:cNvPr id="731" name="bedbug.png" descr="bedbug.png"/>
            <p:cNvPicPr>
              <a:picLocks noChangeAspect="1"/>
            </p:cNvPicPr>
            <p:nvPr/>
          </p:nvPicPr>
          <p:blipFill>
            <a:blip r:embed="rId5" cstate="print"/>
            <a:stretch>
              <a:fillRect/>
            </a:stretch>
          </p:blipFill>
          <p:spPr>
            <a:xfrm rot="5623319">
              <a:off x="6529123" y="777586"/>
              <a:ext cx="266701" cy="266701"/>
            </a:xfrm>
            <a:prstGeom prst="rect">
              <a:avLst/>
            </a:prstGeom>
            <a:ln w="12700" cap="flat">
              <a:noFill/>
              <a:miter lim="400000"/>
            </a:ln>
            <a:effectLst/>
          </p:spPr>
        </p:pic>
        <p:pic>
          <p:nvPicPr>
            <p:cNvPr id="732" name="bedbug.png" descr="bedbug.png"/>
            <p:cNvPicPr>
              <a:picLocks noChangeAspect="1"/>
            </p:cNvPicPr>
            <p:nvPr/>
          </p:nvPicPr>
          <p:blipFill>
            <a:blip r:embed="rId5" cstate="print"/>
            <a:stretch>
              <a:fillRect/>
            </a:stretch>
          </p:blipFill>
          <p:spPr>
            <a:xfrm>
              <a:off x="7336636" y="651912"/>
              <a:ext cx="266701" cy="266701"/>
            </a:xfrm>
            <a:prstGeom prst="rect">
              <a:avLst/>
            </a:prstGeom>
            <a:ln w="12700" cap="flat">
              <a:noFill/>
              <a:miter lim="400000"/>
            </a:ln>
            <a:effectLst/>
          </p:spPr>
        </p:pic>
        <p:pic>
          <p:nvPicPr>
            <p:cNvPr id="733" name="bedbug.png" descr="bedbug.png"/>
            <p:cNvPicPr>
              <a:picLocks noChangeAspect="1"/>
            </p:cNvPicPr>
            <p:nvPr/>
          </p:nvPicPr>
          <p:blipFill>
            <a:blip r:embed="rId5" cstate="print"/>
            <a:stretch>
              <a:fillRect/>
            </a:stretch>
          </p:blipFill>
          <p:spPr>
            <a:xfrm rot="4572466">
              <a:off x="3766949" y="490219"/>
              <a:ext cx="266701" cy="266701"/>
            </a:xfrm>
            <a:prstGeom prst="rect">
              <a:avLst/>
            </a:prstGeom>
            <a:ln w="12700" cap="flat">
              <a:noFill/>
              <a:miter lim="400000"/>
            </a:ln>
            <a:effectLst/>
          </p:spPr>
        </p:pic>
        <p:pic>
          <p:nvPicPr>
            <p:cNvPr id="734" name="bedbug.png" descr="bedbug.png"/>
            <p:cNvPicPr>
              <a:picLocks noChangeAspect="1"/>
            </p:cNvPicPr>
            <p:nvPr/>
          </p:nvPicPr>
          <p:blipFill>
            <a:blip r:embed="rId5" cstate="print"/>
            <a:stretch>
              <a:fillRect/>
            </a:stretch>
          </p:blipFill>
          <p:spPr>
            <a:xfrm rot="6977645">
              <a:off x="8434899" y="626167"/>
              <a:ext cx="266701" cy="266701"/>
            </a:xfrm>
            <a:prstGeom prst="rect">
              <a:avLst/>
            </a:prstGeom>
            <a:ln w="12700" cap="flat">
              <a:noFill/>
              <a:miter lim="400000"/>
            </a:ln>
            <a:effectLst/>
          </p:spPr>
        </p:pic>
        <p:pic>
          <p:nvPicPr>
            <p:cNvPr id="735" name="bedbug.png" descr="bedbug.png"/>
            <p:cNvPicPr>
              <a:picLocks noChangeAspect="1"/>
            </p:cNvPicPr>
            <p:nvPr/>
          </p:nvPicPr>
          <p:blipFill>
            <a:blip r:embed="rId5" cstate="print"/>
            <a:stretch>
              <a:fillRect/>
            </a:stretch>
          </p:blipFill>
          <p:spPr>
            <a:xfrm rot="5381726">
              <a:off x="1013945" y="490219"/>
              <a:ext cx="266701" cy="266701"/>
            </a:xfrm>
            <a:prstGeom prst="rect">
              <a:avLst/>
            </a:prstGeom>
            <a:ln w="12700" cap="flat">
              <a:noFill/>
              <a:miter lim="400000"/>
            </a:ln>
            <a:effectLst/>
          </p:spPr>
        </p:pic>
        <p:pic>
          <p:nvPicPr>
            <p:cNvPr id="736" name="bedbug.png" descr="bedbug.png"/>
            <p:cNvPicPr>
              <a:picLocks noChangeAspect="1"/>
            </p:cNvPicPr>
            <p:nvPr/>
          </p:nvPicPr>
          <p:blipFill>
            <a:blip r:embed="rId5" cstate="print"/>
            <a:stretch>
              <a:fillRect/>
            </a:stretch>
          </p:blipFill>
          <p:spPr>
            <a:xfrm>
              <a:off x="2383640" y="490219"/>
              <a:ext cx="266701" cy="266701"/>
            </a:xfrm>
            <a:prstGeom prst="rect">
              <a:avLst/>
            </a:prstGeom>
            <a:ln w="12700" cap="flat">
              <a:noFill/>
              <a:miter lim="400000"/>
            </a:ln>
            <a:effectLst/>
          </p:spPr>
        </p:pic>
        <p:pic>
          <p:nvPicPr>
            <p:cNvPr id="737" name="bedbug.png" descr="bedbug.png"/>
            <p:cNvPicPr>
              <a:picLocks noChangeAspect="1"/>
            </p:cNvPicPr>
            <p:nvPr/>
          </p:nvPicPr>
          <p:blipFill>
            <a:blip r:embed="rId5" cstate="print"/>
            <a:stretch>
              <a:fillRect/>
            </a:stretch>
          </p:blipFill>
          <p:spPr>
            <a:xfrm rot="5343625">
              <a:off x="2853403" y="363219"/>
              <a:ext cx="266701" cy="266701"/>
            </a:xfrm>
            <a:prstGeom prst="rect">
              <a:avLst/>
            </a:prstGeom>
            <a:ln w="12700" cap="flat">
              <a:noFill/>
              <a:miter lim="400000"/>
            </a:ln>
            <a:effectLst/>
          </p:spPr>
        </p:pic>
        <p:pic>
          <p:nvPicPr>
            <p:cNvPr id="738" name="bedbug.png" descr="bedbug.png"/>
            <p:cNvPicPr>
              <a:picLocks noChangeAspect="1"/>
            </p:cNvPicPr>
            <p:nvPr/>
          </p:nvPicPr>
          <p:blipFill>
            <a:blip r:embed="rId5" cstate="print"/>
            <a:stretch>
              <a:fillRect/>
            </a:stretch>
          </p:blipFill>
          <p:spPr>
            <a:xfrm rot="17041549">
              <a:off x="7809646" y="651912"/>
              <a:ext cx="266701" cy="266701"/>
            </a:xfrm>
            <a:prstGeom prst="rect">
              <a:avLst/>
            </a:prstGeom>
            <a:ln w="12700" cap="flat">
              <a:noFill/>
              <a:miter lim="400000"/>
            </a:ln>
            <a:effectLst/>
          </p:spPr>
        </p:pic>
        <p:pic>
          <p:nvPicPr>
            <p:cNvPr id="739" name="bedbug.png" descr="bedbug.png"/>
            <p:cNvPicPr>
              <a:picLocks noChangeAspect="1"/>
            </p:cNvPicPr>
            <p:nvPr/>
          </p:nvPicPr>
          <p:blipFill>
            <a:blip r:embed="rId5" cstate="print"/>
            <a:stretch>
              <a:fillRect/>
            </a:stretch>
          </p:blipFill>
          <p:spPr>
            <a:xfrm rot="3516584">
              <a:off x="6209190" y="777586"/>
              <a:ext cx="266701" cy="266701"/>
            </a:xfrm>
            <a:prstGeom prst="rect">
              <a:avLst/>
            </a:prstGeom>
            <a:ln w="12700" cap="flat">
              <a:noFill/>
              <a:miter lim="400000"/>
            </a:ln>
            <a:effectLst/>
          </p:spPr>
        </p:pic>
        <p:pic>
          <p:nvPicPr>
            <p:cNvPr id="740" name="bedbug.png" descr="bedbug.png"/>
            <p:cNvPicPr>
              <a:picLocks noChangeAspect="1"/>
            </p:cNvPicPr>
            <p:nvPr/>
          </p:nvPicPr>
          <p:blipFill>
            <a:blip r:embed="rId5" cstate="print"/>
            <a:stretch>
              <a:fillRect/>
            </a:stretch>
          </p:blipFill>
          <p:spPr>
            <a:xfrm rot="7461486">
              <a:off x="10786560" y="572102"/>
              <a:ext cx="266701" cy="266701"/>
            </a:xfrm>
            <a:prstGeom prst="rect">
              <a:avLst/>
            </a:prstGeom>
            <a:ln w="12700" cap="flat">
              <a:noFill/>
              <a:miter lim="400000"/>
            </a:ln>
            <a:effectLst/>
          </p:spPr>
        </p:pic>
        <p:pic>
          <p:nvPicPr>
            <p:cNvPr id="741" name="bedbug.png" descr="bedbug.png"/>
            <p:cNvPicPr>
              <a:picLocks noChangeAspect="1"/>
            </p:cNvPicPr>
            <p:nvPr/>
          </p:nvPicPr>
          <p:blipFill>
            <a:blip r:embed="rId5" cstate="print"/>
            <a:stretch>
              <a:fillRect/>
            </a:stretch>
          </p:blipFill>
          <p:spPr>
            <a:xfrm>
              <a:off x="3466621" y="392917"/>
              <a:ext cx="266701" cy="266701"/>
            </a:xfrm>
            <a:prstGeom prst="rect">
              <a:avLst/>
            </a:prstGeom>
            <a:ln w="12700" cap="flat">
              <a:noFill/>
              <a:miter lim="400000"/>
            </a:ln>
            <a:effectLst/>
          </p:spPr>
        </p:pic>
      </p:grpSp>
      <p:grpSp>
        <p:nvGrpSpPr>
          <p:cNvPr id="4" name="Group"/>
          <p:cNvGrpSpPr/>
          <p:nvPr/>
        </p:nvGrpSpPr>
        <p:grpSpPr>
          <a:xfrm>
            <a:off x="1449527" y="9974838"/>
            <a:ext cx="11039439" cy="1864311"/>
            <a:chOff x="0" y="0"/>
            <a:chExt cx="11039437" cy="1864310"/>
          </a:xfrm>
        </p:grpSpPr>
        <p:pic>
          <p:nvPicPr>
            <p:cNvPr id="743" name="bedbug.png" descr="bedbug.png"/>
            <p:cNvPicPr>
              <a:picLocks noChangeAspect="1"/>
            </p:cNvPicPr>
            <p:nvPr/>
          </p:nvPicPr>
          <p:blipFill>
            <a:blip r:embed="rId6" cstate="print"/>
            <a:stretch>
              <a:fillRect/>
            </a:stretch>
          </p:blipFill>
          <p:spPr>
            <a:xfrm rot="19680000">
              <a:off x="50515" y="162422"/>
              <a:ext cx="267302" cy="267302"/>
            </a:xfrm>
            <a:prstGeom prst="rect">
              <a:avLst/>
            </a:prstGeom>
            <a:ln w="12700" cap="flat">
              <a:noFill/>
              <a:miter lim="400000"/>
            </a:ln>
            <a:effectLst/>
          </p:spPr>
        </p:pic>
        <p:pic>
          <p:nvPicPr>
            <p:cNvPr id="744" name="bedbug.png" descr="bedbug.png"/>
            <p:cNvPicPr>
              <a:picLocks noChangeAspect="1"/>
            </p:cNvPicPr>
            <p:nvPr/>
          </p:nvPicPr>
          <p:blipFill>
            <a:blip r:embed="rId6" cstate="print"/>
            <a:stretch>
              <a:fillRect/>
            </a:stretch>
          </p:blipFill>
          <p:spPr>
            <a:xfrm rot="16117595">
              <a:off x="762918" y="988967"/>
              <a:ext cx="267302" cy="267302"/>
            </a:xfrm>
            <a:prstGeom prst="rect">
              <a:avLst/>
            </a:prstGeom>
            <a:ln w="12700" cap="flat">
              <a:noFill/>
              <a:miter lim="400000"/>
            </a:ln>
            <a:effectLst/>
          </p:spPr>
        </p:pic>
        <p:pic>
          <p:nvPicPr>
            <p:cNvPr id="745" name="bedbug.png" descr="bedbug.png"/>
            <p:cNvPicPr>
              <a:picLocks noChangeAspect="1"/>
            </p:cNvPicPr>
            <p:nvPr/>
          </p:nvPicPr>
          <p:blipFill>
            <a:blip r:embed="rId6" cstate="print"/>
            <a:stretch>
              <a:fillRect/>
            </a:stretch>
          </p:blipFill>
          <p:spPr>
            <a:xfrm rot="1851544">
              <a:off x="1205850" y="1164249"/>
              <a:ext cx="267302" cy="267302"/>
            </a:xfrm>
            <a:prstGeom prst="rect">
              <a:avLst/>
            </a:prstGeom>
            <a:ln w="12700" cap="flat">
              <a:noFill/>
              <a:miter lim="400000"/>
            </a:ln>
            <a:effectLst/>
          </p:spPr>
        </p:pic>
        <p:pic>
          <p:nvPicPr>
            <p:cNvPr id="746" name="bedbug.png" descr="bedbug.png"/>
            <p:cNvPicPr>
              <a:picLocks noChangeAspect="1"/>
            </p:cNvPicPr>
            <p:nvPr/>
          </p:nvPicPr>
          <p:blipFill>
            <a:blip r:embed="rId6" cstate="print"/>
            <a:stretch>
              <a:fillRect/>
            </a:stretch>
          </p:blipFill>
          <p:spPr>
            <a:xfrm rot="19680000">
              <a:off x="1650527" y="1164249"/>
              <a:ext cx="267303" cy="267302"/>
            </a:xfrm>
            <a:prstGeom prst="rect">
              <a:avLst/>
            </a:prstGeom>
            <a:ln w="12700" cap="flat">
              <a:noFill/>
              <a:miter lim="400000"/>
            </a:ln>
            <a:effectLst/>
          </p:spPr>
        </p:pic>
        <p:pic>
          <p:nvPicPr>
            <p:cNvPr id="747" name="bedbug.png" descr="bedbug.png"/>
            <p:cNvPicPr>
              <a:picLocks noChangeAspect="1"/>
            </p:cNvPicPr>
            <p:nvPr/>
          </p:nvPicPr>
          <p:blipFill>
            <a:blip r:embed="rId6" cstate="print"/>
            <a:stretch>
              <a:fillRect/>
            </a:stretch>
          </p:blipFill>
          <p:spPr>
            <a:xfrm rot="5248901">
              <a:off x="762918" y="5743"/>
              <a:ext cx="267302" cy="267302"/>
            </a:xfrm>
            <a:prstGeom prst="rect">
              <a:avLst/>
            </a:prstGeom>
            <a:ln w="12700" cap="flat">
              <a:noFill/>
              <a:miter lim="400000"/>
            </a:ln>
            <a:effectLst/>
          </p:spPr>
        </p:pic>
        <p:pic>
          <p:nvPicPr>
            <p:cNvPr id="748" name="bedbug.png" descr="bedbug.png"/>
            <p:cNvPicPr>
              <a:picLocks noChangeAspect="1"/>
            </p:cNvPicPr>
            <p:nvPr/>
          </p:nvPicPr>
          <p:blipFill>
            <a:blip r:embed="rId6" cstate="print"/>
            <a:stretch>
              <a:fillRect/>
            </a:stretch>
          </p:blipFill>
          <p:spPr>
            <a:xfrm rot="2963229">
              <a:off x="2269136" y="988967"/>
              <a:ext cx="267302" cy="267302"/>
            </a:xfrm>
            <a:prstGeom prst="rect">
              <a:avLst/>
            </a:prstGeom>
            <a:ln w="12700" cap="flat">
              <a:noFill/>
              <a:miter lim="400000"/>
            </a:ln>
            <a:effectLst/>
          </p:spPr>
        </p:pic>
        <p:pic>
          <p:nvPicPr>
            <p:cNvPr id="749" name="bedbug.png" descr="bedbug.png"/>
            <p:cNvPicPr>
              <a:picLocks noChangeAspect="1"/>
            </p:cNvPicPr>
            <p:nvPr/>
          </p:nvPicPr>
          <p:blipFill>
            <a:blip r:embed="rId6" cstate="print"/>
            <a:stretch>
              <a:fillRect/>
            </a:stretch>
          </p:blipFill>
          <p:spPr>
            <a:xfrm rot="5194352">
              <a:off x="2614158" y="760253"/>
              <a:ext cx="267302" cy="267303"/>
            </a:xfrm>
            <a:prstGeom prst="rect">
              <a:avLst/>
            </a:prstGeom>
            <a:ln w="12700" cap="flat">
              <a:noFill/>
              <a:miter lim="400000"/>
            </a:ln>
            <a:effectLst/>
          </p:spPr>
        </p:pic>
        <p:pic>
          <p:nvPicPr>
            <p:cNvPr id="750" name="bedbug.png" descr="bedbug.png"/>
            <p:cNvPicPr>
              <a:picLocks noChangeAspect="1"/>
            </p:cNvPicPr>
            <p:nvPr/>
          </p:nvPicPr>
          <p:blipFill>
            <a:blip r:embed="rId6" cstate="print"/>
            <a:stretch>
              <a:fillRect/>
            </a:stretch>
          </p:blipFill>
          <p:spPr>
            <a:xfrm rot="19680000">
              <a:off x="3396602" y="545525"/>
              <a:ext cx="267303" cy="267303"/>
            </a:xfrm>
            <a:prstGeom prst="rect">
              <a:avLst/>
            </a:prstGeom>
            <a:ln w="12700" cap="flat">
              <a:noFill/>
              <a:miter lim="400000"/>
            </a:ln>
            <a:effectLst/>
          </p:spPr>
        </p:pic>
        <p:pic>
          <p:nvPicPr>
            <p:cNvPr id="751" name="bedbug.png" descr="bedbug.png"/>
            <p:cNvPicPr>
              <a:picLocks noChangeAspect="1"/>
            </p:cNvPicPr>
            <p:nvPr/>
          </p:nvPicPr>
          <p:blipFill>
            <a:blip r:embed="rId6" cstate="print"/>
            <a:stretch>
              <a:fillRect/>
            </a:stretch>
          </p:blipFill>
          <p:spPr>
            <a:xfrm rot="18360000">
              <a:off x="4137308" y="891412"/>
              <a:ext cx="267302" cy="267302"/>
            </a:xfrm>
            <a:prstGeom prst="rect">
              <a:avLst/>
            </a:prstGeom>
            <a:ln w="12700" cap="flat">
              <a:noFill/>
              <a:miter lim="400000"/>
            </a:ln>
            <a:effectLst/>
          </p:spPr>
        </p:pic>
        <p:pic>
          <p:nvPicPr>
            <p:cNvPr id="752" name="bedbug.png" descr="bedbug.png"/>
            <p:cNvPicPr>
              <a:picLocks noChangeAspect="1"/>
            </p:cNvPicPr>
            <p:nvPr/>
          </p:nvPicPr>
          <p:blipFill>
            <a:blip r:embed="rId6" cstate="print"/>
            <a:stretch>
              <a:fillRect/>
            </a:stretch>
          </p:blipFill>
          <p:spPr>
            <a:xfrm rot="19680000">
              <a:off x="3866378" y="545525"/>
              <a:ext cx="267303" cy="267303"/>
            </a:xfrm>
            <a:prstGeom prst="rect">
              <a:avLst/>
            </a:prstGeom>
            <a:ln w="12700" cap="flat">
              <a:noFill/>
              <a:miter lim="400000"/>
            </a:ln>
            <a:effectLst/>
          </p:spPr>
        </p:pic>
        <p:pic>
          <p:nvPicPr>
            <p:cNvPr id="753" name="bedbug.png" descr="bedbug.png"/>
            <p:cNvPicPr>
              <a:picLocks noChangeAspect="1"/>
            </p:cNvPicPr>
            <p:nvPr/>
          </p:nvPicPr>
          <p:blipFill>
            <a:blip r:embed="rId6" cstate="print"/>
            <a:stretch>
              <a:fillRect/>
            </a:stretch>
          </p:blipFill>
          <p:spPr>
            <a:xfrm rot="3176091">
              <a:off x="3069902" y="760253"/>
              <a:ext cx="267303" cy="267303"/>
            </a:xfrm>
            <a:prstGeom prst="rect">
              <a:avLst/>
            </a:prstGeom>
            <a:ln w="12700" cap="flat">
              <a:noFill/>
              <a:miter lim="400000"/>
            </a:ln>
            <a:effectLst/>
          </p:spPr>
        </p:pic>
        <p:pic>
          <p:nvPicPr>
            <p:cNvPr id="754" name="bedbug.png" descr="bedbug.png"/>
            <p:cNvPicPr>
              <a:picLocks noChangeAspect="1"/>
            </p:cNvPicPr>
            <p:nvPr/>
          </p:nvPicPr>
          <p:blipFill>
            <a:blip r:embed="rId6" cstate="print"/>
            <a:stretch>
              <a:fillRect/>
            </a:stretch>
          </p:blipFill>
          <p:spPr>
            <a:xfrm rot="2862382">
              <a:off x="3641481" y="896046"/>
              <a:ext cx="267302" cy="267302"/>
            </a:xfrm>
            <a:prstGeom prst="rect">
              <a:avLst/>
            </a:prstGeom>
            <a:ln w="12700" cap="flat">
              <a:noFill/>
              <a:miter lim="400000"/>
            </a:ln>
            <a:effectLst/>
          </p:spPr>
        </p:pic>
        <p:pic>
          <p:nvPicPr>
            <p:cNvPr id="755" name="bedbug.png" descr="bedbug.png"/>
            <p:cNvPicPr>
              <a:picLocks noChangeAspect="1"/>
            </p:cNvPicPr>
            <p:nvPr/>
          </p:nvPicPr>
          <p:blipFill>
            <a:blip r:embed="rId6" cstate="print"/>
            <a:stretch>
              <a:fillRect/>
            </a:stretch>
          </p:blipFill>
          <p:spPr>
            <a:xfrm rot="20940000">
              <a:off x="177515" y="505297"/>
              <a:ext cx="267302" cy="267302"/>
            </a:xfrm>
            <a:prstGeom prst="rect">
              <a:avLst/>
            </a:prstGeom>
            <a:ln w="12700" cap="flat">
              <a:noFill/>
              <a:miter lim="400000"/>
            </a:ln>
            <a:effectLst/>
          </p:spPr>
        </p:pic>
        <p:pic>
          <p:nvPicPr>
            <p:cNvPr id="756" name="bedbug.png" descr="bedbug.png"/>
            <p:cNvPicPr>
              <a:picLocks noChangeAspect="1"/>
            </p:cNvPicPr>
            <p:nvPr/>
          </p:nvPicPr>
          <p:blipFill>
            <a:blip r:embed="rId6" cstate="print"/>
            <a:stretch>
              <a:fillRect/>
            </a:stretch>
          </p:blipFill>
          <p:spPr>
            <a:xfrm rot="8880000">
              <a:off x="453189" y="760253"/>
              <a:ext cx="267302" cy="267303"/>
            </a:xfrm>
            <a:prstGeom prst="rect">
              <a:avLst/>
            </a:prstGeom>
            <a:ln w="12700" cap="flat">
              <a:noFill/>
              <a:miter lim="400000"/>
            </a:ln>
            <a:effectLst/>
          </p:spPr>
        </p:pic>
        <p:pic>
          <p:nvPicPr>
            <p:cNvPr id="757" name="bedbug.png" descr="bedbug.png"/>
            <p:cNvPicPr>
              <a:picLocks noChangeAspect="1"/>
            </p:cNvPicPr>
            <p:nvPr/>
          </p:nvPicPr>
          <p:blipFill>
            <a:blip r:embed="rId6" cstate="print"/>
            <a:stretch>
              <a:fillRect/>
            </a:stretch>
          </p:blipFill>
          <p:spPr>
            <a:xfrm rot="19680000">
              <a:off x="4628501" y="988967"/>
              <a:ext cx="267302" cy="267302"/>
            </a:xfrm>
            <a:prstGeom prst="rect">
              <a:avLst/>
            </a:prstGeom>
            <a:ln w="12700" cap="flat">
              <a:noFill/>
              <a:miter lim="400000"/>
            </a:ln>
            <a:effectLst/>
          </p:spPr>
        </p:pic>
        <p:pic>
          <p:nvPicPr>
            <p:cNvPr id="758" name="bedbug.png" descr="bedbug.png"/>
            <p:cNvPicPr>
              <a:picLocks noChangeAspect="1"/>
            </p:cNvPicPr>
            <p:nvPr/>
          </p:nvPicPr>
          <p:blipFill>
            <a:blip r:embed="rId6" cstate="print"/>
            <a:stretch>
              <a:fillRect/>
            </a:stretch>
          </p:blipFill>
          <p:spPr>
            <a:xfrm rot="4318077">
              <a:off x="6184065" y="1164249"/>
              <a:ext cx="267302" cy="267302"/>
            </a:xfrm>
            <a:prstGeom prst="rect">
              <a:avLst/>
            </a:prstGeom>
            <a:ln w="12700" cap="flat">
              <a:noFill/>
              <a:miter lim="400000"/>
            </a:ln>
            <a:effectLst/>
          </p:spPr>
        </p:pic>
        <p:pic>
          <p:nvPicPr>
            <p:cNvPr id="759" name="bedbug.png" descr="bedbug.png"/>
            <p:cNvPicPr>
              <a:picLocks noChangeAspect="1"/>
            </p:cNvPicPr>
            <p:nvPr/>
          </p:nvPicPr>
          <p:blipFill>
            <a:blip r:embed="rId6" cstate="print"/>
            <a:stretch>
              <a:fillRect/>
            </a:stretch>
          </p:blipFill>
          <p:spPr>
            <a:xfrm rot="19680000">
              <a:off x="6459105" y="1546493"/>
              <a:ext cx="267302" cy="267302"/>
            </a:xfrm>
            <a:prstGeom prst="rect">
              <a:avLst/>
            </a:prstGeom>
            <a:ln w="12700" cap="flat">
              <a:noFill/>
              <a:miter lim="400000"/>
            </a:ln>
            <a:effectLst/>
          </p:spPr>
        </p:pic>
        <p:pic>
          <p:nvPicPr>
            <p:cNvPr id="760" name="bedbug.png" descr="bedbug.png"/>
            <p:cNvPicPr>
              <a:picLocks noChangeAspect="1"/>
            </p:cNvPicPr>
            <p:nvPr/>
          </p:nvPicPr>
          <p:blipFill>
            <a:blip r:embed="rId6" cstate="print"/>
            <a:stretch>
              <a:fillRect/>
            </a:stretch>
          </p:blipFill>
          <p:spPr>
            <a:xfrm rot="8880000" flipH="1">
              <a:off x="4336155" y="553957"/>
              <a:ext cx="267302" cy="267303"/>
            </a:xfrm>
            <a:prstGeom prst="rect">
              <a:avLst/>
            </a:prstGeom>
            <a:ln w="12700" cap="flat">
              <a:noFill/>
              <a:miter lim="400000"/>
            </a:ln>
            <a:effectLst/>
          </p:spPr>
        </p:pic>
        <p:pic>
          <p:nvPicPr>
            <p:cNvPr id="761" name="bedbug.png" descr="bedbug.png"/>
            <p:cNvPicPr>
              <a:picLocks noChangeAspect="1"/>
            </p:cNvPicPr>
            <p:nvPr/>
          </p:nvPicPr>
          <p:blipFill>
            <a:blip r:embed="rId6" cstate="print"/>
            <a:stretch>
              <a:fillRect/>
            </a:stretch>
          </p:blipFill>
          <p:spPr>
            <a:xfrm rot="1980000">
              <a:off x="5205279" y="1164249"/>
              <a:ext cx="267302" cy="267302"/>
            </a:xfrm>
            <a:prstGeom prst="rect">
              <a:avLst/>
            </a:prstGeom>
            <a:ln w="12700" cap="flat">
              <a:noFill/>
              <a:miter lim="400000"/>
            </a:ln>
            <a:effectLst/>
          </p:spPr>
        </p:pic>
        <p:pic>
          <p:nvPicPr>
            <p:cNvPr id="762" name="bedbug.png" descr="bedbug.png"/>
            <p:cNvPicPr>
              <a:picLocks noChangeAspect="1"/>
            </p:cNvPicPr>
            <p:nvPr/>
          </p:nvPicPr>
          <p:blipFill>
            <a:blip r:embed="rId6" cstate="print"/>
            <a:stretch>
              <a:fillRect/>
            </a:stretch>
          </p:blipFill>
          <p:spPr>
            <a:xfrm rot="19680000">
              <a:off x="5246694" y="760253"/>
              <a:ext cx="267303" cy="267303"/>
            </a:xfrm>
            <a:prstGeom prst="rect">
              <a:avLst/>
            </a:prstGeom>
            <a:ln w="12700" cap="flat">
              <a:noFill/>
              <a:miter lim="400000"/>
            </a:ln>
            <a:effectLst/>
          </p:spPr>
        </p:pic>
        <p:pic>
          <p:nvPicPr>
            <p:cNvPr id="763" name="bedbug.png" descr="bedbug.png"/>
            <p:cNvPicPr>
              <a:picLocks noChangeAspect="1"/>
            </p:cNvPicPr>
            <p:nvPr/>
          </p:nvPicPr>
          <p:blipFill>
            <a:blip r:embed="rId6" cstate="print"/>
            <a:stretch>
              <a:fillRect/>
            </a:stretch>
          </p:blipFill>
          <p:spPr>
            <a:xfrm rot="19680000">
              <a:off x="5703222" y="1164249"/>
              <a:ext cx="267302" cy="267302"/>
            </a:xfrm>
            <a:prstGeom prst="rect">
              <a:avLst/>
            </a:prstGeom>
            <a:ln w="12700" cap="flat">
              <a:noFill/>
              <a:miter lim="400000"/>
            </a:ln>
            <a:effectLst/>
          </p:spPr>
        </p:pic>
        <p:pic>
          <p:nvPicPr>
            <p:cNvPr id="764" name="bedbug.png" descr="bedbug.png"/>
            <p:cNvPicPr>
              <a:picLocks noChangeAspect="1"/>
            </p:cNvPicPr>
            <p:nvPr/>
          </p:nvPicPr>
          <p:blipFill>
            <a:blip r:embed="rId6" cstate="print"/>
            <a:stretch>
              <a:fillRect/>
            </a:stretch>
          </p:blipFill>
          <p:spPr>
            <a:xfrm rot="19680000">
              <a:off x="7266618" y="1292516"/>
              <a:ext cx="267302" cy="267303"/>
            </a:xfrm>
            <a:prstGeom prst="rect">
              <a:avLst/>
            </a:prstGeom>
            <a:ln w="12700" cap="flat">
              <a:noFill/>
              <a:miter lim="400000"/>
            </a:ln>
            <a:effectLst/>
          </p:spPr>
        </p:pic>
        <p:pic>
          <p:nvPicPr>
            <p:cNvPr id="765" name="bedbug.png" descr="bedbug.png"/>
            <p:cNvPicPr>
              <a:picLocks noChangeAspect="1"/>
            </p:cNvPicPr>
            <p:nvPr/>
          </p:nvPicPr>
          <p:blipFill>
            <a:blip r:embed="rId6" cstate="print"/>
            <a:stretch>
              <a:fillRect/>
            </a:stretch>
          </p:blipFill>
          <p:spPr>
            <a:xfrm rot="4043099">
              <a:off x="7739628" y="1546493"/>
              <a:ext cx="267302" cy="267302"/>
            </a:xfrm>
            <a:prstGeom prst="rect">
              <a:avLst/>
            </a:prstGeom>
            <a:ln w="12700" cap="flat">
              <a:noFill/>
              <a:miter lim="400000"/>
            </a:ln>
            <a:effectLst/>
          </p:spPr>
        </p:pic>
        <p:pic>
          <p:nvPicPr>
            <p:cNvPr id="766" name="bedbug.png" descr="bedbug.png"/>
            <p:cNvPicPr>
              <a:picLocks noChangeAspect="1"/>
            </p:cNvPicPr>
            <p:nvPr/>
          </p:nvPicPr>
          <p:blipFill>
            <a:blip r:embed="rId6" cstate="print"/>
            <a:stretch>
              <a:fillRect/>
            </a:stretch>
          </p:blipFill>
          <p:spPr>
            <a:xfrm rot="19680000">
              <a:off x="8960894" y="1419516"/>
              <a:ext cx="267303" cy="267303"/>
            </a:xfrm>
            <a:prstGeom prst="rect">
              <a:avLst/>
            </a:prstGeom>
            <a:ln w="12700" cap="flat">
              <a:noFill/>
              <a:miter lim="400000"/>
            </a:ln>
            <a:effectLst/>
          </p:spPr>
        </p:pic>
        <p:pic>
          <p:nvPicPr>
            <p:cNvPr id="767" name="bedbug.png" descr="bedbug.png"/>
            <p:cNvPicPr>
              <a:picLocks noChangeAspect="1"/>
            </p:cNvPicPr>
            <p:nvPr/>
          </p:nvPicPr>
          <p:blipFill>
            <a:blip r:embed="rId6" cstate="print"/>
            <a:stretch>
              <a:fillRect/>
            </a:stretch>
          </p:blipFill>
          <p:spPr>
            <a:xfrm rot="8533772">
              <a:off x="10718279" y="988967"/>
              <a:ext cx="267302" cy="267302"/>
            </a:xfrm>
            <a:prstGeom prst="rect">
              <a:avLst/>
            </a:prstGeom>
            <a:ln w="12700" cap="flat">
              <a:noFill/>
              <a:miter lim="400000"/>
            </a:ln>
            <a:effectLst/>
          </p:spPr>
        </p:pic>
        <p:pic>
          <p:nvPicPr>
            <p:cNvPr id="768" name="bedbug.png" descr="bedbug.png"/>
            <p:cNvPicPr>
              <a:picLocks noChangeAspect="1"/>
            </p:cNvPicPr>
            <p:nvPr/>
          </p:nvPicPr>
          <p:blipFill>
            <a:blip r:embed="rId6" cstate="print"/>
            <a:stretch>
              <a:fillRect/>
            </a:stretch>
          </p:blipFill>
          <p:spPr>
            <a:xfrm rot="4029725">
              <a:off x="8364880" y="1164249"/>
              <a:ext cx="267303" cy="267302"/>
            </a:xfrm>
            <a:prstGeom prst="rect">
              <a:avLst/>
            </a:prstGeom>
            <a:ln w="12700" cap="flat">
              <a:noFill/>
              <a:miter lim="400000"/>
            </a:ln>
            <a:effectLst/>
          </p:spPr>
        </p:pic>
        <p:pic>
          <p:nvPicPr>
            <p:cNvPr id="769" name="bedbug.png" descr="bedbug.png"/>
            <p:cNvPicPr>
              <a:picLocks noChangeAspect="1"/>
            </p:cNvPicPr>
            <p:nvPr/>
          </p:nvPicPr>
          <p:blipFill>
            <a:blip r:embed="rId6" cstate="print"/>
            <a:stretch>
              <a:fillRect/>
            </a:stretch>
          </p:blipFill>
          <p:spPr>
            <a:xfrm rot="11579930">
              <a:off x="9694990" y="1292516"/>
              <a:ext cx="267302" cy="267303"/>
            </a:xfrm>
            <a:prstGeom prst="rect">
              <a:avLst/>
            </a:prstGeom>
            <a:ln w="12700" cap="flat">
              <a:noFill/>
              <a:miter lim="400000"/>
            </a:ln>
            <a:effectLst/>
          </p:spPr>
        </p:pic>
        <p:pic>
          <p:nvPicPr>
            <p:cNvPr id="770" name="bedbug.png" descr="bedbug.png"/>
            <p:cNvPicPr>
              <a:picLocks noChangeAspect="1"/>
            </p:cNvPicPr>
            <p:nvPr/>
          </p:nvPicPr>
          <p:blipFill>
            <a:blip r:embed="rId6" cstate="print"/>
            <a:stretch>
              <a:fillRect/>
            </a:stretch>
          </p:blipFill>
          <p:spPr>
            <a:xfrm rot="4217271">
              <a:off x="10094703" y="1085048"/>
              <a:ext cx="267302" cy="267302"/>
            </a:xfrm>
            <a:prstGeom prst="rect">
              <a:avLst/>
            </a:prstGeom>
            <a:ln w="12700" cap="flat">
              <a:noFill/>
              <a:miter lim="400000"/>
            </a:ln>
            <a:effectLst/>
          </p:spPr>
        </p:pic>
        <p:pic>
          <p:nvPicPr>
            <p:cNvPr id="771" name="bedbug.png" descr="bedbug.png"/>
            <p:cNvPicPr>
              <a:picLocks noChangeAspect="1"/>
            </p:cNvPicPr>
            <p:nvPr/>
          </p:nvPicPr>
          <p:blipFill>
            <a:blip r:embed="rId6" cstate="print"/>
            <a:stretch>
              <a:fillRect/>
            </a:stretch>
          </p:blipFill>
          <p:spPr>
            <a:xfrm rot="5248901">
              <a:off x="1878867" y="988967"/>
              <a:ext cx="267303" cy="267302"/>
            </a:xfrm>
            <a:prstGeom prst="rect">
              <a:avLst/>
            </a:prstGeom>
            <a:ln w="12700" cap="flat">
              <a:noFill/>
              <a:miter lim="400000"/>
            </a:ln>
            <a:effectLst/>
          </p:spPr>
        </p:pic>
        <p:pic>
          <p:nvPicPr>
            <p:cNvPr id="772" name="bedbug.png" descr="bedbug.png"/>
            <p:cNvPicPr>
              <a:picLocks noChangeAspect="1"/>
            </p:cNvPicPr>
            <p:nvPr/>
          </p:nvPicPr>
          <p:blipFill>
            <a:blip r:embed="rId6" cstate="print"/>
            <a:stretch>
              <a:fillRect/>
            </a:stretch>
          </p:blipFill>
          <p:spPr>
            <a:xfrm rot="9303557">
              <a:off x="8819804" y="553957"/>
              <a:ext cx="267302" cy="267303"/>
            </a:xfrm>
            <a:prstGeom prst="rect">
              <a:avLst/>
            </a:prstGeom>
            <a:ln w="12700" cap="flat">
              <a:noFill/>
              <a:miter lim="400000"/>
            </a:ln>
            <a:effectLst/>
          </p:spPr>
        </p:pic>
        <p:pic>
          <p:nvPicPr>
            <p:cNvPr id="773" name="bedbug.png" descr="bedbug.png"/>
            <p:cNvPicPr>
              <a:picLocks noChangeAspect="1"/>
            </p:cNvPicPr>
            <p:nvPr/>
          </p:nvPicPr>
          <p:blipFill>
            <a:blip r:embed="rId6" cstate="print"/>
            <a:stretch>
              <a:fillRect/>
            </a:stretch>
          </p:blipFill>
          <p:spPr>
            <a:xfrm rot="5248901">
              <a:off x="6503771" y="426453"/>
              <a:ext cx="267302" cy="267302"/>
            </a:xfrm>
            <a:prstGeom prst="rect">
              <a:avLst/>
            </a:prstGeom>
            <a:ln w="12700" cap="flat">
              <a:noFill/>
              <a:miter lim="400000"/>
            </a:ln>
            <a:effectLst/>
          </p:spPr>
        </p:pic>
        <p:pic>
          <p:nvPicPr>
            <p:cNvPr id="774" name="bedbug.png" descr="bedbug.png"/>
            <p:cNvPicPr>
              <a:picLocks noChangeAspect="1"/>
            </p:cNvPicPr>
            <p:nvPr/>
          </p:nvPicPr>
          <p:blipFill>
            <a:blip r:embed="rId6" cstate="print"/>
            <a:stretch>
              <a:fillRect/>
            </a:stretch>
          </p:blipFill>
          <p:spPr>
            <a:xfrm rot="9320706">
              <a:off x="7540235" y="426453"/>
              <a:ext cx="267302" cy="267302"/>
            </a:xfrm>
            <a:prstGeom prst="rect">
              <a:avLst/>
            </a:prstGeom>
            <a:ln w="12700" cap="flat">
              <a:noFill/>
              <a:miter lim="400000"/>
            </a:ln>
            <a:effectLst/>
          </p:spPr>
        </p:pic>
        <p:pic>
          <p:nvPicPr>
            <p:cNvPr id="775" name="bedbug.png" descr="bedbug.png"/>
            <p:cNvPicPr>
              <a:picLocks noChangeAspect="1"/>
            </p:cNvPicPr>
            <p:nvPr/>
          </p:nvPicPr>
          <p:blipFill>
            <a:blip r:embed="rId6" cstate="print"/>
            <a:stretch>
              <a:fillRect/>
            </a:stretch>
          </p:blipFill>
          <p:spPr>
            <a:xfrm rot="678596">
              <a:off x="1205850" y="273754"/>
              <a:ext cx="267302" cy="267302"/>
            </a:xfrm>
            <a:prstGeom prst="rect">
              <a:avLst/>
            </a:prstGeom>
            <a:ln w="12700" cap="flat">
              <a:noFill/>
              <a:miter lim="400000"/>
            </a:ln>
            <a:effectLst/>
          </p:spPr>
        </p:pic>
        <p:pic>
          <p:nvPicPr>
            <p:cNvPr id="776" name="bedbug.png" descr="bedbug.png"/>
            <p:cNvPicPr>
              <a:picLocks noChangeAspect="1"/>
            </p:cNvPicPr>
            <p:nvPr/>
          </p:nvPicPr>
          <p:blipFill>
            <a:blip r:embed="rId6" cstate="print"/>
            <a:stretch>
              <a:fillRect/>
            </a:stretch>
          </p:blipFill>
          <p:spPr>
            <a:xfrm rot="13219713">
              <a:off x="2021546" y="162422"/>
              <a:ext cx="267303" cy="267302"/>
            </a:xfrm>
            <a:prstGeom prst="rect">
              <a:avLst/>
            </a:prstGeom>
            <a:ln w="12700" cap="flat">
              <a:noFill/>
              <a:miter lim="400000"/>
            </a:ln>
            <a:effectLst/>
          </p:spPr>
        </p:pic>
        <p:pic>
          <p:nvPicPr>
            <p:cNvPr id="777" name="bedbug.png" descr="bedbug.png"/>
            <p:cNvPicPr>
              <a:picLocks noChangeAspect="1"/>
            </p:cNvPicPr>
            <p:nvPr/>
          </p:nvPicPr>
          <p:blipFill>
            <a:blip r:embed="rId6" cstate="print"/>
            <a:stretch>
              <a:fillRect/>
            </a:stretch>
          </p:blipFill>
          <p:spPr>
            <a:xfrm rot="9671611">
              <a:off x="2614158" y="132743"/>
              <a:ext cx="267302" cy="267302"/>
            </a:xfrm>
            <a:prstGeom prst="rect">
              <a:avLst/>
            </a:prstGeom>
            <a:ln w="12700" cap="flat">
              <a:noFill/>
              <a:miter lim="400000"/>
            </a:ln>
            <a:effectLst/>
          </p:spPr>
        </p:pic>
      </p:grpSp>
      <p:grpSp>
        <p:nvGrpSpPr>
          <p:cNvPr id="5" name="Group"/>
          <p:cNvGrpSpPr/>
          <p:nvPr/>
        </p:nvGrpSpPr>
        <p:grpSpPr>
          <a:xfrm>
            <a:off x="900205" y="7793204"/>
            <a:ext cx="12495229" cy="2206156"/>
            <a:chOff x="0" y="66947"/>
            <a:chExt cx="12495227" cy="2206154"/>
          </a:xfrm>
        </p:grpSpPr>
        <p:grpSp>
          <p:nvGrpSpPr>
            <p:cNvPr id="6" name="Group"/>
            <p:cNvGrpSpPr/>
            <p:nvPr/>
          </p:nvGrpSpPr>
          <p:grpSpPr>
            <a:xfrm>
              <a:off x="0" y="66947"/>
              <a:ext cx="1374988" cy="2206154"/>
              <a:chOff x="0" y="0"/>
              <a:chExt cx="1374987" cy="2206153"/>
            </a:xfrm>
          </p:grpSpPr>
          <p:pic>
            <p:nvPicPr>
              <p:cNvPr id="779" name="Image" descr="Image"/>
              <p:cNvPicPr>
                <a:picLocks noChangeAspect="1"/>
              </p:cNvPicPr>
              <p:nvPr/>
            </p:nvPicPr>
            <p:blipFill>
              <a:blip r:embed="rId7" cstate="print"/>
              <a:srcRect l="32434" t="27713" r="26175" b="21319"/>
              <a:stretch>
                <a:fillRect/>
              </a:stretch>
            </p:blipFill>
            <p:spPr>
              <a:xfrm>
                <a:off x="133333" y="218945"/>
                <a:ext cx="1003334" cy="832110"/>
              </a:xfrm>
              <a:custGeom>
                <a:avLst/>
                <a:gdLst/>
                <a:ahLst/>
                <a:cxnLst>
                  <a:cxn ang="0">
                    <a:pos x="wd2" y="hd2"/>
                  </a:cxn>
                  <a:cxn ang="5400000">
                    <a:pos x="wd2" y="hd2"/>
                  </a:cxn>
                  <a:cxn ang="10800000">
                    <a:pos x="wd2" y="hd2"/>
                  </a:cxn>
                  <a:cxn ang="16200000">
                    <a:pos x="wd2" y="hd2"/>
                  </a:cxn>
                </a:cxnLst>
                <a:rect l="0" t="0" r="r" b="b"/>
                <a:pathLst>
                  <a:path w="21581" h="21575" extrusionOk="0">
                    <a:moveTo>
                      <a:pt x="14393" y="3"/>
                    </a:moveTo>
                    <a:cubicBezTo>
                      <a:pt x="14360" y="12"/>
                      <a:pt x="14342" y="41"/>
                      <a:pt x="14359" y="75"/>
                    </a:cubicBezTo>
                    <a:cubicBezTo>
                      <a:pt x="14394" y="143"/>
                      <a:pt x="14291" y="559"/>
                      <a:pt x="14129" y="1001"/>
                    </a:cubicBezTo>
                    <a:lnTo>
                      <a:pt x="13838" y="1804"/>
                    </a:lnTo>
                    <a:lnTo>
                      <a:pt x="12993" y="1876"/>
                    </a:lnTo>
                    <a:cubicBezTo>
                      <a:pt x="12532" y="1918"/>
                      <a:pt x="12018" y="1988"/>
                      <a:pt x="11849" y="2030"/>
                    </a:cubicBezTo>
                    <a:cubicBezTo>
                      <a:pt x="11681" y="2073"/>
                      <a:pt x="11272" y="2153"/>
                      <a:pt x="10936" y="2205"/>
                    </a:cubicBezTo>
                    <a:cubicBezTo>
                      <a:pt x="9502" y="2427"/>
                      <a:pt x="8426" y="3128"/>
                      <a:pt x="8426" y="3842"/>
                    </a:cubicBezTo>
                    <a:cubicBezTo>
                      <a:pt x="8426" y="4019"/>
                      <a:pt x="8339" y="4245"/>
                      <a:pt x="8238" y="4346"/>
                    </a:cubicBezTo>
                    <a:cubicBezTo>
                      <a:pt x="8137" y="4447"/>
                      <a:pt x="8059" y="4623"/>
                      <a:pt x="8059" y="4737"/>
                    </a:cubicBezTo>
                    <a:cubicBezTo>
                      <a:pt x="8059" y="4851"/>
                      <a:pt x="7972" y="4978"/>
                      <a:pt x="7871" y="5025"/>
                    </a:cubicBezTo>
                    <a:cubicBezTo>
                      <a:pt x="7771" y="5071"/>
                      <a:pt x="7717" y="5172"/>
                      <a:pt x="7752" y="5241"/>
                    </a:cubicBezTo>
                    <a:cubicBezTo>
                      <a:pt x="7787" y="5310"/>
                      <a:pt x="7705" y="5438"/>
                      <a:pt x="7564" y="5529"/>
                    </a:cubicBezTo>
                    <a:cubicBezTo>
                      <a:pt x="7372" y="5653"/>
                      <a:pt x="7260" y="5650"/>
                      <a:pt x="7129" y="5519"/>
                    </a:cubicBezTo>
                    <a:cubicBezTo>
                      <a:pt x="6824" y="5214"/>
                      <a:pt x="6906" y="4899"/>
                      <a:pt x="7854" y="2771"/>
                    </a:cubicBezTo>
                    <a:cubicBezTo>
                      <a:pt x="8042" y="2349"/>
                      <a:pt x="8050" y="2260"/>
                      <a:pt x="7888" y="1958"/>
                    </a:cubicBezTo>
                    <a:cubicBezTo>
                      <a:pt x="7717" y="1637"/>
                      <a:pt x="7485" y="559"/>
                      <a:pt x="7538" y="322"/>
                    </a:cubicBezTo>
                    <a:cubicBezTo>
                      <a:pt x="7552" y="261"/>
                      <a:pt x="7482" y="219"/>
                      <a:pt x="7376" y="219"/>
                    </a:cubicBezTo>
                    <a:cubicBezTo>
                      <a:pt x="7251" y="219"/>
                      <a:pt x="7208" y="309"/>
                      <a:pt x="7248" y="477"/>
                    </a:cubicBezTo>
                    <a:cubicBezTo>
                      <a:pt x="7282" y="619"/>
                      <a:pt x="7370" y="1016"/>
                      <a:pt x="7444" y="1362"/>
                    </a:cubicBezTo>
                    <a:lnTo>
                      <a:pt x="7581" y="1989"/>
                    </a:lnTo>
                    <a:lnTo>
                      <a:pt x="6847" y="3018"/>
                    </a:lnTo>
                    <a:cubicBezTo>
                      <a:pt x="5960" y="4261"/>
                      <a:pt x="5749" y="4719"/>
                      <a:pt x="5660" y="5632"/>
                    </a:cubicBezTo>
                    <a:cubicBezTo>
                      <a:pt x="5623" y="6016"/>
                      <a:pt x="5562" y="6376"/>
                      <a:pt x="5532" y="6435"/>
                    </a:cubicBezTo>
                    <a:cubicBezTo>
                      <a:pt x="5502" y="6493"/>
                      <a:pt x="5199" y="6517"/>
                      <a:pt x="4858" y="6486"/>
                    </a:cubicBezTo>
                    <a:cubicBezTo>
                      <a:pt x="4244" y="6431"/>
                      <a:pt x="3972" y="6552"/>
                      <a:pt x="3091" y="7248"/>
                    </a:cubicBezTo>
                    <a:cubicBezTo>
                      <a:pt x="2925" y="7379"/>
                      <a:pt x="2754" y="7449"/>
                      <a:pt x="2715" y="7402"/>
                    </a:cubicBezTo>
                    <a:cubicBezTo>
                      <a:pt x="2676" y="7355"/>
                      <a:pt x="2506" y="7503"/>
                      <a:pt x="2340" y="7742"/>
                    </a:cubicBezTo>
                    <a:cubicBezTo>
                      <a:pt x="1950" y="8299"/>
                      <a:pt x="1625" y="8304"/>
                      <a:pt x="1384" y="7742"/>
                    </a:cubicBezTo>
                    <a:cubicBezTo>
                      <a:pt x="1279" y="7498"/>
                      <a:pt x="1170" y="7299"/>
                      <a:pt x="1136" y="7299"/>
                    </a:cubicBezTo>
                    <a:cubicBezTo>
                      <a:pt x="1102" y="7299"/>
                      <a:pt x="1132" y="7434"/>
                      <a:pt x="1204" y="7598"/>
                    </a:cubicBezTo>
                    <a:cubicBezTo>
                      <a:pt x="1390" y="8017"/>
                      <a:pt x="1058" y="8143"/>
                      <a:pt x="641" y="7814"/>
                    </a:cubicBezTo>
                    <a:cubicBezTo>
                      <a:pt x="431" y="7648"/>
                      <a:pt x="334" y="7629"/>
                      <a:pt x="368" y="7752"/>
                    </a:cubicBezTo>
                    <a:cubicBezTo>
                      <a:pt x="396" y="7855"/>
                      <a:pt x="630" y="8025"/>
                      <a:pt x="888" y="8133"/>
                    </a:cubicBezTo>
                    <a:cubicBezTo>
                      <a:pt x="1491" y="8384"/>
                      <a:pt x="1691" y="8587"/>
                      <a:pt x="1691" y="8956"/>
                    </a:cubicBezTo>
                    <a:cubicBezTo>
                      <a:pt x="1691" y="9329"/>
                      <a:pt x="2090" y="10128"/>
                      <a:pt x="2698" y="10973"/>
                    </a:cubicBezTo>
                    <a:cubicBezTo>
                      <a:pt x="3103" y="11536"/>
                      <a:pt x="3146" y="11658"/>
                      <a:pt x="2997" y="11837"/>
                    </a:cubicBezTo>
                    <a:cubicBezTo>
                      <a:pt x="2829" y="12040"/>
                      <a:pt x="2836" y="12136"/>
                      <a:pt x="3116" y="13123"/>
                    </a:cubicBezTo>
                    <a:cubicBezTo>
                      <a:pt x="3139" y="13204"/>
                      <a:pt x="3230" y="13386"/>
                      <a:pt x="3313" y="13525"/>
                    </a:cubicBezTo>
                    <a:cubicBezTo>
                      <a:pt x="3432" y="13724"/>
                      <a:pt x="3429" y="13883"/>
                      <a:pt x="3296" y="14327"/>
                    </a:cubicBezTo>
                    <a:cubicBezTo>
                      <a:pt x="3078" y="15053"/>
                      <a:pt x="2982" y="19618"/>
                      <a:pt x="3176" y="20080"/>
                    </a:cubicBezTo>
                    <a:cubicBezTo>
                      <a:pt x="3275" y="20314"/>
                      <a:pt x="3277" y="20524"/>
                      <a:pt x="3176" y="20872"/>
                    </a:cubicBezTo>
                    <a:cubicBezTo>
                      <a:pt x="3100" y="21134"/>
                      <a:pt x="3040" y="21414"/>
                      <a:pt x="3040" y="21489"/>
                    </a:cubicBezTo>
                    <a:cubicBezTo>
                      <a:pt x="3040" y="21565"/>
                      <a:pt x="3109" y="21595"/>
                      <a:pt x="3193" y="21561"/>
                    </a:cubicBezTo>
                    <a:cubicBezTo>
                      <a:pt x="3277" y="21528"/>
                      <a:pt x="3405" y="21181"/>
                      <a:pt x="3475" y="20790"/>
                    </a:cubicBezTo>
                    <a:cubicBezTo>
                      <a:pt x="3587" y="20158"/>
                      <a:pt x="3676" y="20015"/>
                      <a:pt x="4269" y="19524"/>
                    </a:cubicBezTo>
                    <a:cubicBezTo>
                      <a:pt x="4637" y="19220"/>
                      <a:pt x="5339" y="18699"/>
                      <a:pt x="5831" y="18361"/>
                    </a:cubicBezTo>
                    <a:cubicBezTo>
                      <a:pt x="6534" y="17878"/>
                      <a:pt x="6805" y="17587"/>
                      <a:pt x="7103" y="17003"/>
                    </a:cubicBezTo>
                    <a:lnTo>
                      <a:pt x="7487" y="16262"/>
                    </a:lnTo>
                    <a:lnTo>
                      <a:pt x="7863" y="16797"/>
                    </a:lnTo>
                    <a:cubicBezTo>
                      <a:pt x="8372" y="17518"/>
                      <a:pt x="9232" y="17887"/>
                      <a:pt x="10697" y="18011"/>
                    </a:cubicBezTo>
                    <a:lnTo>
                      <a:pt x="11875" y="18104"/>
                    </a:lnTo>
                    <a:lnTo>
                      <a:pt x="12182" y="18968"/>
                    </a:lnTo>
                    <a:cubicBezTo>
                      <a:pt x="12352" y="19441"/>
                      <a:pt x="12536" y="19792"/>
                      <a:pt x="12592" y="19750"/>
                    </a:cubicBezTo>
                    <a:cubicBezTo>
                      <a:pt x="12715" y="19659"/>
                      <a:pt x="12612" y="19256"/>
                      <a:pt x="12379" y="18927"/>
                    </a:cubicBezTo>
                    <a:cubicBezTo>
                      <a:pt x="12285" y="18796"/>
                      <a:pt x="12188" y="18429"/>
                      <a:pt x="12165" y="18114"/>
                    </a:cubicBezTo>
                    <a:lnTo>
                      <a:pt x="12122" y="17548"/>
                    </a:lnTo>
                    <a:lnTo>
                      <a:pt x="11465" y="17456"/>
                    </a:lnTo>
                    <a:cubicBezTo>
                      <a:pt x="10419" y="17311"/>
                      <a:pt x="9713" y="17158"/>
                      <a:pt x="9621" y="17054"/>
                    </a:cubicBezTo>
                    <a:cubicBezTo>
                      <a:pt x="9574" y="17001"/>
                      <a:pt x="9635" y="16810"/>
                      <a:pt x="9749" y="16632"/>
                    </a:cubicBezTo>
                    <a:cubicBezTo>
                      <a:pt x="9947" y="16325"/>
                      <a:pt x="10003" y="16313"/>
                      <a:pt x="10936" y="16447"/>
                    </a:cubicBezTo>
                    <a:cubicBezTo>
                      <a:pt x="11474" y="16525"/>
                      <a:pt x="12121" y="16619"/>
                      <a:pt x="12379" y="16653"/>
                    </a:cubicBezTo>
                    <a:cubicBezTo>
                      <a:pt x="12636" y="16687"/>
                      <a:pt x="12914" y="16775"/>
                      <a:pt x="12993" y="16848"/>
                    </a:cubicBezTo>
                    <a:cubicBezTo>
                      <a:pt x="13160" y="17003"/>
                      <a:pt x="14099" y="17301"/>
                      <a:pt x="14547" y="17342"/>
                    </a:cubicBezTo>
                    <a:cubicBezTo>
                      <a:pt x="15049" y="17389"/>
                      <a:pt x="17751" y="17159"/>
                      <a:pt x="18277" y="17023"/>
                    </a:cubicBezTo>
                    <a:cubicBezTo>
                      <a:pt x="18697" y="16915"/>
                      <a:pt x="18872" y="16966"/>
                      <a:pt x="19524" y="17353"/>
                    </a:cubicBezTo>
                    <a:cubicBezTo>
                      <a:pt x="20216" y="17763"/>
                      <a:pt x="20651" y="17816"/>
                      <a:pt x="20471" y="17466"/>
                    </a:cubicBezTo>
                    <a:cubicBezTo>
                      <a:pt x="20432" y="17389"/>
                      <a:pt x="20354" y="17358"/>
                      <a:pt x="20292" y="17404"/>
                    </a:cubicBezTo>
                    <a:cubicBezTo>
                      <a:pt x="20091" y="17553"/>
                      <a:pt x="19055" y="16899"/>
                      <a:pt x="18986" y="16581"/>
                    </a:cubicBezTo>
                    <a:cubicBezTo>
                      <a:pt x="18925" y="16302"/>
                      <a:pt x="18853" y="16287"/>
                      <a:pt x="18047" y="16365"/>
                    </a:cubicBezTo>
                    <a:cubicBezTo>
                      <a:pt x="16703" y="16494"/>
                      <a:pt x="14679" y="16565"/>
                      <a:pt x="14607" y="16478"/>
                    </a:cubicBezTo>
                    <a:cubicBezTo>
                      <a:pt x="14482" y="16328"/>
                      <a:pt x="14821" y="15994"/>
                      <a:pt x="15102" y="15994"/>
                    </a:cubicBezTo>
                    <a:cubicBezTo>
                      <a:pt x="15258" y="15994"/>
                      <a:pt x="15418" y="15934"/>
                      <a:pt x="15460" y="15850"/>
                    </a:cubicBezTo>
                    <a:cubicBezTo>
                      <a:pt x="15503" y="15767"/>
                      <a:pt x="15612" y="15712"/>
                      <a:pt x="15691" y="15727"/>
                    </a:cubicBezTo>
                    <a:cubicBezTo>
                      <a:pt x="15953" y="15776"/>
                      <a:pt x="16949" y="15129"/>
                      <a:pt x="17424" y="14605"/>
                    </a:cubicBezTo>
                    <a:cubicBezTo>
                      <a:pt x="17681" y="14321"/>
                      <a:pt x="17920" y="14123"/>
                      <a:pt x="17953" y="14163"/>
                    </a:cubicBezTo>
                    <a:cubicBezTo>
                      <a:pt x="18044" y="14272"/>
                      <a:pt x="18585" y="13621"/>
                      <a:pt x="18585" y="13401"/>
                    </a:cubicBezTo>
                    <a:cubicBezTo>
                      <a:pt x="18585" y="13297"/>
                      <a:pt x="18694" y="13130"/>
                      <a:pt x="18832" y="13041"/>
                    </a:cubicBezTo>
                    <a:cubicBezTo>
                      <a:pt x="18970" y="12952"/>
                      <a:pt x="19137" y="12724"/>
                      <a:pt x="19199" y="12527"/>
                    </a:cubicBezTo>
                    <a:cubicBezTo>
                      <a:pt x="19262" y="12329"/>
                      <a:pt x="19378" y="12166"/>
                      <a:pt x="19464" y="12166"/>
                    </a:cubicBezTo>
                    <a:cubicBezTo>
                      <a:pt x="19550" y="12166"/>
                      <a:pt x="19701" y="11946"/>
                      <a:pt x="19797" y="11683"/>
                    </a:cubicBezTo>
                    <a:cubicBezTo>
                      <a:pt x="19892" y="11419"/>
                      <a:pt x="20076" y="11023"/>
                      <a:pt x="20207" y="10808"/>
                    </a:cubicBezTo>
                    <a:cubicBezTo>
                      <a:pt x="20337" y="10593"/>
                      <a:pt x="20414" y="10366"/>
                      <a:pt x="20377" y="10294"/>
                    </a:cubicBezTo>
                    <a:cubicBezTo>
                      <a:pt x="20340" y="10221"/>
                      <a:pt x="20531" y="9831"/>
                      <a:pt x="20796" y="9429"/>
                    </a:cubicBezTo>
                    <a:cubicBezTo>
                      <a:pt x="21060" y="9027"/>
                      <a:pt x="21273" y="8584"/>
                      <a:pt x="21274" y="8452"/>
                    </a:cubicBezTo>
                    <a:cubicBezTo>
                      <a:pt x="21274" y="8320"/>
                      <a:pt x="21354" y="8140"/>
                      <a:pt x="21444" y="8050"/>
                    </a:cubicBezTo>
                    <a:cubicBezTo>
                      <a:pt x="21537" y="7957"/>
                      <a:pt x="21581" y="7684"/>
                      <a:pt x="21581" y="7371"/>
                    </a:cubicBezTo>
                    <a:cubicBezTo>
                      <a:pt x="21581" y="7058"/>
                      <a:pt x="21537" y="6710"/>
                      <a:pt x="21444" y="6486"/>
                    </a:cubicBezTo>
                    <a:cubicBezTo>
                      <a:pt x="21377" y="6324"/>
                      <a:pt x="21352" y="5989"/>
                      <a:pt x="21393" y="5745"/>
                    </a:cubicBezTo>
                    <a:cubicBezTo>
                      <a:pt x="21577" y="4657"/>
                      <a:pt x="21273" y="4344"/>
                      <a:pt x="19985" y="4294"/>
                    </a:cubicBezTo>
                    <a:cubicBezTo>
                      <a:pt x="19268" y="4267"/>
                      <a:pt x="18991" y="4176"/>
                      <a:pt x="18218" y="3697"/>
                    </a:cubicBezTo>
                    <a:cubicBezTo>
                      <a:pt x="17713" y="3385"/>
                      <a:pt x="17110" y="3098"/>
                      <a:pt x="16877" y="3059"/>
                    </a:cubicBezTo>
                    <a:cubicBezTo>
                      <a:pt x="16645" y="3021"/>
                      <a:pt x="16341" y="2905"/>
                      <a:pt x="16203" y="2802"/>
                    </a:cubicBezTo>
                    <a:cubicBezTo>
                      <a:pt x="16065" y="2699"/>
                      <a:pt x="15746" y="2604"/>
                      <a:pt x="15494" y="2596"/>
                    </a:cubicBezTo>
                    <a:cubicBezTo>
                      <a:pt x="15034" y="2583"/>
                      <a:pt x="14385" y="2262"/>
                      <a:pt x="14240" y="1979"/>
                    </a:cubicBezTo>
                    <a:cubicBezTo>
                      <a:pt x="14163" y="1829"/>
                      <a:pt x="14490" y="595"/>
                      <a:pt x="14692" y="271"/>
                    </a:cubicBezTo>
                    <a:cubicBezTo>
                      <a:pt x="14759" y="164"/>
                      <a:pt x="14706" y="74"/>
                      <a:pt x="14547" y="24"/>
                    </a:cubicBezTo>
                    <a:cubicBezTo>
                      <a:pt x="14479" y="2"/>
                      <a:pt x="14427" y="-5"/>
                      <a:pt x="14393" y="3"/>
                    </a:cubicBezTo>
                    <a:close/>
                    <a:moveTo>
                      <a:pt x="9" y="4994"/>
                    </a:moveTo>
                    <a:cubicBezTo>
                      <a:pt x="-19" y="5028"/>
                      <a:pt x="19" y="5195"/>
                      <a:pt x="95" y="5365"/>
                    </a:cubicBezTo>
                    <a:cubicBezTo>
                      <a:pt x="287" y="5797"/>
                      <a:pt x="374" y="5749"/>
                      <a:pt x="206" y="5303"/>
                    </a:cubicBezTo>
                    <a:cubicBezTo>
                      <a:pt x="129" y="5100"/>
                      <a:pt x="37" y="4960"/>
                      <a:pt x="9" y="4994"/>
                    </a:cubicBezTo>
                    <a:close/>
                    <a:moveTo>
                      <a:pt x="4312" y="7474"/>
                    </a:moveTo>
                    <a:cubicBezTo>
                      <a:pt x="4432" y="7451"/>
                      <a:pt x="4495" y="7525"/>
                      <a:pt x="4619" y="7659"/>
                    </a:cubicBezTo>
                    <a:cubicBezTo>
                      <a:pt x="4811" y="7869"/>
                      <a:pt x="4843" y="7981"/>
                      <a:pt x="4738" y="8133"/>
                    </a:cubicBezTo>
                    <a:cubicBezTo>
                      <a:pt x="4663" y="8242"/>
                      <a:pt x="4641" y="8328"/>
                      <a:pt x="4696" y="8328"/>
                    </a:cubicBezTo>
                    <a:cubicBezTo>
                      <a:pt x="4750" y="8328"/>
                      <a:pt x="4642" y="8527"/>
                      <a:pt x="4448" y="8771"/>
                    </a:cubicBezTo>
                    <a:cubicBezTo>
                      <a:pt x="4255" y="9014"/>
                      <a:pt x="3994" y="9213"/>
                      <a:pt x="3876" y="9213"/>
                    </a:cubicBezTo>
                    <a:cubicBezTo>
                      <a:pt x="3758" y="9213"/>
                      <a:pt x="3628" y="9276"/>
                      <a:pt x="3586" y="9357"/>
                    </a:cubicBezTo>
                    <a:cubicBezTo>
                      <a:pt x="3462" y="9598"/>
                      <a:pt x="3300" y="9525"/>
                      <a:pt x="3091" y="9141"/>
                    </a:cubicBezTo>
                    <a:cubicBezTo>
                      <a:pt x="2792" y="8592"/>
                      <a:pt x="2910" y="8330"/>
                      <a:pt x="3671" y="7834"/>
                    </a:cubicBezTo>
                    <a:cubicBezTo>
                      <a:pt x="4013" y="7612"/>
                      <a:pt x="4191" y="7497"/>
                      <a:pt x="4312" y="7474"/>
                    </a:cubicBezTo>
                    <a:close/>
                    <a:moveTo>
                      <a:pt x="2527" y="8699"/>
                    </a:moveTo>
                    <a:cubicBezTo>
                      <a:pt x="2741" y="8699"/>
                      <a:pt x="2918" y="8887"/>
                      <a:pt x="2843" y="9120"/>
                    </a:cubicBezTo>
                    <a:cubicBezTo>
                      <a:pt x="2812" y="9220"/>
                      <a:pt x="2876" y="9588"/>
                      <a:pt x="2980" y="9944"/>
                    </a:cubicBezTo>
                    <a:cubicBezTo>
                      <a:pt x="3269" y="10930"/>
                      <a:pt x="3018" y="11001"/>
                      <a:pt x="2502" y="10077"/>
                    </a:cubicBezTo>
                    <a:cubicBezTo>
                      <a:pt x="1993" y="9167"/>
                      <a:pt x="1967" y="8984"/>
                      <a:pt x="2314" y="8760"/>
                    </a:cubicBezTo>
                    <a:cubicBezTo>
                      <a:pt x="2386" y="8714"/>
                      <a:pt x="2456" y="8698"/>
                      <a:pt x="2527" y="8699"/>
                    </a:cubicBezTo>
                    <a:close/>
                    <a:moveTo>
                      <a:pt x="3834" y="13988"/>
                    </a:moveTo>
                    <a:cubicBezTo>
                      <a:pt x="3858" y="13987"/>
                      <a:pt x="3886" y="14000"/>
                      <a:pt x="3910" y="14019"/>
                    </a:cubicBezTo>
                    <a:cubicBezTo>
                      <a:pt x="4054" y="14126"/>
                      <a:pt x="4047" y="14775"/>
                      <a:pt x="3902" y="14883"/>
                    </a:cubicBezTo>
                    <a:cubicBezTo>
                      <a:pt x="3738" y="15005"/>
                      <a:pt x="3898" y="16001"/>
                      <a:pt x="4149" y="16437"/>
                    </a:cubicBezTo>
                    <a:cubicBezTo>
                      <a:pt x="4266" y="16640"/>
                      <a:pt x="4390" y="17147"/>
                      <a:pt x="4431" y="17558"/>
                    </a:cubicBezTo>
                    <a:cubicBezTo>
                      <a:pt x="4496" y="18211"/>
                      <a:pt x="4476" y="18344"/>
                      <a:pt x="4235" y="18608"/>
                    </a:cubicBezTo>
                    <a:cubicBezTo>
                      <a:pt x="3701" y="19192"/>
                      <a:pt x="3313" y="19425"/>
                      <a:pt x="3210" y="19225"/>
                    </a:cubicBezTo>
                    <a:cubicBezTo>
                      <a:pt x="3065" y="18943"/>
                      <a:pt x="3153" y="16486"/>
                      <a:pt x="3347" y="15356"/>
                    </a:cubicBezTo>
                    <a:cubicBezTo>
                      <a:pt x="3502" y="14455"/>
                      <a:pt x="3664" y="13991"/>
                      <a:pt x="3834" y="13988"/>
                    </a:cubicBezTo>
                    <a:close/>
                    <a:moveTo>
                      <a:pt x="4593" y="15130"/>
                    </a:moveTo>
                    <a:cubicBezTo>
                      <a:pt x="4652" y="15129"/>
                      <a:pt x="4725" y="15174"/>
                      <a:pt x="4815" y="15264"/>
                    </a:cubicBezTo>
                    <a:cubicBezTo>
                      <a:pt x="4913" y="15361"/>
                      <a:pt x="5176" y="15459"/>
                      <a:pt x="5396" y="15480"/>
                    </a:cubicBezTo>
                    <a:cubicBezTo>
                      <a:pt x="5782" y="15516"/>
                      <a:pt x="5795" y="15544"/>
                      <a:pt x="5865" y="16313"/>
                    </a:cubicBezTo>
                    <a:cubicBezTo>
                      <a:pt x="5905" y="16750"/>
                      <a:pt x="5893" y="17176"/>
                      <a:pt x="5840" y="17260"/>
                    </a:cubicBezTo>
                    <a:cubicBezTo>
                      <a:pt x="5787" y="17344"/>
                      <a:pt x="5524" y="17554"/>
                      <a:pt x="5259" y="17733"/>
                    </a:cubicBezTo>
                    <a:cubicBezTo>
                      <a:pt x="4632" y="18158"/>
                      <a:pt x="4547" y="18034"/>
                      <a:pt x="4440" y="16499"/>
                    </a:cubicBezTo>
                    <a:cubicBezTo>
                      <a:pt x="4374" y="15562"/>
                      <a:pt x="4417" y="15132"/>
                      <a:pt x="4593" y="15130"/>
                    </a:cubicBezTo>
                    <a:close/>
                  </a:path>
                </a:pathLst>
              </a:custGeom>
              <a:ln w="12700" cap="flat">
                <a:noFill/>
                <a:miter lim="400000"/>
              </a:ln>
              <a:effectLst/>
            </p:spPr>
          </p:pic>
          <p:grpSp>
            <p:nvGrpSpPr>
              <p:cNvPr id="7" name="Group"/>
              <p:cNvGrpSpPr/>
              <p:nvPr/>
            </p:nvGrpSpPr>
            <p:grpSpPr>
              <a:xfrm>
                <a:off x="0" y="0"/>
                <a:ext cx="1374988" cy="2206154"/>
                <a:chOff x="0" y="0"/>
                <a:chExt cx="1374987" cy="2206153"/>
              </a:xfrm>
            </p:grpSpPr>
            <p:sp>
              <p:nvSpPr>
                <p:cNvPr id="780" name="Circle"/>
                <p:cNvSpPr/>
                <p:nvPr/>
              </p:nvSpPr>
              <p:spPr>
                <a:xfrm>
                  <a:off x="0" y="0"/>
                  <a:ext cx="1270000" cy="1270000"/>
                </a:xfrm>
                <a:prstGeom prst="ellipse">
                  <a:avLst/>
                </a:prstGeom>
                <a:noFill/>
                <a:ln w="127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1" name="Line"/>
                <p:cNvSpPr/>
                <p:nvPr/>
              </p:nvSpPr>
              <p:spPr>
                <a:xfrm flipH="1" flipV="1">
                  <a:off x="1046116" y="1115660"/>
                  <a:ext cx="328872" cy="1090494"/>
                </a:xfrm>
                <a:prstGeom prst="line">
                  <a:avLst/>
                </a:prstGeom>
                <a:noFill/>
                <a:ln w="127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784" name="Although it is not proven that bed mites (cimicidae) transmit disease to humans they are known to cause skin infections which can lead to serious problems. The cimicidae can be found in even the cleanest environment and are extremely difficult to exterminate."/>
            <p:cNvSpPr txBox="1"/>
            <p:nvPr/>
          </p:nvSpPr>
          <p:spPr>
            <a:xfrm>
              <a:off x="1389974" y="258823"/>
              <a:ext cx="11105253" cy="8412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defTabSz="457200">
                <a:defRPr sz="2400" b="0" baseline="20833">
                  <a:solidFill>
                    <a:srgbClr val="4F4F4F"/>
                  </a:solidFill>
                  <a:latin typeface="Gill Sans Light"/>
                  <a:ea typeface="Gill Sans Light"/>
                  <a:cs typeface="Gill Sans Light"/>
                  <a:sym typeface="Gill Sans Light"/>
                </a:defRPr>
              </a:lvl1pPr>
            </a:lstStyle>
            <a:p>
              <a:r>
                <a:rPr lang="cs-CZ" dirty="0"/>
                <a:t>I když není prokazatelně doloženo, že roztoči v ložních částech přenáší nemoci</a:t>
              </a:r>
              <a:r>
                <a:rPr lang="it-IT" dirty="0"/>
                <a:t> </a:t>
              </a:r>
              <a:r>
                <a:rPr lang="cs-CZ" dirty="0"/>
                <a:t>na člověka</a:t>
              </a:r>
              <a:r>
                <a:rPr lang="it-IT" dirty="0"/>
                <a:t>, </a:t>
              </a:r>
              <a:r>
                <a:rPr lang="cs-CZ" dirty="0"/>
                <a:t>jsou zdrojem infekcí</a:t>
              </a:r>
              <a:r>
                <a:rPr lang="it-IT" dirty="0"/>
                <a:t> </a:t>
              </a:r>
              <a:r>
                <a:rPr lang="cs-CZ" dirty="0"/>
                <a:t>kůže, které mohou</a:t>
              </a:r>
              <a:r>
                <a:rPr lang="it-IT" dirty="0"/>
                <a:t> </a:t>
              </a:r>
              <a:r>
                <a:rPr lang="cs-CZ" dirty="0"/>
                <a:t>způsobit vážné zdravotní problémy</a:t>
              </a:r>
              <a:r>
                <a:rPr lang="it-IT" dirty="0"/>
                <a:t>. </a:t>
              </a:r>
              <a:r>
                <a:rPr lang="cs-CZ" dirty="0"/>
                <a:t>Tyto organismy se nacházejí i velmi čistém prostředí a jsou velmi obtížně odstranitelní. </a:t>
              </a:r>
              <a:r>
                <a:rPr lang="it-IT" dirty="0"/>
                <a:t>Hygene box clean </a:t>
              </a:r>
              <a:r>
                <a:rPr lang="cs-CZ" dirty="0"/>
                <a:t>je správná volba pro jejich likvidaci !</a:t>
              </a:r>
              <a:r>
                <a:rPr lang="it-IT" dirty="0"/>
                <a:t> </a:t>
              </a:r>
              <a:endParaRPr dirty="0"/>
            </a:p>
          </p:txBody>
        </p:sp>
      </p:grpSp>
      <p:sp>
        <p:nvSpPr>
          <p:cNvPr id="786" name="The EVG Box Clean non only sanitises the surface of objects by eliminating bacteria, molds, fungi , etc., but thanks to the closed environment in which the ware is treated, it will also sanitise in depth.…"/>
          <p:cNvSpPr txBox="1"/>
          <p:nvPr/>
        </p:nvSpPr>
        <p:spPr>
          <a:xfrm>
            <a:off x="14435321" y="8655755"/>
            <a:ext cx="9295471"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it-IT" dirty="0"/>
              <a:t>HYGENE BOX CLEAN  </a:t>
            </a:r>
            <a:r>
              <a:rPr lang="cs-CZ" dirty="0"/>
              <a:t>likviduje jakýkoliv pach nebo bakterie (i alergenní) a zaručuje pocit čistoty z každého ošetřeného kusu. To vše přírodní cestou a bez zbytkových částic. Navíc je jeho provoz ekonomický, ekologický a vysoce efektivní. Skutečná záruka hygieny </a:t>
            </a:r>
            <a:r>
              <a:rPr lang="it-IT" dirty="0"/>
              <a:t>!</a:t>
            </a:r>
          </a:p>
        </p:txBody>
      </p:sp>
      <p:sp>
        <p:nvSpPr>
          <p:cNvPr id="787" name="Cost effective. Eliminating mites can be very expensive and common treatments such as fumigation are expensive and can leave harmful residuals."/>
          <p:cNvSpPr txBox="1"/>
          <p:nvPr/>
        </p:nvSpPr>
        <p:spPr>
          <a:xfrm>
            <a:off x="14435321" y="11767599"/>
            <a:ext cx="9295471" cy="5950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2400" b="0" baseline="20833">
                <a:solidFill>
                  <a:srgbClr val="4F4F4F"/>
                </a:solidFill>
                <a:latin typeface="Gill Sans Light"/>
                <a:ea typeface="Gill Sans Light"/>
                <a:cs typeface="Gill Sans Light"/>
                <a:sym typeface="Gill Sans Light"/>
              </a:defRPr>
            </a:lvl1pPr>
          </a:lstStyle>
          <a:p>
            <a:r>
              <a:rPr lang="cs-CZ" dirty="0"/>
              <a:t>Oproti jiných systémům je toto řešení provozně ekonomické a velmi efektivní.</a:t>
            </a:r>
            <a:endParaRPr lang="it-IT" dirty="0"/>
          </a:p>
          <a:p>
            <a:r>
              <a:rPr lang="it-IT" dirty="0"/>
              <a:t>I </a:t>
            </a:r>
            <a:r>
              <a:rPr lang="cs-CZ" dirty="0"/>
              <a:t>Ošetření se provádí v místě a není nutná jeho doprava na místo externí čistírny.</a:t>
            </a:r>
            <a:endParaRPr dirty="0"/>
          </a:p>
        </p:txBody>
      </p:sp>
      <p:pic>
        <p:nvPicPr>
          <p:cNvPr id="789" name="LogoEVTP.ai" descr="LogoEVTP.ai"/>
          <p:cNvPicPr>
            <a:picLocks noChangeAspect="1"/>
          </p:cNvPicPr>
          <p:nvPr/>
        </p:nvPicPr>
        <p:blipFill>
          <a:blip r:embed="rId8" cstate="print"/>
          <a:stretch>
            <a:fillRect/>
          </a:stretch>
        </p:blipFill>
        <p:spPr>
          <a:xfrm>
            <a:off x="892611" y="423302"/>
            <a:ext cx="2520700" cy="1716113"/>
          </a:xfrm>
          <a:prstGeom prst="rect">
            <a:avLst/>
          </a:prstGeom>
          <a:ln w="12700">
            <a:miter lim="400000"/>
          </a:ln>
        </p:spPr>
      </p:pic>
      <p:pic>
        <p:nvPicPr>
          <p:cNvPr id="92" name="Immagine 91" descr="HygeneBoxClean.jpg"/>
          <p:cNvPicPr>
            <a:picLocks noChangeAspect="1"/>
          </p:cNvPicPr>
          <p:nvPr/>
        </p:nvPicPr>
        <p:blipFill>
          <a:blip r:embed="rId9" cstate="print"/>
          <a:stretch>
            <a:fillRect/>
          </a:stretch>
        </p:blipFill>
        <p:spPr>
          <a:xfrm>
            <a:off x="1894856" y="2654485"/>
            <a:ext cx="6332852" cy="4275523"/>
          </a:xfrm>
          <a:prstGeom prst="rect">
            <a:avLst/>
          </a:prstGeom>
          <a:ln>
            <a:noFill/>
          </a:ln>
          <a:effectLst>
            <a:softEdge rad="112500"/>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 presetClass="entr" presetSubtype="16" fill="hold" grpId="0" nodeType="afterEffect">
                                  <p:stCondLst>
                                    <p:cond delay="0"/>
                                  </p:stCondLst>
                                  <p:iterate>
                                    <p:tmAbs val="0"/>
                                  </p:iterate>
                                  <p:childTnLst>
                                    <p:set>
                                      <p:cBhvr>
                                        <p:cTn id="10" fill="hold"/>
                                        <p:tgtEl>
                                          <p:spTgt spid="4"/>
                                        </p:tgtEl>
                                        <p:attrNameLst>
                                          <p:attrName>style.visibility</p:attrName>
                                        </p:attrNameLst>
                                      </p:cBhvr>
                                      <p:to>
                                        <p:strVal val="visible"/>
                                      </p:to>
                                    </p:set>
                                    <p:animEffect transition="in" filter="box(in)">
                                      <p:cBhvr>
                                        <p:cTn id="11" dur="5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708"/>
                                        </p:tgtEl>
                                        <p:attrNameLst>
                                          <p:attrName>style.visibility</p:attrName>
                                        </p:attrNameLst>
                                      </p:cBhvr>
                                      <p:to>
                                        <p:strVal val="visible"/>
                                      </p:to>
                                    </p:set>
                                    <p:animEffect transition="in" filter="wipe(left)">
                                      <p:cBhvr>
                                        <p:cTn id="16" dur="2250"/>
                                        <p:tgtEl>
                                          <p:spTgt spid="708"/>
                                        </p:tgtEl>
                                      </p:cBhvr>
                                    </p:animEffect>
                                  </p:childTnLst>
                                </p:cTn>
                              </p:par>
                            </p:childTnLst>
                          </p:cTn>
                        </p:par>
                        <p:par>
                          <p:cTn id="17" fill="hold">
                            <p:stCondLst>
                              <p:cond delay="0"/>
                            </p:stCondLst>
                            <p:childTnLst>
                              <p:par>
                                <p:cTn id="18" presetID="35" presetClass="emph" presetSubtype="0" repeatCount="3000" fill="hold" grpId="1" nodeType="afterEffect">
                                  <p:stCondLst>
                                    <p:cond delay="0"/>
                                  </p:stCondLst>
                                  <p:childTnLst>
                                    <p:anim calcmode="discrete" valueType="str">
                                      <p:cBhvr>
                                        <p:cTn id="19" dur="5000" fill="hold"/>
                                        <p:tgtEl>
                                          <p:spTgt spid="708"/>
                                        </p:tgtEl>
                                        <p:attrNameLst>
                                          <p:attrName>style.visibility</p:attrName>
                                        </p:attrNameLst>
                                      </p:cBhvr>
                                      <p:tavLst>
                                        <p:tav tm="0">
                                          <p:val>
                                            <p:strVal val="hidden"/>
                                          </p:val>
                                        </p:tav>
                                        <p:tav tm="50000">
                                          <p:val>
                                            <p:strVal val="visible"/>
                                          </p:val>
                                        </p:tav>
                                      </p:tavLst>
                                    </p:anim>
                                  </p:childTnLst>
                                </p:cTn>
                              </p:par>
                            </p:childTnLst>
                          </p:cTn>
                        </p:par>
                        <p:par>
                          <p:cTn id="20" fill="hold">
                            <p:stCondLst>
                              <p:cond delay="5000"/>
                            </p:stCondLst>
                            <p:childTnLst>
                              <p:par>
                                <p:cTn id="21" presetID="22" presetClass="entr" presetSubtype="1" fill="hold" grpId="0" nodeType="afterEffect">
                                  <p:stCondLst>
                                    <p:cond delay="0"/>
                                  </p:stCondLst>
                                  <p:iterate>
                                    <p:tmAbs val="0"/>
                                  </p:iterate>
                                  <p:childTnLst>
                                    <p:set>
                                      <p:cBhvr>
                                        <p:cTn id="22" fill="hold"/>
                                        <p:tgtEl>
                                          <p:spTgt spid="709"/>
                                        </p:tgtEl>
                                        <p:attrNameLst>
                                          <p:attrName>style.visibility</p:attrName>
                                        </p:attrNameLst>
                                      </p:cBhvr>
                                      <p:to>
                                        <p:strVal val="visible"/>
                                      </p:to>
                                    </p:set>
                                    <p:animEffect transition="in" filter="wipe(up)">
                                      <p:cBhvr>
                                        <p:cTn id="23" dur="2250"/>
                                        <p:tgtEl>
                                          <p:spTgt spid="709"/>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mph" presetSubtype="0" repeatCount="3000" fill="hold" grpId="1" nodeType="clickEffect">
                                  <p:stCondLst>
                                    <p:cond delay="0"/>
                                  </p:stCondLst>
                                  <p:childTnLst>
                                    <p:anim calcmode="discrete" valueType="str">
                                      <p:cBhvr>
                                        <p:cTn id="27" dur="5000" fill="hold"/>
                                        <p:tgtEl>
                                          <p:spTgt spid="709"/>
                                        </p:tgtEl>
                                        <p:attrNameLst>
                                          <p:attrName>style.visibility</p:attrName>
                                        </p:attrNameLst>
                                      </p:cBhvr>
                                      <p:tavLst>
                                        <p:tav tm="0">
                                          <p:val>
                                            <p:strVal val="hidden"/>
                                          </p:val>
                                        </p:tav>
                                        <p:tav tm="50000">
                                          <p:val>
                                            <p:strVal val="visible"/>
                                          </p:val>
                                        </p:tav>
                                      </p:tavLst>
                                    </p:anim>
                                  </p:childTnLst>
                                </p:cTn>
                              </p:par>
                            </p:childTnLst>
                          </p:cTn>
                        </p:par>
                        <p:par>
                          <p:cTn id="28" fill="hold">
                            <p:stCondLst>
                              <p:cond delay="5000"/>
                            </p:stCondLst>
                            <p:childTnLst>
                              <p:par>
                                <p:cTn id="29" presetID="22" presetClass="exit" presetSubtype="8" fill="hold" grpId="2" nodeType="afterEffect">
                                  <p:stCondLst>
                                    <p:cond delay="0"/>
                                  </p:stCondLst>
                                  <p:iterate>
                                    <p:tmAbs val="0"/>
                                  </p:iterate>
                                  <p:childTnLst>
                                    <p:animEffect transition="out" filter="wipe(left)">
                                      <p:cBhvr>
                                        <p:cTn id="30" dur="1500" fill="hold"/>
                                        <p:tgtEl>
                                          <p:spTgt spid="708"/>
                                        </p:tgtEl>
                                      </p:cBhvr>
                                    </p:animEffect>
                                    <p:set>
                                      <p:cBhvr>
                                        <p:cTn id="31" fill="hold">
                                          <p:stCondLst>
                                            <p:cond delay="1499"/>
                                          </p:stCondLst>
                                        </p:cTn>
                                        <p:tgtEl>
                                          <p:spTgt spid="708"/>
                                        </p:tgtEl>
                                        <p:attrNameLst>
                                          <p:attrName>style.visibility</p:attrName>
                                        </p:attrNameLst>
                                      </p:cBhvr>
                                      <p:to>
                                        <p:strVal val="hidden"/>
                                      </p:to>
                                    </p:set>
                                  </p:childTnLst>
                                </p:cTn>
                              </p:par>
                            </p:childTnLst>
                          </p:cTn>
                        </p:par>
                        <p:par>
                          <p:cTn id="32" fill="hold">
                            <p:stCondLst>
                              <p:cond delay="6500"/>
                            </p:stCondLst>
                            <p:childTnLst>
                              <p:par>
                                <p:cTn id="33" presetID="22" presetClass="exit" presetSubtype="8" fill="hold" grpId="2" nodeType="afterEffect">
                                  <p:stCondLst>
                                    <p:cond delay="0"/>
                                  </p:stCondLst>
                                  <p:iterate>
                                    <p:tmAbs val="0"/>
                                  </p:iterate>
                                  <p:childTnLst>
                                    <p:animEffect transition="out" filter="wipe(left)">
                                      <p:cBhvr>
                                        <p:cTn id="34" dur="4250" fill="hold"/>
                                        <p:tgtEl>
                                          <p:spTgt spid="709"/>
                                        </p:tgtEl>
                                      </p:cBhvr>
                                    </p:animEffect>
                                    <p:set>
                                      <p:cBhvr>
                                        <p:cTn id="35" fill="hold">
                                          <p:stCondLst>
                                            <p:cond delay="4249"/>
                                          </p:stCondLst>
                                        </p:cTn>
                                        <p:tgtEl>
                                          <p:spTgt spid="709"/>
                                        </p:tgtEl>
                                        <p:attrNameLst>
                                          <p:attrName>style.visibility</p:attrName>
                                        </p:attrNameLst>
                                      </p:cBhvr>
                                      <p:to>
                                        <p:strVal val="hidden"/>
                                      </p:to>
                                    </p:set>
                                  </p:childTnLst>
                                </p:cTn>
                              </p:par>
                            </p:childTnLst>
                          </p:cTn>
                        </p:par>
                        <p:par>
                          <p:cTn id="36" fill="hold">
                            <p:stCondLst>
                              <p:cond delay="10750"/>
                            </p:stCondLst>
                            <p:childTnLst>
                              <p:par>
                                <p:cTn id="37" presetID="7" presetClass="exit" presetSubtype="4" fill="hold" grpId="1" nodeType="afterEffect">
                                  <p:stCondLst>
                                    <p:cond delay="0"/>
                                  </p:stCondLst>
                                  <p:iterate>
                                    <p:tmAbs val="0"/>
                                  </p:iterate>
                                  <p:childTnLst>
                                    <p:anim calcmode="lin" valueType="num">
                                      <p:cBhvr>
                                        <p:cTn id="38" dur="3750" fill="hold"/>
                                        <p:tgtEl>
                                          <p:spTgt spid="4"/>
                                        </p:tgtEl>
                                        <p:attrNameLst>
                                          <p:attrName>ppt_x</p:attrName>
                                        </p:attrNameLst>
                                      </p:cBhvr>
                                      <p:tavLst>
                                        <p:tav tm="0">
                                          <p:val>
                                            <p:strVal val="ppt_x"/>
                                          </p:val>
                                        </p:tav>
                                        <p:tav tm="100000">
                                          <p:val>
                                            <p:strVal val="ppt_x"/>
                                          </p:val>
                                        </p:tav>
                                      </p:tavLst>
                                    </p:anim>
                                    <p:anim calcmode="lin" valueType="num">
                                      <p:cBhvr>
                                        <p:cTn id="39" dur="3750" fill="hold"/>
                                        <p:tgtEl>
                                          <p:spTgt spid="4"/>
                                        </p:tgtEl>
                                        <p:attrNameLst>
                                          <p:attrName>ppt_y</p:attrName>
                                        </p:attrNameLst>
                                      </p:cBhvr>
                                      <p:tavLst>
                                        <p:tav tm="0">
                                          <p:val>
                                            <p:strVal val="ppt_y"/>
                                          </p:val>
                                        </p:tav>
                                        <p:tav tm="100000">
                                          <p:val>
                                            <p:strVal val="1+ppt_h/2"/>
                                          </p:val>
                                        </p:tav>
                                      </p:tavLst>
                                    </p:anim>
                                    <p:set>
                                      <p:cBhvr>
                                        <p:cTn id="40" fill="hold">
                                          <p:stCondLst>
                                            <p:cond delay="3749"/>
                                          </p:stCondLst>
                                        </p:cTn>
                                        <p:tgtEl>
                                          <p:spTgt spid="4"/>
                                        </p:tgtEl>
                                        <p:attrNameLst>
                                          <p:attrName>style.visibility</p:attrName>
                                        </p:attrNameLst>
                                      </p:cBhvr>
                                      <p:to>
                                        <p:strVal val="hidden"/>
                                      </p:to>
                                    </p:set>
                                  </p:childTnLst>
                                </p:cTn>
                              </p:par>
                            </p:childTnLst>
                          </p:cTn>
                        </p:par>
                        <p:par>
                          <p:cTn id="41" fill="hold">
                            <p:stCondLst>
                              <p:cond delay="14500"/>
                            </p:stCondLst>
                            <p:childTnLst>
                              <p:par>
                                <p:cTn id="42" presetID="9" presetClass="entr" fill="hold" grpId="0" nodeType="afterEffect">
                                  <p:stCondLst>
                                    <p:cond delay="0"/>
                                  </p:stCondLst>
                                  <p:iterate>
                                    <p:tmAbs val="0"/>
                                  </p:iterate>
                                  <p:childTnLst>
                                    <p:set>
                                      <p:cBhvr>
                                        <p:cTn id="43" fill="hold"/>
                                        <p:tgtEl>
                                          <p:spTgt spid="3"/>
                                        </p:tgtEl>
                                        <p:attrNameLst>
                                          <p:attrName>style.visibility</p:attrName>
                                        </p:attrNameLst>
                                      </p:cBhvr>
                                      <p:to>
                                        <p:strVal val="visible"/>
                                      </p:to>
                                    </p:set>
                                    <p:animEffect transition="in" filter="dissolv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advAuto="0"/>
      <p:bldP spid="708" grpId="1" animBg="1" advAuto="0"/>
      <p:bldP spid="708" grpId="2" animBg="1" advAuto="0"/>
      <p:bldP spid="709" grpId="0" animBg="1" advAuto="0"/>
      <p:bldP spid="709" grpId="1" animBg="1" advAuto="0"/>
      <p:bldP spid="709" grpId="2" animBg="1" advAuto="0"/>
      <p:bldP spid="3" grpId="0" animBg="1" advAuto="0"/>
      <p:bldP spid="4" grpId="0" animBg="1" advAuto="0"/>
      <p:bldP spid="4" grpId="1" animBg="1" advAuto="0"/>
      <p:bldP spid="5"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 name="bf4ccc44-6afe-11e6-a743-cbace9857496.jpg" descr="bf4ccc44-6afe-11e6-a743-cbace9857496.jpg"/>
          <p:cNvPicPr>
            <a:picLocks noChangeAspect="1"/>
          </p:cNvPicPr>
          <p:nvPr/>
        </p:nvPicPr>
        <p:blipFill>
          <a:blip r:embed="rId2" cstate="print"/>
          <a:srcRect l="5039" r="5039"/>
          <a:stretch>
            <a:fillRect/>
          </a:stretch>
        </p:blipFill>
        <p:spPr>
          <a:xfrm>
            <a:off x="8204200" y="149657"/>
            <a:ext cx="7975600" cy="6642101"/>
          </a:xfrm>
          <a:prstGeom prst="rect">
            <a:avLst/>
          </a:prstGeom>
          <a:ln w="12700">
            <a:miter lim="400000"/>
          </a:ln>
        </p:spPr>
      </p:pic>
      <p:pic>
        <p:nvPicPr>
          <p:cNvPr id="792" name="Hospital corridor 2 Photo.jpg" descr="Hospital corridor 2 Photo.jpg"/>
          <p:cNvPicPr>
            <a:picLocks noChangeAspect="1"/>
          </p:cNvPicPr>
          <p:nvPr/>
        </p:nvPicPr>
        <p:blipFill>
          <a:blip r:embed="rId3" cstate="print"/>
          <a:srcRect l="16219" r="16219"/>
          <a:stretch>
            <a:fillRect/>
          </a:stretch>
        </p:blipFill>
        <p:spPr>
          <a:xfrm>
            <a:off x="16307988" y="6914490"/>
            <a:ext cx="7975602" cy="6642769"/>
          </a:xfrm>
          <a:prstGeom prst="rect">
            <a:avLst/>
          </a:prstGeom>
          <a:ln w="12700">
            <a:miter lim="400000"/>
          </a:ln>
        </p:spPr>
      </p:pic>
      <p:pic>
        <p:nvPicPr>
          <p:cNvPr id="793" name="Barrier-Free-Bathroom.jpg" descr="Barrier-Free-Bathroom.jpg"/>
          <p:cNvPicPr>
            <a:picLocks noChangeAspect="1"/>
          </p:cNvPicPr>
          <p:nvPr/>
        </p:nvPicPr>
        <p:blipFill>
          <a:blip r:embed="rId4" cstate="print"/>
          <a:srcRect t="5104" b="5104"/>
          <a:stretch>
            <a:fillRect/>
          </a:stretch>
        </p:blipFill>
        <p:spPr>
          <a:xfrm>
            <a:off x="100412" y="6914688"/>
            <a:ext cx="7975601" cy="6642384"/>
          </a:xfrm>
          <a:prstGeom prst="rect">
            <a:avLst/>
          </a:prstGeom>
          <a:ln w="12700">
            <a:miter lim="400000"/>
          </a:ln>
        </p:spPr>
      </p:pic>
      <p:pic>
        <p:nvPicPr>
          <p:cNvPr id="794" name="6a00d83475e79053ef017ee3d5079a970d-500wi.jpg" descr="6a00d83475e79053ef017ee3d5079a970d-500wi.jpg"/>
          <p:cNvPicPr>
            <a:picLocks noChangeAspect="1"/>
          </p:cNvPicPr>
          <p:nvPr/>
        </p:nvPicPr>
        <p:blipFill>
          <a:blip r:embed="rId5" cstate="print"/>
          <a:srcRect l="4971" r="4971"/>
          <a:stretch>
            <a:fillRect/>
          </a:stretch>
        </p:blipFill>
        <p:spPr>
          <a:xfrm>
            <a:off x="16307987" y="149657"/>
            <a:ext cx="7975601" cy="6642101"/>
          </a:xfrm>
          <a:prstGeom prst="rect">
            <a:avLst/>
          </a:prstGeom>
          <a:ln w="12700">
            <a:miter lim="400000"/>
          </a:ln>
        </p:spPr>
      </p:pic>
      <p:pic>
        <p:nvPicPr>
          <p:cNvPr id="795" name="GettyImages-468837861-56c5c0c93df78c763fa5d925.jpg" descr="GettyImages-468837861-56c5c0c93df78c763fa5d925.jpg"/>
          <p:cNvPicPr>
            <a:picLocks noChangeAspect="1"/>
          </p:cNvPicPr>
          <p:nvPr/>
        </p:nvPicPr>
        <p:blipFill>
          <a:blip r:embed="rId6" cstate="print"/>
          <a:srcRect l="16237" r="16237"/>
          <a:stretch>
            <a:fillRect/>
          </a:stretch>
        </p:blipFill>
        <p:spPr>
          <a:xfrm>
            <a:off x="102595" y="150054"/>
            <a:ext cx="7971113" cy="6641424"/>
          </a:xfrm>
          <a:prstGeom prst="rect">
            <a:avLst/>
          </a:prstGeom>
          <a:ln w="12700">
            <a:miter lim="400000"/>
          </a:ln>
        </p:spPr>
      </p:pic>
      <p:sp>
        <p:nvSpPr>
          <p:cNvPr id="796" name="Rectangle"/>
          <p:cNvSpPr/>
          <p:nvPr/>
        </p:nvSpPr>
        <p:spPr>
          <a:xfrm>
            <a:off x="8210550" y="6914887"/>
            <a:ext cx="7962900" cy="66421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sz="5900" b="0" spc="354">
                <a:solidFill>
                  <a:srgbClr val="5E5E5E"/>
                </a:solidFill>
                <a:latin typeface="Haettenschweiler"/>
                <a:ea typeface="Haettenschweiler"/>
                <a:cs typeface="Haettenschweiler"/>
                <a:sym typeface="Haettenschweiler"/>
              </a:defRPr>
            </a:lvl1pPr>
          </a:lstStyle>
          <a:p>
            <a:r>
              <a:t> </a:t>
            </a:r>
          </a:p>
        </p:txBody>
      </p:sp>
      <p:pic>
        <p:nvPicPr>
          <p:cNvPr id="798" name="LogoEVTP.ai" descr="LogoEVTP.ai"/>
          <p:cNvPicPr>
            <a:picLocks noChangeAspect="1"/>
          </p:cNvPicPr>
          <p:nvPr/>
        </p:nvPicPr>
        <p:blipFill>
          <a:blip r:embed="rId7" cstate="print"/>
          <a:stretch>
            <a:fillRect/>
          </a:stretch>
        </p:blipFill>
        <p:spPr>
          <a:xfrm>
            <a:off x="9636607" y="7570389"/>
            <a:ext cx="5110785" cy="3479464"/>
          </a:xfrm>
          <a:prstGeom prst="rect">
            <a:avLst/>
          </a:prstGeom>
          <a:ln w="12700">
            <a:miter lim="400000"/>
          </a:ln>
        </p:spPr>
      </p:pic>
      <p:sp>
        <p:nvSpPr>
          <p:cNvPr id="10" name="The EVG MEDICAL SPLIT  is a wall mount unit, which incorporates the patented ozone technology combining it with an exclusive air filtering system which captures 98.5% of air particulate."/>
          <p:cNvSpPr txBox="1"/>
          <p:nvPr/>
        </p:nvSpPr>
        <p:spPr>
          <a:xfrm>
            <a:off x="9599712" y="11291450"/>
            <a:ext cx="5331984" cy="2424550"/>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ctr"/>
          <a:lstStyle/>
          <a:p>
            <a:pPr defTabSz="457200">
              <a:defRPr sz="2400" b="0" baseline="20833">
                <a:solidFill>
                  <a:srgbClr val="5E5E5E"/>
                </a:solidFill>
                <a:latin typeface="Gill Sans Light"/>
                <a:ea typeface="Gill Sans Light"/>
                <a:cs typeface="Gill Sans Light"/>
                <a:sym typeface="Gill Sans Light"/>
              </a:defRPr>
            </a:pPr>
            <a:r>
              <a:rPr lang="it-IT" sz="5400" dirty="0">
                <a:solidFill>
                  <a:schemeClr val="accent1"/>
                </a:solidFill>
              </a:rPr>
              <a:t>DEZINFEKČNÍ POJÍZDNÉ SYSTÉMY NA POVRCHY </a:t>
            </a:r>
            <a:r>
              <a:rPr lang="cs-CZ" sz="5400" dirty="0">
                <a:solidFill>
                  <a:schemeClr val="accent1"/>
                </a:solidFill>
              </a:rPr>
              <a:t>A</a:t>
            </a:r>
            <a:r>
              <a:rPr lang="it-IT" sz="5400" dirty="0">
                <a:solidFill>
                  <a:schemeClr val="accent1"/>
                </a:solidFill>
              </a:rPr>
              <a:t> VĚCI ZA POUŽITÍ STUDENÉ VODY</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 name="Image" descr="Image"/>
          <p:cNvPicPr>
            <a:picLocks noChangeAspect="1"/>
          </p:cNvPicPr>
          <p:nvPr/>
        </p:nvPicPr>
        <p:blipFill>
          <a:blip r:embed="rId2" cstate="print">
            <a:alphaModFix amt="11874"/>
          </a:blip>
          <a:stretch>
            <a:fillRect/>
          </a:stretch>
        </p:blipFill>
        <p:spPr>
          <a:xfrm>
            <a:off x="-1" y="7524319"/>
            <a:ext cx="24384001" cy="6217113"/>
          </a:xfrm>
          <a:prstGeom prst="rect">
            <a:avLst/>
          </a:prstGeom>
          <a:ln w="12700">
            <a:miter lim="400000"/>
          </a:ln>
        </p:spPr>
      </p:pic>
      <p:sp>
        <p:nvSpPr>
          <p:cNvPr id="801" name="Sanitising CLEANERS"/>
          <p:cNvSpPr txBox="1"/>
          <p:nvPr/>
        </p:nvSpPr>
        <p:spPr>
          <a:xfrm rot="16200000">
            <a:off x="-1393291" y="3561496"/>
            <a:ext cx="5110494" cy="11676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821531">
              <a:defRPr sz="3700" b="0" cap="all">
                <a:solidFill>
                  <a:srgbClr val="5E5E5E"/>
                </a:solidFill>
                <a:latin typeface="BlairMdITC TT"/>
                <a:ea typeface="BlairMdITC TT"/>
                <a:cs typeface="BlairMdITC TT"/>
                <a:sym typeface="BlairMdITC TT"/>
              </a:defRPr>
            </a:lvl1pPr>
          </a:lstStyle>
          <a:p>
            <a:r>
              <a:rPr lang="cs-CZ" dirty="0"/>
              <a:t>ŘADA</a:t>
            </a:r>
            <a:r>
              <a:rPr lang="it-IT" dirty="0"/>
              <a:t> HYGENE WATER</a:t>
            </a:r>
            <a:endParaRPr dirty="0"/>
          </a:p>
        </p:txBody>
      </p:sp>
      <p:grpSp>
        <p:nvGrpSpPr>
          <p:cNvPr id="2" name="Group"/>
          <p:cNvGrpSpPr/>
          <p:nvPr/>
        </p:nvGrpSpPr>
        <p:grpSpPr>
          <a:xfrm>
            <a:off x="427512" y="280407"/>
            <a:ext cx="5644382" cy="6779786"/>
            <a:chOff x="0" y="0"/>
            <a:chExt cx="5644381" cy="6779785"/>
          </a:xfrm>
        </p:grpSpPr>
        <p:sp>
          <p:nvSpPr>
            <p:cNvPr id="802" name="Line"/>
            <p:cNvSpPr/>
            <p:nvPr/>
          </p:nvSpPr>
          <p:spPr>
            <a:xfrm flipV="1">
              <a:off x="7318" y="0"/>
              <a:ext cx="1" cy="6779786"/>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3" name="Line"/>
            <p:cNvSpPr/>
            <p:nvPr/>
          </p:nvSpPr>
          <p:spPr>
            <a:xfrm>
              <a:off x="0" y="6773746"/>
              <a:ext cx="5644382" cy="1"/>
            </a:xfrm>
            <a:prstGeom prst="line">
              <a:avLst/>
            </a:prstGeom>
            <a:noFill/>
            <a:ln w="127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805" name="EVG cold water mobile sanitising equipment"/>
          <p:cNvSpPr/>
          <p:nvPr/>
        </p:nvSpPr>
        <p:spPr>
          <a:xfrm>
            <a:off x="7768794" y="344491"/>
            <a:ext cx="16304526"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DEZINFEKČNÍ PŘENOSNÉ/POJÍZDNÉ SYSTÉMY NA POVRCHY a VĚCI ZA POUŽITÍ STUDENÉ VODY </a:t>
            </a:r>
            <a:r>
              <a:rPr lang="it-IT" dirty="0"/>
              <a:t>ETP</a:t>
            </a:r>
            <a:endParaRPr dirty="0"/>
          </a:p>
        </p:txBody>
      </p:sp>
      <p:sp>
        <p:nvSpPr>
          <p:cNvPr id="806" name="The EVG Mobile Professional rolling cleaning range is an innovative patented system, which guarantees microbiological safety in every hospital environment.…"/>
          <p:cNvSpPr txBox="1"/>
          <p:nvPr/>
        </p:nvSpPr>
        <p:spPr>
          <a:xfrm>
            <a:off x="8889468" y="3420833"/>
            <a:ext cx="14836723" cy="20723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400" b="0" baseline="20833">
                <a:solidFill>
                  <a:srgbClr val="4F4F4F"/>
                </a:solidFill>
                <a:latin typeface="Gill Sans Light"/>
                <a:ea typeface="Gill Sans Light"/>
                <a:cs typeface="Gill Sans Light"/>
                <a:sym typeface="Gill Sans Light"/>
              </a:defRPr>
            </a:pPr>
            <a:r>
              <a:rPr lang="cs-CZ" sz="3200" dirty="0"/>
              <a:t>Řada</a:t>
            </a:r>
            <a:r>
              <a:rPr lang="it-IT" sz="3200" dirty="0"/>
              <a:t> HYGENE WATER </a:t>
            </a:r>
            <a:r>
              <a:rPr lang="cs-CZ" sz="3200" dirty="0"/>
              <a:t>od</a:t>
            </a:r>
            <a:r>
              <a:rPr lang="it-IT" sz="3200" dirty="0"/>
              <a:t> ETP </a:t>
            </a:r>
            <a:r>
              <a:rPr lang="cs-CZ" sz="3200" dirty="0"/>
              <a:t>je inovativní a patentované systém, který garantuje mikrobiologickou bezpečnost v různých prostředích včetně toho zdravotnického. Všude tam, kde je nutné zajistit dezinfekci na vysoké úrovni a splnit systémové protokoly o čištění. Od čistého nebo špinavého prádla až po prostory v budovách nebo dopravních prostředcích.  </a:t>
            </a:r>
            <a:endParaRPr lang="it-IT" sz="3200" dirty="0"/>
          </a:p>
          <a:p>
            <a:pPr algn="l" defTabSz="457200">
              <a:defRPr sz="2400" b="0" baseline="20833">
                <a:solidFill>
                  <a:srgbClr val="4F4F4F"/>
                </a:solidFill>
                <a:latin typeface="Gill Sans Light"/>
                <a:ea typeface="Gill Sans Light"/>
                <a:cs typeface="Gill Sans Light"/>
                <a:sym typeface="Gill Sans Light"/>
              </a:defRPr>
            </a:pPr>
            <a:r>
              <a:rPr lang="it-IT" sz="3200" dirty="0"/>
              <a:t>IHYGENE WATER </a:t>
            </a:r>
            <a:r>
              <a:rPr lang="cs-CZ" sz="3200" dirty="0"/>
              <a:t>nepoužívá teplou vodu ani páru, ani chemické produkty, ale jednoduše studenou vodu s vysokým dezinfekčním účinkem díky stabilizovanému ozónu</a:t>
            </a:r>
            <a:r>
              <a:rPr lang="it-IT" sz="3200" dirty="0"/>
              <a:t>. </a:t>
            </a:r>
            <a:r>
              <a:rPr lang="cs-CZ" sz="3200" dirty="0"/>
              <a:t>Tato patentovaná technologie má nulový dopad na životní prostředí, nevyužívá žádné chemické produkty a nevyžaduje oplach. Celé zařízení je z nerezové oceli, je jednoduché na ovládání a gumová kolečka zajišťují jeho snadný pohyb</a:t>
            </a:r>
            <a:endParaRPr sz="3200" dirty="0"/>
          </a:p>
        </p:txBody>
      </p:sp>
      <p:sp>
        <p:nvSpPr>
          <p:cNvPr id="807" name="Mobile ozone sanitising equipment for bathrooms, washrooms, shower-rooms and overall hospital surfaces."/>
          <p:cNvSpPr txBox="1"/>
          <p:nvPr/>
        </p:nvSpPr>
        <p:spPr>
          <a:xfrm>
            <a:off x="9423923" y="2076872"/>
            <a:ext cx="15654358" cy="4001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2900" b="0" i="1" baseline="17241">
                <a:solidFill>
                  <a:srgbClr val="4F4F4F"/>
                </a:solidFill>
                <a:latin typeface="Gill Sans Light"/>
                <a:ea typeface="Gill Sans Light"/>
                <a:cs typeface="Gill Sans Light"/>
                <a:sym typeface="Gill Sans Light"/>
              </a:defRPr>
            </a:lvl1pPr>
          </a:lstStyle>
          <a:p>
            <a:r>
              <a:rPr lang="cs-CZ" dirty="0"/>
              <a:t>Mobilní ozónové systémy pro koupelny a sanitu</a:t>
            </a:r>
            <a:r>
              <a:rPr lang="it-IT" dirty="0"/>
              <a:t> </a:t>
            </a:r>
            <a:r>
              <a:rPr dirty="0"/>
              <a:t>.</a:t>
            </a:r>
          </a:p>
        </p:txBody>
      </p:sp>
      <p:pic>
        <p:nvPicPr>
          <p:cNvPr id="808" name="Image" descr="Image"/>
          <p:cNvPicPr>
            <a:picLocks noChangeAspect="1"/>
          </p:cNvPicPr>
          <p:nvPr/>
        </p:nvPicPr>
        <p:blipFill>
          <a:blip r:embed="rId4" cstate="print"/>
          <a:srcRect l="6719" t="11059" r="2776" b="11055"/>
          <a:stretch>
            <a:fillRect/>
          </a:stretch>
        </p:blipFill>
        <p:spPr>
          <a:xfrm>
            <a:off x="563477" y="8984075"/>
            <a:ext cx="2967899" cy="296740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6"/>
                  <a:pt x="12357" y="0"/>
                  <a:pt x="9839" y="0"/>
                </a:cubicBezTo>
                <a:close/>
              </a:path>
            </a:pathLst>
          </a:custGeom>
          <a:ln w="12700">
            <a:miter lim="400000"/>
          </a:ln>
          <a:effectLst>
            <a:outerShdw blurRad="495300" dist="347330" dir="5400000" rotWithShape="0">
              <a:srgbClr val="000000">
                <a:alpha val="27535"/>
              </a:srgbClr>
            </a:outerShdw>
          </a:effectLst>
        </p:spPr>
      </p:pic>
      <p:pic>
        <p:nvPicPr>
          <p:cNvPr id="809" name="Image" descr="Image"/>
          <p:cNvPicPr>
            <a:picLocks noChangeAspect="1"/>
          </p:cNvPicPr>
          <p:nvPr/>
        </p:nvPicPr>
        <p:blipFill>
          <a:blip r:embed="rId5" cstate="print"/>
          <a:srcRect r="26092"/>
          <a:stretch>
            <a:fillRect/>
          </a:stretch>
        </p:blipFill>
        <p:spPr>
          <a:xfrm>
            <a:off x="4436392" y="7546775"/>
            <a:ext cx="4317705" cy="5842001"/>
          </a:xfrm>
          <a:prstGeom prst="rect">
            <a:avLst/>
          </a:prstGeom>
          <a:ln w="12700">
            <a:miter lim="400000"/>
          </a:ln>
          <a:effectLst>
            <a:outerShdw blurRad="495300" dist="347330" dir="5400000" rotWithShape="0">
              <a:srgbClr val="000000">
                <a:alpha val="27535"/>
              </a:srgbClr>
            </a:outerShdw>
          </a:effectLst>
        </p:spPr>
      </p:pic>
      <p:pic>
        <p:nvPicPr>
          <p:cNvPr id="810" name="barrierefrei-loesung-waschtisch-01.jpg" descr="barrierefrei-loesung-waschtisch-01.jpg"/>
          <p:cNvPicPr>
            <a:picLocks noChangeAspect="1"/>
          </p:cNvPicPr>
          <p:nvPr/>
        </p:nvPicPr>
        <p:blipFill>
          <a:blip r:embed="rId6" cstate="print"/>
          <a:srcRect l="34377" r="24224"/>
          <a:stretch>
            <a:fillRect/>
          </a:stretch>
        </p:blipFill>
        <p:spPr>
          <a:xfrm>
            <a:off x="9045811" y="7546775"/>
            <a:ext cx="4312133" cy="5842001"/>
          </a:xfrm>
          <a:prstGeom prst="rect">
            <a:avLst/>
          </a:prstGeom>
          <a:ln w="12700">
            <a:miter lim="400000"/>
          </a:ln>
          <a:effectLst>
            <a:outerShdw blurRad="495300" dist="347330" dir="5400000" rotWithShape="0">
              <a:srgbClr val="000000">
                <a:alpha val="27535"/>
              </a:srgbClr>
            </a:outerShdw>
          </a:effectLst>
        </p:spPr>
      </p:pic>
      <p:pic>
        <p:nvPicPr>
          <p:cNvPr id="811" name="hewi-barrierefrei-system800k-responsive.jpg" descr="hewi-barrierefrei-system800k-responsive.jpg"/>
          <p:cNvPicPr>
            <a:picLocks noChangeAspect="1"/>
          </p:cNvPicPr>
          <p:nvPr/>
        </p:nvPicPr>
        <p:blipFill>
          <a:blip r:embed="rId7" cstate="print"/>
          <a:stretch>
            <a:fillRect/>
          </a:stretch>
        </p:blipFill>
        <p:spPr>
          <a:xfrm>
            <a:off x="13649672" y="7546262"/>
            <a:ext cx="10387602" cy="5843027"/>
          </a:xfrm>
          <a:prstGeom prst="rect">
            <a:avLst/>
          </a:prstGeom>
          <a:ln w="12700">
            <a:miter lim="400000"/>
          </a:ln>
          <a:effectLst>
            <a:outerShdw blurRad="495300" dist="347330" dir="5400000" rotWithShape="0">
              <a:srgbClr val="000000">
                <a:alpha val="27535"/>
              </a:srgbClr>
            </a:outerShdw>
          </a:effectLst>
        </p:spPr>
      </p:pic>
      <p:sp>
        <p:nvSpPr>
          <p:cNvPr id="812" name="The EVG Mobile Professional runs on electricity ad uses a common water supply system (connecting hose with supplied hose connector)."/>
          <p:cNvSpPr txBox="1"/>
          <p:nvPr/>
        </p:nvSpPr>
        <p:spPr>
          <a:xfrm>
            <a:off x="10535816" y="6930008"/>
            <a:ext cx="8503931"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2400" b="0" baseline="20833">
                <a:solidFill>
                  <a:srgbClr val="4F4F4F"/>
                </a:solidFill>
                <a:latin typeface="Gill Sans Light"/>
                <a:ea typeface="Gill Sans Light"/>
                <a:cs typeface="Gill Sans Light"/>
                <a:sym typeface="Gill Sans Light"/>
              </a:defRPr>
            </a:lvl1pPr>
          </a:lstStyle>
          <a:p>
            <a:r>
              <a:rPr lang="it-IT" dirty="0"/>
              <a:t>HYGENE WATER FUN</a:t>
            </a:r>
            <a:r>
              <a:rPr lang="cs-CZ" dirty="0"/>
              <a:t>GUJE NA STUDENOU VODU A JE ZAPOJENO NA VODOVODNÍ A EL. SÍŤ </a:t>
            </a:r>
            <a:endParaRPr dirty="0"/>
          </a:p>
        </p:txBody>
      </p:sp>
      <p:pic>
        <p:nvPicPr>
          <p:cNvPr id="814" name="LogoEVTP.ai" descr="LogoEVTP.ai"/>
          <p:cNvPicPr>
            <a:picLocks noChangeAspect="1"/>
          </p:cNvPicPr>
          <p:nvPr/>
        </p:nvPicPr>
        <p:blipFill>
          <a:blip r:embed="rId8" cstate="print"/>
          <a:stretch>
            <a:fillRect/>
          </a:stretch>
        </p:blipFill>
        <p:spPr>
          <a:xfrm>
            <a:off x="892611" y="586911"/>
            <a:ext cx="2520700" cy="1716113"/>
          </a:xfrm>
          <a:prstGeom prst="rect">
            <a:avLst/>
          </a:prstGeom>
          <a:ln w="12700">
            <a:miter lim="400000"/>
          </a:ln>
        </p:spPr>
      </p:pic>
      <p:pic>
        <p:nvPicPr>
          <p:cNvPr id="17" name="Immagine 16" descr="HygeneWater.jpg"/>
          <p:cNvPicPr>
            <a:picLocks noChangeAspect="1"/>
          </p:cNvPicPr>
          <p:nvPr/>
        </p:nvPicPr>
        <p:blipFill>
          <a:blip r:embed="rId9" cstate="print"/>
          <a:stretch>
            <a:fillRect/>
          </a:stretch>
        </p:blipFill>
        <p:spPr>
          <a:xfrm>
            <a:off x="1750840" y="2537520"/>
            <a:ext cx="6189483" cy="4178731"/>
          </a:xfrm>
          <a:prstGeom prst="rect">
            <a:avLst/>
          </a:prstGeom>
          <a:ln>
            <a:noFill/>
          </a:ln>
          <a:effectLst>
            <a:softEdge rad="112500"/>
          </a:effec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6744" y="7362056"/>
            <a:ext cx="22970552" cy="6353944"/>
          </a:xfrm>
        </p:spPr>
        <p:txBody>
          <a:bodyPr>
            <a:normAutofit fontScale="90000"/>
          </a:bodyPr>
          <a:lstStyle/>
          <a:p>
            <a:pPr algn="l"/>
            <a:r>
              <a:rPr lang="it-IT" sz="2000" dirty="0"/>
              <a:t>						</a:t>
            </a:r>
            <a:br>
              <a:rPr lang="it-IT" sz="2000" dirty="0"/>
            </a:br>
            <a:br>
              <a:rPr lang="it-IT" sz="2000" dirty="0"/>
            </a:br>
            <a:br>
              <a:rPr lang="it-IT" sz="2000" dirty="0"/>
            </a:br>
            <a:br>
              <a:rPr lang="it-IT" sz="2000" dirty="0"/>
            </a:br>
            <a:br>
              <a:rPr lang="it-IT" sz="2000" dirty="0"/>
            </a:br>
            <a:r>
              <a:rPr lang="it-IT" sz="2000" dirty="0"/>
              <a:t>							</a:t>
            </a:r>
            <a:r>
              <a:rPr lang="it-IT" sz="4000" b="1" dirty="0"/>
              <a:t>RESTITUZIONE PRODOTTO NON CONFORME</a:t>
            </a:r>
            <a:br>
              <a:rPr lang="it-IT" sz="2000" dirty="0"/>
            </a:b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Mittente	</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Nome ed Indirizzo</a:t>
            </a:r>
            <a:br>
              <a:rPr lang="it-IT" sz="3600" baseline="20833" dirty="0">
                <a:solidFill>
                  <a:srgbClr val="4F4F4F"/>
                </a:solidFill>
                <a:latin typeface="Gill Sans Light"/>
                <a:ea typeface="Gill Sans Light"/>
                <a:cs typeface="Gill Sans Light"/>
                <a:sym typeface="Gill Sans Light"/>
              </a:rPr>
            </a:br>
            <a:r>
              <a:rPr lang="it-IT" sz="3600" baseline="20833" dirty="0" err="1">
                <a:solidFill>
                  <a:srgbClr val="4F4F4F"/>
                </a:solidFill>
                <a:latin typeface="Gill Sans Light"/>
                <a:ea typeface="Gill Sans Light"/>
                <a:cs typeface="Gill Sans Light"/>
                <a:sym typeface="Gill Sans Light"/>
              </a:rPr>
              <a:t>Spett.le</a:t>
            </a:r>
            <a:r>
              <a:rPr lang="it-IT" sz="3600" baseline="20833" dirty="0">
                <a:solidFill>
                  <a:srgbClr val="4F4F4F"/>
                </a:solidFill>
                <a:latin typeface="Gill Sans Light"/>
                <a:ea typeface="Gill Sans Light"/>
                <a:cs typeface="Gill Sans Light"/>
                <a:sym typeface="Gill Sans Light"/>
              </a:rPr>
              <a:t>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Indirizzo</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Raccomandata </a:t>
            </a:r>
            <a:r>
              <a:rPr lang="it-IT" sz="3600" baseline="20833" dirty="0" err="1">
                <a:solidFill>
                  <a:srgbClr val="4F4F4F"/>
                </a:solidFill>
                <a:latin typeface="Gill Sans Light"/>
                <a:ea typeface="Gill Sans Light"/>
                <a:cs typeface="Gill Sans Light"/>
                <a:sym typeface="Gill Sans Light"/>
              </a:rPr>
              <a:t>a.r.</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Oggetto: Denuncia di difetto di conformità – Richiesta di riparazione/sostituzione del prodotto</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Spett. ….,</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in data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 ho acquistato/noleggiato  presso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 in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  il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 (descrivere con precisione il prodotto acquistato/noleggiato, indicando modello, tipo, ecc.), corrispondendo un importo di €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 come documentato dallo scontrino/fattura  n. ….. del …. .</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Il prodotto in questione, da me utilizzato normalmente e secondo le istruzioni, ha il seguente problema o difetto di funzionamento: L'ozono prodotto dall'apparecchiatura permane anche dopo l'utilizzo della stessa per diverse ore,  rendendo l'ambiente non accessibile ma soprattutto pericoloso per la Salute umana visto e considerate le soglie consentite dal </a:t>
            </a:r>
            <a:r>
              <a:rPr lang="it-IT" sz="3600" baseline="20833" dirty="0" err="1">
                <a:solidFill>
                  <a:srgbClr val="4F4F4F"/>
                </a:solidFill>
                <a:latin typeface="Gill Sans Light"/>
                <a:ea typeface="Gill Sans Light"/>
                <a:cs typeface="Gill Sans Light"/>
                <a:sym typeface="Gill Sans Light"/>
              </a:rPr>
              <a:t>D.lgs</a:t>
            </a:r>
            <a:r>
              <a:rPr lang="it-IT" sz="3600" baseline="20833" dirty="0">
                <a:solidFill>
                  <a:srgbClr val="4F4F4F"/>
                </a:solidFill>
                <a:latin typeface="Gill Sans Light"/>
                <a:ea typeface="Gill Sans Light"/>
                <a:cs typeface="Gill Sans Light"/>
                <a:sym typeface="Gill Sans Light"/>
              </a:rPr>
              <a:t> 81/2008 (concentrazioni di ozono in ambienti indoor).</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Inoltre, come segnalato nel vs. manuale non mi è possibile nemmeno entrare nell'ambiente trattato, respirando ozono sopra le suddette soglie di sicurezza, ed espellerlo all'esterno tramite l'apertura delle finestre, visto che le direttive europee, lo considerano gas inquinante per l'ambiente.</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 Direttiva 2001/81/CE relativa ai limiti nazionali di emissione di alcuni inquinanti atmosferici;</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 Direttiva 2002/3/CE relativa all’ozono nell’aria;</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 Direttiva 2008/1/CE sulla prevenzione e la riduzione integrate dell'inquinamento;</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 Direttiva 2008/50/CE relativa alla qualità dell’aria ambiente e per un aria più pulita in Europa;</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    </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Considerato che il prodotto non è conforme al contratto ai sensi dell’art. 128 e ss. del </a:t>
            </a:r>
            <a:r>
              <a:rPr lang="it-IT" sz="3600" baseline="20833" dirty="0" err="1">
                <a:solidFill>
                  <a:srgbClr val="4F4F4F"/>
                </a:solidFill>
                <a:latin typeface="Gill Sans Light"/>
                <a:ea typeface="Gill Sans Light"/>
                <a:cs typeface="Gill Sans Light"/>
                <a:sym typeface="Gill Sans Light"/>
              </a:rPr>
              <a:t>D.Lgs.</a:t>
            </a:r>
            <a:r>
              <a:rPr lang="it-IT" sz="3600" baseline="20833" dirty="0">
                <a:solidFill>
                  <a:srgbClr val="4F4F4F"/>
                </a:solidFill>
                <a:latin typeface="Gill Sans Light"/>
                <a:ea typeface="Gill Sans Light"/>
                <a:cs typeface="Gill Sans Light"/>
                <a:sym typeface="Gill Sans Light"/>
              </a:rPr>
              <a:t> n. 206/2005, in quanto è inidoneo all’uso abituale cui è destinato (e/o non corrisponde alla descrizione da voi fatta o riportata nella vostra offerta pubblicitaria ecc.)</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Vi invito a provvedere al più presto, in applicazione di quanto previsto dall‘art. 130 </a:t>
            </a:r>
            <a:r>
              <a:rPr lang="it-IT" sz="3600" baseline="20833" dirty="0" err="1">
                <a:solidFill>
                  <a:srgbClr val="4F4F4F"/>
                </a:solidFill>
                <a:latin typeface="Gill Sans Light"/>
                <a:ea typeface="Gill Sans Light"/>
                <a:cs typeface="Gill Sans Light"/>
                <a:sym typeface="Gill Sans Light"/>
              </a:rPr>
              <a:t>D.Lgs</a:t>
            </a:r>
            <a:r>
              <a:rPr lang="it-IT" sz="3600" baseline="20833" dirty="0">
                <a:solidFill>
                  <a:srgbClr val="4F4F4F"/>
                </a:solidFill>
                <a:latin typeface="Gill Sans Light"/>
                <a:ea typeface="Gill Sans Light"/>
                <a:cs typeface="Gill Sans Light"/>
                <a:sym typeface="Gill Sans Light"/>
              </a:rPr>
              <a:t> 206/05, alla riparazione a vostre spese del prodotto oppure alla sua integrale sostituzione con altro di identica qualità e tipo, esente da qualsiasi vizio o difetto e rispondente a tutte le Normative Vigenti.</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In mancanza, mi riservo di chiedere la risoluzione del contratto o la riduzione del prezzo.</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Inoltre in riferimento di quanto previsto dall‘art. 20 </a:t>
            </a:r>
            <a:r>
              <a:rPr lang="it-IT" sz="3600" baseline="20833" dirty="0" err="1">
                <a:solidFill>
                  <a:srgbClr val="4F4F4F"/>
                </a:solidFill>
                <a:latin typeface="Gill Sans Light"/>
                <a:ea typeface="Gill Sans Light"/>
                <a:cs typeface="Gill Sans Light"/>
                <a:sym typeface="Gill Sans Light"/>
              </a:rPr>
              <a:t>D.Lgs</a:t>
            </a:r>
            <a:r>
              <a:rPr lang="it-IT" sz="3600" baseline="20833" dirty="0">
                <a:solidFill>
                  <a:srgbClr val="4F4F4F"/>
                </a:solidFill>
                <a:latin typeface="Gill Sans Light"/>
                <a:ea typeface="Gill Sans Light"/>
                <a:cs typeface="Gill Sans Light"/>
                <a:sym typeface="Gill Sans Light"/>
              </a:rPr>
              <a:t> 206/05 TITOLO III PRATICHE COMMERCIALI, PUBBLICITA' E ALTRE COMUNICAZIONI COMMERCIALI, chiedo onde evitare pratiche commerciali scorrette, art.21 Azioni ingannevoli, art. 22 Omissioni ingannevoli da parte della vostra società nei confronti del sottoscritto (consumatore) un certificato di origine del prodotto e copia della dichiarazione di conformità secondo la Direttiva </a:t>
            </a:r>
            <a:r>
              <a:rPr lang="it-IT" sz="3600" baseline="20833" dirty="0">
                <a:solidFill>
                  <a:srgbClr val="4F4F4F"/>
                </a:solidFill>
                <a:latin typeface="Gill Sans Light"/>
                <a:ea typeface="Gill Sans Light"/>
                <a:cs typeface="Gill Sans Light"/>
                <a:sym typeface="Gill Sans Light"/>
                <a:hlinkClick r:id="rId2"/>
              </a:rPr>
              <a:t>2006/42/CE</a:t>
            </a:r>
            <a:r>
              <a:rPr lang="it-IT" sz="3600" baseline="20833" dirty="0">
                <a:solidFill>
                  <a:srgbClr val="4F4F4F"/>
                </a:solidFill>
                <a:latin typeface="Gill Sans Light"/>
                <a:ea typeface="Gill Sans Light"/>
                <a:cs typeface="Gill Sans Light"/>
                <a:sym typeface="Gill Sans Light"/>
              </a:rPr>
              <a:t> del 17 maggio </a:t>
            </a:r>
            <a:r>
              <a:rPr lang="it-IT" sz="3600" baseline="20833" dirty="0">
                <a:solidFill>
                  <a:srgbClr val="4F4F4F"/>
                </a:solidFill>
                <a:latin typeface="Gill Sans Light"/>
                <a:ea typeface="Gill Sans Light"/>
                <a:cs typeface="Gill Sans Light"/>
                <a:sym typeface="Gill Sans Light"/>
                <a:hlinkClick r:id="rId3" tooltip="2006"/>
              </a:rPr>
              <a:t>2006</a:t>
            </a:r>
            <a:r>
              <a:rPr lang="it-IT" sz="3600" baseline="20833" dirty="0">
                <a:solidFill>
                  <a:srgbClr val="4F4F4F"/>
                </a:solidFill>
                <a:latin typeface="Gill Sans Light"/>
                <a:ea typeface="Gill Sans Light"/>
                <a:cs typeface="Gill Sans Light"/>
                <a:sym typeface="Gill Sans Light"/>
              </a:rPr>
              <a:t> (direttiva macchine).  </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Per quanto sopra e come descritto nel codice civile art.1447 e 1448  intendo avvalermi della rescissione (invalidazione del contratto) in quanto l'utilizzo dell'apparecchiatura fornita dalla vs. società rappresenta per chi la utilizza uno stato di pericolo. Nel caso non venisse accettata bonariamente la rescissione, dovrò richiedere supporto di un legale e presentare la mia richiesta dinnanzi ad un Giudice.</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Mi riservo, comunque, ogni diritto anche in ordine al risarcimento dei danni.</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Si allega lo scontrino fiscale/fattura  n. </a:t>
            </a:r>
            <a:r>
              <a:rPr lang="it-IT" sz="3600" baseline="20833" dirty="0" err="1">
                <a:solidFill>
                  <a:srgbClr val="4F4F4F"/>
                </a:solidFill>
                <a:latin typeface="Gill Sans Light"/>
                <a:ea typeface="Gill Sans Light"/>
                <a:cs typeface="Gill Sans Light"/>
                <a:sym typeface="Gill Sans Light"/>
              </a:rPr>
              <a:t>……</a:t>
            </a:r>
            <a:r>
              <a:rPr lang="it-IT" sz="3600" baseline="20833" dirty="0">
                <a:solidFill>
                  <a:srgbClr val="4F4F4F"/>
                </a:solidFill>
                <a:latin typeface="Gill Sans Light"/>
                <a:ea typeface="Gill Sans Light"/>
                <a:cs typeface="Gill Sans Light"/>
                <a:sym typeface="Gill Sans Light"/>
              </a:rPr>
              <a:t> fotografie attestanti il difetto del prodotto (o del manuale).</a:t>
            </a:r>
            <a:br>
              <a:rPr lang="it-IT" sz="3600" baseline="20833" dirty="0">
                <a:solidFill>
                  <a:srgbClr val="4F4F4F"/>
                </a:solidFill>
                <a:latin typeface="Gill Sans Light"/>
                <a:ea typeface="Gill Sans Light"/>
                <a:cs typeface="Gill Sans Light"/>
                <a:sym typeface="Gill Sans Light"/>
              </a:rPr>
            </a:br>
            <a:r>
              <a:rPr lang="it-IT" sz="3600" baseline="20833" dirty="0">
                <a:solidFill>
                  <a:srgbClr val="4F4F4F"/>
                </a:solidFill>
                <a:latin typeface="Gill Sans Light"/>
                <a:ea typeface="Gill Sans Light"/>
                <a:cs typeface="Gill Sans Light"/>
                <a:sym typeface="Gill Sans Light"/>
              </a:rPr>
              <a:t>Data e luogo</a:t>
            </a:r>
            <a:br>
              <a:rPr lang="it-IT" sz="3600" baseline="20833" dirty="0">
                <a:solidFill>
                  <a:srgbClr val="4F4F4F"/>
                </a:solidFill>
                <a:latin typeface="Gill Sans Light"/>
                <a:ea typeface="Gill Sans Light"/>
                <a:cs typeface="Gill Sans Light"/>
                <a:sym typeface="Gill Sans Light"/>
              </a:rPr>
            </a:br>
            <a:r>
              <a:rPr lang="it-IT" sz="3600" baseline="20833" dirty="0" err="1">
                <a:solidFill>
                  <a:srgbClr val="4F4F4F"/>
                </a:solidFill>
                <a:latin typeface="Gill Sans Light"/>
                <a:ea typeface="Gill Sans Light"/>
                <a:cs typeface="Gill Sans Light"/>
                <a:sym typeface="Gill Sans Light"/>
              </a:rPr>
              <a:t>Firma……</a:t>
            </a:r>
            <a:r>
              <a:rPr lang="it-IT" sz="3600" baseline="20833" dirty="0">
                <a:solidFill>
                  <a:srgbClr val="4F4F4F"/>
                </a:solidFill>
                <a:latin typeface="Gill Sans Light"/>
                <a:ea typeface="Gill Sans Light"/>
                <a:cs typeface="Gill Sans Light"/>
                <a:sym typeface="Gill Sans Light"/>
              </a:rPr>
              <a:t>............</a:t>
            </a:r>
          </a:p>
        </p:txBody>
      </p:sp>
      <p:sp>
        <p:nvSpPr>
          <p:cNvPr id="5" name="EVG cold water mobile sanitising equipment"/>
          <p:cNvSpPr/>
          <p:nvPr/>
        </p:nvSpPr>
        <p:spPr>
          <a:xfrm>
            <a:off x="12480032" y="344491"/>
            <a:ext cx="11593288" cy="1270001"/>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COMPARAZIONE TECNOLOGICA SISTEMI AD OZONO </a:t>
            </a:r>
            <a:endParaRPr dirty="0"/>
          </a:p>
        </p:txBody>
      </p:sp>
      <p:pic>
        <p:nvPicPr>
          <p:cNvPr id="6" name="LogoEVTP.ai" descr="LogoEVTP.ai"/>
          <p:cNvPicPr>
            <a:picLocks noChangeAspect="1"/>
          </p:cNvPicPr>
          <p:nvPr/>
        </p:nvPicPr>
        <p:blipFill>
          <a:blip r:embed="rId5" cstate="print"/>
          <a:stretch>
            <a:fillRect/>
          </a:stretch>
        </p:blipFill>
        <p:spPr>
          <a:xfrm>
            <a:off x="892611" y="586911"/>
            <a:ext cx="2520700" cy="1716113"/>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Segnaposto contenuto 3" descr="macchina hitek 001.jpg"/>
          <p:cNvPicPr>
            <a:picLocks noGrp="1" noChangeAspect="1"/>
          </p:cNvPicPr>
          <p:nvPr>
            <p:ph idx="1"/>
          </p:nvPr>
        </p:nvPicPr>
        <p:blipFill>
          <a:blip r:embed="rId2" cstate="print"/>
          <a:srcRect/>
          <a:stretch>
            <a:fillRect/>
          </a:stretch>
        </p:blipFill>
        <p:spPr>
          <a:xfrm>
            <a:off x="1030760" y="2868742"/>
            <a:ext cx="8568952" cy="4817934"/>
          </a:xfrm>
        </p:spPr>
      </p:pic>
      <p:pic>
        <p:nvPicPr>
          <p:cNvPr id="97284" name="Immagine 4" descr="macchina hitek 002.jpg"/>
          <p:cNvPicPr>
            <a:picLocks noChangeAspect="1"/>
          </p:cNvPicPr>
          <p:nvPr/>
        </p:nvPicPr>
        <p:blipFill>
          <a:blip r:embed="rId3" cstate="print"/>
          <a:srcRect/>
          <a:stretch>
            <a:fillRect/>
          </a:stretch>
        </p:blipFill>
        <p:spPr bwMode="auto">
          <a:xfrm>
            <a:off x="12578863" y="2637298"/>
            <a:ext cx="8974177" cy="5049378"/>
          </a:xfrm>
          <a:prstGeom prst="rect">
            <a:avLst/>
          </a:prstGeom>
          <a:noFill/>
          <a:ln w="9525">
            <a:noFill/>
            <a:miter lim="800000"/>
            <a:headEnd/>
            <a:tailEnd/>
          </a:ln>
        </p:spPr>
      </p:pic>
      <p:pic>
        <p:nvPicPr>
          <p:cNvPr id="97285" name="Immagine 5" descr="macchina hitek 018.jpg"/>
          <p:cNvPicPr>
            <a:picLocks noChangeAspect="1"/>
          </p:cNvPicPr>
          <p:nvPr/>
        </p:nvPicPr>
        <p:blipFill>
          <a:blip r:embed="rId4" cstate="print"/>
          <a:srcRect/>
          <a:stretch>
            <a:fillRect/>
          </a:stretch>
        </p:blipFill>
        <p:spPr bwMode="auto">
          <a:xfrm>
            <a:off x="6815017" y="7829551"/>
            <a:ext cx="9481439" cy="5333309"/>
          </a:xfrm>
          <a:prstGeom prst="rect">
            <a:avLst/>
          </a:prstGeom>
          <a:noFill/>
          <a:ln w="9525">
            <a:noFill/>
            <a:miter lim="800000"/>
            <a:headEnd/>
            <a:tailEnd/>
          </a:ln>
        </p:spPr>
      </p:pic>
      <p:sp>
        <p:nvSpPr>
          <p:cNvPr id="7" name="EVG cold water mobile sanitising equipment"/>
          <p:cNvSpPr/>
          <p:nvPr/>
        </p:nvSpPr>
        <p:spPr>
          <a:xfrm>
            <a:off x="12480032" y="344491"/>
            <a:ext cx="11593288" cy="1270001"/>
          </a:xfrm>
          <a:prstGeom prst="roundRect">
            <a:avLst>
              <a:gd name="adj" fmla="val 50000"/>
            </a:avLst>
          </a:prstGeom>
          <a:blipFill>
            <a:blip r:embed="rId5"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POROVNÁNÍ TECHNOLOGIÍ OZONU </a:t>
            </a:r>
          </a:p>
        </p:txBody>
      </p:sp>
      <p:pic>
        <p:nvPicPr>
          <p:cNvPr id="8" name="LogoEVTP.ai" descr="LogoEVTP.ai"/>
          <p:cNvPicPr>
            <a:picLocks noChangeAspect="1"/>
          </p:cNvPicPr>
          <p:nvPr/>
        </p:nvPicPr>
        <p:blipFill>
          <a:blip r:embed="rId6" cstate="print"/>
          <a:stretch>
            <a:fillRect/>
          </a:stretch>
        </p:blipFill>
        <p:spPr>
          <a:xfrm>
            <a:off x="892611" y="586911"/>
            <a:ext cx="2520700" cy="1716113"/>
          </a:xfrm>
          <a:prstGeom prst="rect">
            <a:avLst/>
          </a:prstGeom>
          <a:ln w="12700">
            <a:miter lim="400000"/>
          </a:ln>
        </p:spPr>
      </p:pic>
      <p:sp>
        <p:nvSpPr>
          <p:cNvPr id="9" name="Titolo 8"/>
          <p:cNvSpPr>
            <a:spLocks noGrp="1"/>
          </p:cNvSpPr>
          <p:nvPr>
            <p:ph type="title"/>
          </p:nvPr>
        </p:nvSpPr>
        <p:spPr>
          <a:xfrm>
            <a:off x="3623048" y="1745432"/>
            <a:ext cx="17559684" cy="536128"/>
          </a:xfrm>
        </p:spPr>
        <p:txBody>
          <a:bodyPr>
            <a:normAutofit fontScale="90000"/>
          </a:bodyPr>
          <a:lstStyle/>
          <a:p>
            <a:r>
              <a:rPr lang="cs-CZ" sz="4000" dirty="0"/>
              <a:t>NĚKTERÁ ZAŘÍZENÍ NA TRHU Z ASIE NESPLŇUJÍ NORMY </a:t>
            </a:r>
            <a:r>
              <a:rPr lang="it-IT" sz="4400" dirty="0"/>
              <a: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hat is ozone?"/>
          <p:cNvSpPr/>
          <p:nvPr/>
        </p:nvSpPr>
        <p:spPr>
          <a:xfrm>
            <a:off x="13790892" y="356258"/>
            <a:ext cx="10354436" cy="1270000"/>
          </a:xfrm>
          <a:prstGeom prst="roundRect">
            <a:avLst>
              <a:gd name="adj" fmla="val 50000"/>
            </a:avLst>
          </a:prstGeom>
          <a:blipFill>
            <a:blip r:embed="rId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HISTORIE VÝROBCE</a:t>
            </a:r>
            <a:endParaRPr dirty="0"/>
          </a:p>
        </p:txBody>
      </p:sp>
      <p:pic>
        <p:nvPicPr>
          <p:cNvPr id="29" name="Image" descr="Image"/>
          <p:cNvPicPr>
            <a:picLocks noChangeAspect="1"/>
          </p:cNvPicPr>
          <p:nvPr/>
        </p:nvPicPr>
        <p:blipFill>
          <a:blip r:embed="rId3" cstate="print"/>
          <a:srcRect l="32986" t="30216" r="28936" b="37294"/>
          <a:stretch>
            <a:fillRect/>
          </a:stretch>
        </p:blipFill>
        <p:spPr>
          <a:xfrm>
            <a:off x="5780615" y="654735"/>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
        <p:nvSpPr>
          <p:cNvPr id="61" name="Segnaposto testo 2"/>
          <p:cNvSpPr>
            <a:spLocks noGrp="1"/>
          </p:cNvSpPr>
          <p:nvPr>
            <p:ph type="body" sz="quarter" idx="1"/>
          </p:nvPr>
        </p:nvSpPr>
        <p:spPr>
          <a:xfrm>
            <a:off x="5855297" y="2393505"/>
            <a:ext cx="17785975" cy="9865096"/>
          </a:xfrm>
        </p:spPr>
        <p:txBody>
          <a:bodyPr>
            <a:normAutofit fontScale="25000" lnSpcReduction="20000"/>
          </a:bodyPr>
          <a:lstStyle/>
          <a:p>
            <a:r>
              <a:rPr lang="it-IT" sz="9100" dirty="0">
                <a:solidFill>
                  <a:srgbClr val="4F4F4F"/>
                </a:solidFill>
              </a:rPr>
              <a:t>	      </a:t>
            </a:r>
            <a:r>
              <a:rPr lang="cs-CZ" sz="9100" dirty="0">
                <a:solidFill>
                  <a:srgbClr val="4F4F4F"/>
                </a:solidFill>
              </a:rPr>
              <a:t>				</a:t>
            </a:r>
            <a:r>
              <a:rPr lang="it-IT" sz="9100" dirty="0">
                <a:solidFill>
                  <a:srgbClr val="4F4F4F"/>
                </a:solidFill>
              </a:rPr>
              <a:t>  </a:t>
            </a:r>
            <a:r>
              <a:rPr lang="cs-CZ" sz="9100" dirty="0">
                <a:solidFill>
                  <a:srgbClr val="4F4F4F"/>
                </a:solidFill>
              </a:rPr>
              <a:t>Získání italského patentu pro řízení, kontrolu a bezpečnost použití ozónu ve vzduchu</a:t>
            </a:r>
            <a:endParaRPr lang="it-IT" sz="3200" dirty="0"/>
          </a:p>
          <a:p>
            <a:br>
              <a:rPr lang="it-IT" sz="3200" dirty="0"/>
            </a:br>
            <a:r>
              <a:rPr lang="it-IT" sz="9100" dirty="0">
                <a:solidFill>
                  <a:srgbClr val="4F4F4F"/>
                </a:solidFill>
              </a:rPr>
              <a:t> </a:t>
            </a:r>
          </a:p>
          <a:p>
            <a:endParaRPr lang="cs-CZ" sz="9100" dirty="0">
              <a:solidFill>
                <a:srgbClr val="4F4F4F"/>
              </a:solidFill>
            </a:endParaRPr>
          </a:p>
          <a:p>
            <a:endParaRPr lang="cs-CZ" sz="9100" dirty="0">
              <a:solidFill>
                <a:srgbClr val="4F4F4F"/>
              </a:solidFill>
            </a:endParaRPr>
          </a:p>
          <a:p>
            <a:r>
              <a:rPr lang="cs-CZ" sz="9100" dirty="0">
                <a:solidFill>
                  <a:srgbClr val="4F4F4F"/>
                </a:solidFill>
              </a:rPr>
              <a:t>                                               </a:t>
            </a:r>
            <a:r>
              <a:rPr lang="it-IT" sz="9100" dirty="0">
                <a:solidFill>
                  <a:srgbClr val="4F4F4F"/>
                </a:solidFill>
              </a:rPr>
              <a:t>Získání italského patentu pro řízení, kontrolu a bezpečnost použití ozónu ve v</a:t>
            </a:r>
            <a:r>
              <a:rPr lang="cs-CZ" sz="9100" dirty="0" err="1">
                <a:solidFill>
                  <a:srgbClr val="4F4F4F"/>
                </a:solidFill>
              </a:rPr>
              <a:t>odě</a:t>
            </a:r>
            <a:r>
              <a:rPr lang="it-IT" sz="9100" dirty="0">
                <a:solidFill>
                  <a:srgbClr val="4F4F4F"/>
                </a:solidFill>
              </a:rPr>
              <a:t>.</a:t>
            </a:r>
          </a:p>
          <a:p>
            <a:br>
              <a:rPr lang="it-IT" sz="9100" dirty="0">
                <a:solidFill>
                  <a:srgbClr val="4F4F4F"/>
                </a:solidFill>
              </a:rPr>
            </a:br>
            <a:r>
              <a:rPr lang="it-IT" sz="9100" dirty="0">
                <a:solidFill>
                  <a:srgbClr val="4F4F4F"/>
                </a:solidFill>
              </a:rPr>
              <a:t>						</a:t>
            </a:r>
          </a:p>
          <a:p>
            <a:endParaRPr lang="cs-CZ" sz="9100" dirty="0">
              <a:solidFill>
                <a:srgbClr val="4F4F4F"/>
              </a:solidFill>
            </a:endParaRPr>
          </a:p>
          <a:p>
            <a:r>
              <a:rPr lang="it-IT" sz="9100" dirty="0">
                <a:solidFill>
                  <a:srgbClr val="4F4F4F"/>
                </a:solidFill>
              </a:rPr>
              <a:t>			     </a:t>
            </a:r>
            <a:endParaRPr lang="cs-CZ" sz="9100" dirty="0">
              <a:solidFill>
                <a:srgbClr val="4F4F4F"/>
              </a:solidFill>
            </a:endParaRPr>
          </a:p>
          <a:p>
            <a:r>
              <a:rPr lang="cs-CZ" sz="9100" dirty="0">
                <a:solidFill>
                  <a:srgbClr val="4F4F4F"/>
                </a:solidFill>
              </a:rPr>
              <a:t>                                  		      Získání evropského </a:t>
            </a:r>
            <a:r>
              <a:rPr lang="it-IT" sz="9100" dirty="0">
                <a:solidFill>
                  <a:srgbClr val="4F4F4F"/>
                </a:solidFill>
              </a:rPr>
              <a:t>patentu pro řízení, kontrolu a bezpečnost použití ozónu ve vzduchu.</a:t>
            </a:r>
            <a:br>
              <a:rPr lang="it-IT" sz="9100" dirty="0">
                <a:solidFill>
                  <a:srgbClr val="4F4F4F"/>
                </a:solidFill>
              </a:rPr>
            </a:br>
            <a:r>
              <a:rPr lang="it-IT" sz="9100" dirty="0">
                <a:solidFill>
                  <a:srgbClr val="4F4F4F"/>
                </a:solidFill>
              </a:rPr>
              <a:t>  </a:t>
            </a:r>
          </a:p>
          <a:p>
            <a:r>
              <a:rPr lang="it-IT" sz="9100" dirty="0">
                <a:solidFill>
                  <a:srgbClr val="4F4F4F"/>
                </a:solidFill>
              </a:rPr>
              <a:t> </a:t>
            </a:r>
            <a:endParaRPr lang="cs-CZ" sz="9100" dirty="0">
              <a:solidFill>
                <a:srgbClr val="4F4F4F"/>
              </a:solidFill>
            </a:endParaRPr>
          </a:p>
          <a:p>
            <a:endParaRPr lang="it-IT" sz="9100" dirty="0">
              <a:solidFill>
                <a:srgbClr val="4F4F4F"/>
              </a:solidFill>
            </a:endParaRPr>
          </a:p>
          <a:p>
            <a:r>
              <a:rPr lang="it-IT" sz="9100" dirty="0">
                <a:solidFill>
                  <a:srgbClr val="4F4F4F"/>
                </a:solidFill>
              </a:rPr>
              <a:t>				</a:t>
            </a:r>
            <a:r>
              <a:rPr lang="cs-CZ" sz="9100" dirty="0">
                <a:solidFill>
                  <a:srgbClr val="4F4F4F"/>
                </a:solidFill>
              </a:rPr>
              <a:t>          </a:t>
            </a:r>
            <a:r>
              <a:rPr lang="it-IT" sz="9100" dirty="0">
                <a:solidFill>
                  <a:srgbClr val="4F4F4F"/>
                </a:solidFill>
              </a:rPr>
              <a:t>Získání evropského patentu pro řízení, kontrolu a bezpečnost použití ozónu ve v</a:t>
            </a:r>
            <a:r>
              <a:rPr lang="cs-CZ" sz="9100" dirty="0" err="1">
                <a:solidFill>
                  <a:srgbClr val="4F4F4F"/>
                </a:solidFill>
              </a:rPr>
              <a:t>odě</a:t>
            </a:r>
            <a:r>
              <a:rPr lang="it-IT" sz="9100" dirty="0">
                <a:solidFill>
                  <a:srgbClr val="4F4F4F"/>
                </a:solidFill>
              </a:rPr>
              <a:t>.</a:t>
            </a:r>
            <a:br>
              <a:rPr lang="it-IT" sz="9100" dirty="0">
                <a:solidFill>
                  <a:srgbClr val="4F4F4F"/>
                </a:solidFill>
              </a:rPr>
            </a:br>
            <a:r>
              <a:rPr lang="it-IT" sz="9100" dirty="0">
                <a:solidFill>
                  <a:srgbClr val="4F4F4F"/>
                </a:solidFill>
              </a:rPr>
              <a:t>  </a:t>
            </a:r>
            <a:br>
              <a:rPr lang="it-IT" sz="9100" dirty="0">
                <a:solidFill>
                  <a:srgbClr val="4F4F4F"/>
                </a:solidFill>
              </a:rPr>
            </a:br>
            <a:r>
              <a:rPr lang="it-IT" sz="9100" dirty="0">
                <a:solidFill>
                  <a:srgbClr val="4F4F4F"/>
                </a:solidFill>
              </a:rPr>
              <a:t> </a:t>
            </a:r>
          </a:p>
          <a:p>
            <a:r>
              <a:rPr lang="it-IT" sz="9100" dirty="0">
                <a:solidFill>
                  <a:srgbClr val="4F4F4F"/>
                </a:solidFill>
              </a:rPr>
              <a:t>					</a:t>
            </a:r>
            <a:r>
              <a:rPr lang="cs-CZ" sz="9100" dirty="0">
                <a:solidFill>
                  <a:srgbClr val="4F4F4F"/>
                </a:solidFill>
              </a:rPr>
              <a:t>              R</a:t>
            </a:r>
            <a:r>
              <a:rPr lang="it-IT" sz="9100" dirty="0">
                <a:solidFill>
                  <a:srgbClr val="4F4F4F"/>
                </a:solidFill>
              </a:rPr>
              <a:t>ealiz</a:t>
            </a:r>
            <a:r>
              <a:rPr lang="cs-CZ" sz="9100" dirty="0" err="1">
                <a:solidFill>
                  <a:srgbClr val="4F4F4F"/>
                </a:solidFill>
              </a:rPr>
              <a:t>ace</a:t>
            </a:r>
            <a:r>
              <a:rPr lang="cs-CZ" sz="9100" dirty="0">
                <a:solidFill>
                  <a:srgbClr val="4F4F4F"/>
                </a:solidFill>
              </a:rPr>
              <a:t> prvního systému na světě pro automatickou </a:t>
            </a:r>
            <a:r>
              <a:rPr lang="cs-CZ" sz="9100" dirty="0" err="1">
                <a:solidFill>
                  <a:srgbClr val="4F4F4F"/>
                </a:solidFill>
              </a:rPr>
              <a:t>sanifikaci</a:t>
            </a:r>
            <a:r>
              <a:rPr lang="cs-CZ" sz="9100" dirty="0">
                <a:solidFill>
                  <a:srgbClr val="4F4F4F"/>
                </a:solidFill>
              </a:rPr>
              <a:t> (pomocí klimatizační jednotky)                u vysokorychlostního vlakového</a:t>
            </a:r>
            <a:r>
              <a:rPr lang="it-IT" sz="9100" dirty="0">
                <a:solidFill>
                  <a:srgbClr val="4F4F4F"/>
                </a:solidFill>
              </a:rPr>
              <a:t> </a:t>
            </a:r>
            <a:r>
              <a:rPr lang="cs-CZ" sz="9100" dirty="0">
                <a:solidFill>
                  <a:srgbClr val="4F4F4F"/>
                </a:solidFill>
              </a:rPr>
              <a:t>vagónu </a:t>
            </a:r>
            <a:r>
              <a:rPr lang="cs-CZ" sz="9100" dirty="0" err="1">
                <a:solidFill>
                  <a:srgbClr val="4F4F4F"/>
                </a:solidFill>
              </a:rPr>
              <a:t>Finmeccanica</a:t>
            </a:r>
            <a:endParaRPr lang="it-IT" sz="9100" dirty="0">
              <a:solidFill>
                <a:srgbClr val="4F4F4F"/>
              </a:solidFill>
            </a:endParaRPr>
          </a:p>
          <a:p>
            <a:br>
              <a:rPr lang="it-IT" sz="9100" dirty="0">
                <a:solidFill>
                  <a:srgbClr val="4F4F4F"/>
                </a:solidFill>
              </a:rPr>
            </a:br>
            <a:br>
              <a:rPr lang="it-IT" sz="9100" dirty="0">
                <a:solidFill>
                  <a:srgbClr val="4F4F4F"/>
                </a:solidFill>
              </a:rPr>
            </a:br>
            <a:r>
              <a:rPr lang="it-IT" sz="9100" dirty="0">
                <a:solidFill>
                  <a:srgbClr val="4F4F4F"/>
                </a:solidFill>
              </a:rPr>
              <a:t>					    </a:t>
            </a:r>
            <a:endParaRPr lang="cs-CZ" sz="9100" dirty="0">
              <a:solidFill>
                <a:srgbClr val="4F4F4F"/>
              </a:solidFill>
            </a:endParaRPr>
          </a:p>
          <a:p>
            <a:r>
              <a:rPr lang="cs-CZ" sz="9100" dirty="0">
                <a:solidFill>
                  <a:srgbClr val="4F4F4F"/>
                </a:solidFill>
              </a:rPr>
              <a:t>				    Společnost se stala mezinárodním </a:t>
            </a:r>
            <a:r>
              <a:rPr lang="cs-CZ" sz="9100" dirty="0" err="1">
                <a:solidFill>
                  <a:srgbClr val="4F4F4F"/>
                </a:solidFill>
              </a:rPr>
              <a:t>partnereme</a:t>
            </a:r>
            <a:r>
              <a:rPr lang="cs-CZ" sz="9100" dirty="0">
                <a:solidFill>
                  <a:srgbClr val="4F4F4F"/>
                </a:solidFill>
              </a:rPr>
              <a:t> firmy</a:t>
            </a:r>
            <a:r>
              <a:rPr lang="it-IT" sz="9100" dirty="0">
                <a:solidFill>
                  <a:srgbClr val="4F4F4F"/>
                </a:solidFill>
              </a:rPr>
              <a:t> DAINESE (sanifi</a:t>
            </a:r>
            <a:r>
              <a:rPr lang="cs-CZ" sz="9100" dirty="0" err="1">
                <a:solidFill>
                  <a:srgbClr val="4F4F4F"/>
                </a:solidFill>
              </a:rPr>
              <a:t>kace</a:t>
            </a:r>
            <a:r>
              <a:rPr lang="cs-CZ" sz="9100" dirty="0">
                <a:solidFill>
                  <a:srgbClr val="4F4F4F"/>
                </a:solidFill>
              </a:rPr>
              <a:t> helem</a:t>
            </a:r>
            <a:r>
              <a:rPr lang="it-IT" sz="9100" dirty="0">
                <a:solidFill>
                  <a:srgbClr val="4F4F4F"/>
                </a:solidFill>
              </a:rPr>
              <a:t>)</a:t>
            </a:r>
          </a:p>
          <a:p>
            <a:endParaRPr lang="it-IT" sz="9100" dirty="0">
              <a:solidFill>
                <a:srgbClr val="4F4F4F"/>
              </a:solidFill>
            </a:endParaRPr>
          </a:p>
          <a:p>
            <a:br>
              <a:rPr lang="it-IT" dirty="0"/>
            </a:br>
            <a:endParaRPr lang="it-IT" dirty="0"/>
          </a:p>
          <a:p>
            <a:pPr algn="l"/>
            <a:endParaRPr lang="it-IT" dirty="0"/>
          </a:p>
          <a:p>
            <a:pPr algn="l"/>
            <a:r>
              <a:rPr lang="it-IT" sz="9100" dirty="0">
                <a:solidFill>
                  <a:srgbClr val="4F4F4F"/>
                </a:solidFill>
              </a:rPr>
              <a:t>		</a:t>
            </a:r>
            <a:r>
              <a:rPr lang="cs-CZ" sz="9100" dirty="0">
                <a:solidFill>
                  <a:srgbClr val="4F4F4F"/>
                </a:solidFill>
              </a:rPr>
              <a:t>                                 </a:t>
            </a:r>
            <a:r>
              <a:rPr lang="it-IT" sz="9100" dirty="0">
                <a:solidFill>
                  <a:srgbClr val="4F4F4F"/>
                </a:solidFill>
              </a:rPr>
              <a:t>  </a:t>
            </a:r>
            <a:r>
              <a:rPr lang="cs-CZ" sz="9100" dirty="0">
                <a:solidFill>
                  <a:srgbClr val="4F4F4F"/>
                </a:solidFill>
              </a:rPr>
              <a:t>           Uzavření partnerství se skupinou</a:t>
            </a:r>
            <a:r>
              <a:rPr lang="it-IT" sz="9100" dirty="0">
                <a:solidFill>
                  <a:srgbClr val="4F4F4F"/>
                </a:solidFill>
              </a:rPr>
              <a:t> VIRGIN </a:t>
            </a:r>
            <a:r>
              <a:rPr lang="cs-CZ" sz="9100" dirty="0">
                <a:solidFill>
                  <a:srgbClr val="4F4F4F"/>
                </a:solidFill>
              </a:rPr>
              <a:t>fitness</a:t>
            </a:r>
            <a:r>
              <a:rPr lang="it-IT" sz="9100" dirty="0">
                <a:solidFill>
                  <a:srgbClr val="4F4F4F"/>
                </a:solidFill>
              </a:rPr>
              <a:t> </a:t>
            </a:r>
            <a:r>
              <a:rPr lang="cs-CZ" sz="9100" dirty="0">
                <a:solidFill>
                  <a:srgbClr val="4F4F4F"/>
                </a:solidFill>
              </a:rPr>
              <a:t>v Itálii</a:t>
            </a:r>
            <a:r>
              <a:rPr lang="it-IT" sz="9100" dirty="0">
                <a:solidFill>
                  <a:srgbClr val="4F4F4F"/>
                </a:solidFill>
              </a:rPr>
              <a:t> pr</a:t>
            </a:r>
            <a:r>
              <a:rPr lang="cs-CZ" sz="9100" dirty="0">
                <a:solidFill>
                  <a:srgbClr val="4F4F4F"/>
                </a:solidFill>
              </a:rPr>
              <a:t>o</a:t>
            </a:r>
            <a:r>
              <a:rPr lang="it-IT" sz="9100" dirty="0">
                <a:solidFill>
                  <a:srgbClr val="4F4F4F"/>
                </a:solidFill>
              </a:rPr>
              <a:t> </a:t>
            </a:r>
            <a:r>
              <a:rPr lang="cs-CZ" sz="9100" dirty="0" err="1">
                <a:solidFill>
                  <a:srgbClr val="4F4F4F"/>
                </a:solidFill>
              </a:rPr>
              <a:t>sanifikaci</a:t>
            </a:r>
            <a:r>
              <a:rPr lang="cs-CZ" sz="9100" dirty="0">
                <a:solidFill>
                  <a:srgbClr val="4F4F4F"/>
                </a:solidFill>
              </a:rPr>
              <a:t> sportovního oblečení a 						     vybavení.</a:t>
            </a:r>
            <a:r>
              <a:rPr lang="it-IT" sz="9100" dirty="0">
                <a:solidFill>
                  <a:srgbClr val="4F4F4F"/>
                </a:solidFill>
              </a:rPr>
              <a:t>  </a:t>
            </a:r>
          </a:p>
          <a:p>
            <a:endParaRPr lang="it-IT" sz="9100" dirty="0">
              <a:solidFill>
                <a:srgbClr val="4F4F4F"/>
              </a:solidFill>
            </a:endParaRPr>
          </a:p>
          <a:p>
            <a:pPr algn="l"/>
            <a:r>
              <a:rPr lang="it-IT" sz="9100" dirty="0">
                <a:solidFill>
                  <a:srgbClr val="4F4F4F"/>
                </a:solidFill>
              </a:rPr>
              <a:t>					   </a:t>
            </a:r>
          </a:p>
          <a:p>
            <a:pPr algn="l"/>
            <a:r>
              <a:rPr lang="cs-CZ" sz="9100" dirty="0">
                <a:solidFill>
                  <a:srgbClr val="4F4F4F"/>
                </a:solidFill>
              </a:rPr>
              <a:t>                          </a:t>
            </a:r>
            <a:r>
              <a:rPr lang="it-IT" sz="9100" dirty="0">
                <a:solidFill>
                  <a:srgbClr val="4F4F4F"/>
                </a:solidFill>
              </a:rPr>
              <a:t>				</a:t>
            </a:r>
            <a:r>
              <a:rPr lang="cs-CZ" sz="9100" dirty="0">
                <a:solidFill>
                  <a:srgbClr val="4F4F4F"/>
                </a:solidFill>
              </a:rPr>
              <a:t>      Uzavření partnerství se skupinou </a:t>
            </a:r>
            <a:r>
              <a:rPr lang="it-IT" sz="9100" dirty="0">
                <a:solidFill>
                  <a:srgbClr val="4F4F4F"/>
                </a:solidFill>
              </a:rPr>
              <a:t>MIELE pr</a:t>
            </a:r>
            <a:r>
              <a:rPr lang="cs-CZ" sz="9100" dirty="0">
                <a:solidFill>
                  <a:srgbClr val="4F4F4F"/>
                </a:solidFill>
              </a:rPr>
              <a:t>o</a:t>
            </a:r>
            <a:r>
              <a:rPr lang="it-IT" sz="9100" dirty="0">
                <a:solidFill>
                  <a:srgbClr val="4F4F4F"/>
                </a:solidFill>
              </a:rPr>
              <a:t> </a:t>
            </a:r>
            <a:r>
              <a:rPr lang="cs-CZ" sz="9100" dirty="0">
                <a:solidFill>
                  <a:srgbClr val="4F4F4F"/>
                </a:solidFill>
              </a:rPr>
              <a:t>vývoj mycího procesu při nízké teplotě                                           						     „Ozónová pračka“ s 80% energetickou úsporou.</a:t>
            </a:r>
          </a:p>
          <a:p>
            <a:pPr algn="l"/>
            <a:endParaRPr lang="cs-CZ" sz="9100" dirty="0">
              <a:solidFill>
                <a:srgbClr val="4F4F4F"/>
              </a:solidFill>
            </a:endParaRPr>
          </a:p>
          <a:p>
            <a:pPr algn="l"/>
            <a:endParaRPr lang="it-IT" sz="9100" dirty="0">
              <a:solidFill>
                <a:srgbClr val="4F4F4F"/>
              </a:solidFill>
            </a:endParaRPr>
          </a:p>
          <a:p>
            <a:r>
              <a:rPr lang="it-IT" sz="9100" dirty="0">
                <a:solidFill>
                  <a:srgbClr val="4F4F4F"/>
                </a:solidFill>
              </a:rPr>
              <a:t>L			       	</a:t>
            </a:r>
            <a:r>
              <a:rPr lang="cs-CZ" sz="9100" dirty="0">
                <a:solidFill>
                  <a:srgbClr val="4F4F4F"/>
                </a:solidFill>
              </a:rPr>
              <a:t>                    </a:t>
            </a:r>
            <a:r>
              <a:rPr lang="it-IT" sz="9100" dirty="0">
                <a:solidFill>
                  <a:srgbClr val="4F4F4F"/>
                </a:solidFill>
              </a:rPr>
              <a:t>	  </a:t>
            </a:r>
            <a:r>
              <a:rPr lang="cs-CZ" sz="9100" dirty="0">
                <a:solidFill>
                  <a:srgbClr val="4F4F4F"/>
                </a:solidFill>
              </a:rPr>
              <a:t>Ministerstvo zdravotnictví </a:t>
            </a:r>
            <a:r>
              <a:rPr lang="it-IT" sz="9100" dirty="0">
                <a:solidFill>
                  <a:srgbClr val="4F4F4F"/>
                </a:solidFill>
              </a:rPr>
              <a:t>UAE (DUBAI) </a:t>
            </a:r>
            <a:r>
              <a:rPr lang="cs-CZ" sz="9100" dirty="0">
                <a:solidFill>
                  <a:srgbClr val="4F4F4F"/>
                </a:solidFill>
              </a:rPr>
              <a:t>označuje zařízení </a:t>
            </a:r>
            <a:r>
              <a:rPr lang="it-IT" sz="9100" dirty="0">
                <a:solidFill>
                  <a:srgbClr val="4F4F4F"/>
                </a:solidFill>
              </a:rPr>
              <a:t> Evergreen </a:t>
            </a:r>
            <a:r>
              <a:rPr lang="cs-CZ" sz="9100" dirty="0">
                <a:solidFill>
                  <a:srgbClr val="4F4F4F"/>
                </a:solidFill>
              </a:rPr>
              <a:t>jako jediné bezpečné pro                                        			     člověka a prostředí. Evergreen získává řadu významných zákazníků v oblasti. </a:t>
            </a:r>
            <a:r>
              <a:rPr lang="it-IT" sz="9100" dirty="0">
                <a:solidFill>
                  <a:srgbClr val="4F4F4F"/>
                </a:solidFill>
              </a:rPr>
              <a:t> </a:t>
            </a:r>
          </a:p>
          <a:p>
            <a:r>
              <a:rPr lang="it-IT" sz="9100" dirty="0">
                <a:solidFill>
                  <a:srgbClr val="4F4F4F"/>
                </a:solidFill>
              </a:rPr>
              <a:t>			      </a:t>
            </a:r>
          </a:p>
        </p:txBody>
      </p:sp>
      <p:sp>
        <p:nvSpPr>
          <p:cNvPr id="62" name="Rettangolo arrotondato 61"/>
          <p:cNvSpPr/>
          <p:nvPr/>
        </p:nvSpPr>
        <p:spPr>
          <a:xfrm>
            <a:off x="5855297" y="2393504"/>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solidFill>
                  <a:schemeClr val="tx1"/>
                </a:solidFill>
                <a:latin typeface="+mn-lt"/>
                <a:ea typeface="+mn-ea"/>
                <a:cs typeface="+mn-cs"/>
                <a:sym typeface="Helvetica Neue Medium"/>
              </a:rPr>
              <a:t>2010</a:t>
            </a:r>
          </a:p>
        </p:txBody>
      </p:sp>
      <p:sp>
        <p:nvSpPr>
          <p:cNvPr id="63" name="Rettangolo arrotondato 62"/>
          <p:cNvSpPr/>
          <p:nvPr/>
        </p:nvSpPr>
        <p:spPr>
          <a:xfrm>
            <a:off x="5855297" y="4841777"/>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2014</a:t>
            </a:r>
            <a:endParaRPr lang="it-IT" sz="3200" b="0" dirty="0">
              <a:solidFill>
                <a:srgbClr val="FFFFFF"/>
              </a:solidFill>
              <a:latin typeface="+mn-lt"/>
              <a:ea typeface="+mn-ea"/>
              <a:cs typeface="+mn-cs"/>
              <a:sym typeface="Helvetica Neue Medium"/>
            </a:endParaRPr>
          </a:p>
        </p:txBody>
      </p:sp>
      <p:sp>
        <p:nvSpPr>
          <p:cNvPr id="64" name="Rettangolo arrotondato 63"/>
          <p:cNvSpPr/>
          <p:nvPr/>
        </p:nvSpPr>
        <p:spPr>
          <a:xfrm>
            <a:off x="5855297" y="3617640"/>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2013</a:t>
            </a:r>
            <a:endParaRPr lang="it-IT" sz="3200" b="0" dirty="0">
              <a:solidFill>
                <a:srgbClr val="FFFFFF"/>
              </a:solidFill>
              <a:latin typeface="+mn-lt"/>
              <a:ea typeface="+mn-ea"/>
              <a:cs typeface="+mn-cs"/>
              <a:sym typeface="Helvetica Neue Medium"/>
            </a:endParaRPr>
          </a:p>
        </p:txBody>
      </p:sp>
      <p:sp>
        <p:nvSpPr>
          <p:cNvPr id="65" name="Rettangolo arrotondato 64"/>
          <p:cNvSpPr/>
          <p:nvPr/>
        </p:nvSpPr>
        <p:spPr>
          <a:xfrm>
            <a:off x="5855297" y="5921896"/>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2014</a:t>
            </a:r>
            <a:endParaRPr lang="it-IT" sz="3200" b="0" dirty="0">
              <a:solidFill>
                <a:srgbClr val="FFFFFF"/>
              </a:solidFill>
              <a:latin typeface="+mn-lt"/>
              <a:ea typeface="+mn-ea"/>
              <a:cs typeface="+mn-cs"/>
              <a:sym typeface="Helvetica Neue Medium"/>
            </a:endParaRPr>
          </a:p>
        </p:txBody>
      </p:sp>
      <p:sp>
        <p:nvSpPr>
          <p:cNvPr id="66" name="Rettangolo arrotondato 65"/>
          <p:cNvSpPr/>
          <p:nvPr/>
        </p:nvSpPr>
        <p:spPr>
          <a:xfrm>
            <a:off x="5949008" y="7002017"/>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2016</a:t>
            </a:r>
            <a:endParaRPr lang="it-IT" sz="3200" b="0" dirty="0">
              <a:solidFill>
                <a:srgbClr val="FFFFFF"/>
              </a:solidFill>
              <a:latin typeface="+mn-lt"/>
              <a:ea typeface="+mn-ea"/>
              <a:cs typeface="+mn-cs"/>
              <a:sym typeface="Helvetica Neue Medium"/>
            </a:endParaRPr>
          </a:p>
        </p:txBody>
      </p:sp>
      <p:sp>
        <p:nvSpPr>
          <p:cNvPr id="67" name="Rettangolo arrotondato 66"/>
          <p:cNvSpPr/>
          <p:nvPr/>
        </p:nvSpPr>
        <p:spPr>
          <a:xfrm>
            <a:off x="5927305" y="8442176"/>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2016</a:t>
            </a:r>
            <a:endParaRPr lang="it-IT" sz="3200" b="0" dirty="0">
              <a:solidFill>
                <a:srgbClr val="FFFFFF"/>
              </a:solidFill>
              <a:latin typeface="+mn-lt"/>
              <a:ea typeface="+mn-ea"/>
              <a:cs typeface="+mn-cs"/>
              <a:sym typeface="Helvetica Neue Medium"/>
            </a:endParaRPr>
          </a:p>
        </p:txBody>
      </p:sp>
      <p:sp>
        <p:nvSpPr>
          <p:cNvPr id="68" name="Rettangolo arrotondato 67"/>
          <p:cNvSpPr/>
          <p:nvPr/>
        </p:nvSpPr>
        <p:spPr>
          <a:xfrm>
            <a:off x="5855297" y="9522297"/>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2017</a:t>
            </a:r>
            <a:endParaRPr lang="it-IT" sz="3200" b="0" dirty="0">
              <a:solidFill>
                <a:srgbClr val="FFFFFF"/>
              </a:solidFill>
              <a:latin typeface="+mn-lt"/>
              <a:ea typeface="+mn-ea"/>
              <a:cs typeface="+mn-cs"/>
              <a:sym typeface="Helvetica Neue Medium"/>
            </a:endParaRPr>
          </a:p>
        </p:txBody>
      </p:sp>
      <p:sp>
        <p:nvSpPr>
          <p:cNvPr id="69" name="Rettangolo arrotondato 68"/>
          <p:cNvSpPr/>
          <p:nvPr/>
        </p:nvSpPr>
        <p:spPr>
          <a:xfrm>
            <a:off x="5855297" y="10602416"/>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2017</a:t>
            </a:r>
            <a:endParaRPr lang="it-IT" sz="3200" b="0" dirty="0">
              <a:solidFill>
                <a:srgbClr val="FFFFFF"/>
              </a:solidFill>
              <a:latin typeface="+mn-lt"/>
              <a:ea typeface="+mn-ea"/>
              <a:cs typeface="+mn-cs"/>
              <a:sym typeface="Helvetica Neue Medium"/>
            </a:endParaRPr>
          </a:p>
        </p:txBody>
      </p:sp>
      <p:pic>
        <p:nvPicPr>
          <p:cNvPr id="50178" name="Picture 2" descr="Image result for costituire societa'"/>
          <p:cNvPicPr>
            <a:picLocks noChangeAspect="1" noChangeArrowheads="1"/>
          </p:cNvPicPr>
          <p:nvPr/>
        </p:nvPicPr>
        <p:blipFill>
          <a:blip r:embed="rId4" cstate="print"/>
          <a:srcRect l="54625" r="18921"/>
          <a:stretch>
            <a:fillRect/>
          </a:stretch>
        </p:blipFill>
        <p:spPr bwMode="auto">
          <a:xfrm>
            <a:off x="238673" y="233264"/>
            <a:ext cx="4536503" cy="13216485"/>
          </a:xfrm>
          <a:prstGeom prst="rect">
            <a:avLst/>
          </a:prstGeom>
          <a:ln>
            <a:noFill/>
          </a:ln>
          <a:effectLst>
            <a:outerShdw blurRad="190500" algn="tl" rotWithShape="0">
              <a:srgbClr val="000000">
                <a:alpha val="70000"/>
              </a:srgbClr>
            </a:outerShdw>
          </a:effectLst>
        </p:spPr>
      </p:pic>
      <p:sp>
        <p:nvSpPr>
          <p:cNvPr id="15" name="Rettangolo arrotondato 14"/>
          <p:cNvSpPr/>
          <p:nvPr/>
        </p:nvSpPr>
        <p:spPr>
          <a:xfrm>
            <a:off x="5855297" y="11682536"/>
            <a:ext cx="4586808"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095" rtlCol="0" anchor="ctr">
            <a:spAutoFit/>
          </a:bodyPr>
          <a:lstStyle/>
          <a:p>
            <a:r>
              <a:rPr lang="it-IT" sz="3200" dirty="0"/>
              <a:t>2017</a:t>
            </a:r>
            <a:endParaRPr lang="it-IT" sz="3200" b="0" dirty="0">
              <a:solidFill>
                <a:srgbClr val="FFFFFF"/>
              </a:solidFill>
              <a:latin typeface="+mn-lt"/>
              <a:ea typeface="+mn-ea"/>
              <a:cs typeface="+mn-cs"/>
              <a:sym typeface="Helvetica Neue Medium"/>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Segnaposto contenuto 3" descr="macchina EVG 001.jpg"/>
          <p:cNvPicPr>
            <a:picLocks noGrp="1" noChangeAspect="1"/>
          </p:cNvPicPr>
          <p:nvPr>
            <p:ph idx="1"/>
          </p:nvPr>
        </p:nvPicPr>
        <p:blipFill>
          <a:blip r:embed="rId2" cstate="print"/>
          <a:srcRect/>
          <a:stretch>
            <a:fillRect/>
          </a:stretch>
        </p:blipFill>
        <p:spPr>
          <a:xfrm>
            <a:off x="2398912" y="2609528"/>
            <a:ext cx="8925313" cy="5021705"/>
          </a:xfrm>
        </p:spPr>
      </p:pic>
      <p:pic>
        <p:nvPicPr>
          <p:cNvPr id="98308" name="Immagine 5" descr="macchina EVG 002.jpg"/>
          <p:cNvPicPr>
            <a:picLocks noChangeAspect="1"/>
          </p:cNvPicPr>
          <p:nvPr/>
        </p:nvPicPr>
        <p:blipFill>
          <a:blip r:embed="rId3" cstate="print"/>
          <a:srcRect/>
          <a:stretch>
            <a:fillRect/>
          </a:stretch>
        </p:blipFill>
        <p:spPr bwMode="auto">
          <a:xfrm>
            <a:off x="12047984" y="2609528"/>
            <a:ext cx="8928991" cy="5021950"/>
          </a:xfrm>
          <a:prstGeom prst="rect">
            <a:avLst/>
          </a:prstGeom>
          <a:noFill/>
          <a:ln w="9525">
            <a:noFill/>
            <a:miter lim="800000"/>
            <a:headEnd/>
            <a:tailEnd/>
          </a:ln>
        </p:spPr>
      </p:pic>
      <p:pic>
        <p:nvPicPr>
          <p:cNvPr id="98309" name="Immagine 6" descr="macchina EVG 003.jpg"/>
          <p:cNvPicPr>
            <a:picLocks noChangeAspect="1"/>
          </p:cNvPicPr>
          <p:nvPr/>
        </p:nvPicPr>
        <p:blipFill>
          <a:blip r:embed="rId4" cstate="print"/>
          <a:srcRect/>
          <a:stretch>
            <a:fillRect/>
          </a:stretch>
        </p:blipFill>
        <p:spPr bwMode="auto">
          <a:xfrm>
            <a:off x="3552094" y="8010527"/>
            <a:ext cx="15751906" cy="5327650"/>
          </a:xfrm>
          <a:prstGeom prst="rect">
            <a:avLst/>
          </a:prstGeom>
          <a:noFill/>
          <a:ln w="9525">
            <a:noFill/>
            <a:miter lim="800000"/>
            <a:headEnd/>
            <a:tailEnd/>
          </a:ln>
        </p:spPr>
      </p:pic>
      <p:sp>
        <p:nvSpPr>
          <p:cNvPr id="8" name="EVG cold water mobile sanitising equipment"/>
          <p:cNvSpPr/>
          <p:nvPr/>
        </p:nvSpPr>
        <p:spPr>
          <a:xfrm>
            <a:off x="12480032" y="344491"/>
            <a:ext cx="11593288" cy="1270001"/>
          </a:xfrm>
          <a:prstGeom prst="roundRect">
            <a:avLst>
              <a:gd name="adj" fmla="val 50000"/>
            </a:avLst>
          </a:prstGeom>
          <a:blipFill>
            <a:blip r:embed="rId5"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POROVNÁNÍ TECHNOLOGIÍ OZONU </a:t>
            </a:r>
          </a:p>
        </p:txBody>
      </p:sp>
      <p:pic>
        <p:nvPicPr>
          <p:cNvPr id="9" name="LogoEVTP.ai" descr="LogoEVTP.ai"/>
          <p:cNvPicPr>
            <a:picLocks noChangeAspect="1"/>
          </p:cNvPicPr>
          <p:nvPr/>
        </p:nvPicPr>
        <p:blipFill>
          <a:blip r:embed="rId6" cstate="print"/>
          <a:stretch>
            <a:fillRect/>
          </a:stretch>
        </p:blipFill>
        <p:spPr>
          <a:xfrm>
            <a:off x="892611" y="586911"/>
            <a:ext cx="2520700" cy="1716113"/>
          </a:xfrm>
          <a:prstGeom prst="rect">
            <a:avLst/>
          </a:prstGeom>
          <a:ln w="12700">
            <a:miter lim="400000"/>
          </a:ln>
        </p:spPr>
      </p:pic>
      <p:sp>
        <p:nvSpPr>
          <p:cNvPr id="10" name="Titolo 8"/>
          <p:cNvSpPr>
            <a:spLocks noGrp="1"/>
          </p:cNvSpPr>
          <p:nvPr>
            <p:ph type="title"/>
          </p:nvPr>
        </p:nvSpPr>
        <p:spPr>
          <a:xfrm>
            <a:off x="3623048" y="1745432"/>
            <a:ext cx="17559684" cy="536128"/>
          </a:xfrm>
        </p:spPr>
        <p:txBody>
          <a:bodyPr>
            <a:normAutofit fontScale="90000"/>
          </a:bodyPr>
          <a:lstStyle/>
          <a:p>
            <a:r>
              <a:rPr lang="cs-CZ" sz="4000" dirty="0"/>
              <a:t>ZAŘÍZENÍ</a:t>
            </a:r>
            <a:r>
              <a:rPr lang="it-IT" sz="4000" dirty="0"/>
              <a:t> ETP CERTI</a:t>
            </a:r>
            <a:r>
              <a:rPr lang="cs-CZ" sz="4000" dirty="0"/>
              <a:t>FIKOVANÉ </a:t>
            </a:r>
            <a:r>
              <a:rPr lang="it-IT" sz="4000" dirty="0"/>
              <a:t>IMQ</a:t>
            </a:r>
            <a:r>
              <a:rPr lang="it-IT" sz="4400" dirty="0"/>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Segnaposto contenuto 8" descr="macchina hitek 014.jpg"/>
          <p:cNvPicPr>
            <a:picLocks noGrp="1" noChangeAspect="1"/>
          </p:cNvPicPr>
          <p:nvPr>
            <p:ph idx="1"/>
          </p:nvPr>
        </p:nvPicPr>
        <p:blipFill>
          <a:blip r:embed="rId2" cstate="print"/>
          <a:srcRect/>
          <a:stretch>
            <a:fillRect/>
          </a:stretch>
        </p:blipFill>
        <p:spPr>
          <a:xfrm>
            <a:off x="3695056" y="3232281"/>
            <a:ext cx="7985038" cy="4489320"/>
          </a:xfrm>
        </p:spPr>
      </p:pic>
      <p:pic>
        <p:nvPicPr>
          <p:cNvPr id="99332" name="Immagine 9" descr="macchina hitek 015.jpg"/>
          <p:cNvPicPr>
            <a:picLocks noChangeAspect="1"/>
          </p:cNvPicPr>
          <p:nvPr/>
        </p:nvPicPr>
        <p:blipFill>
          <a:blip r:embed="rId3" cstate="print"/>
          <a:srcRect/>
          <a:stretch>
            <a:fillRect/>
          </a:stretch>
        </p:blipFill>
        <p:spPr bwMode="auto">
          <a:xfrm>
            <a:off x="12383479" y="3244314"/>
            <a:ext cx="8089441" cy="4550312"/>
          </a:xfrm>
          <a:prstGeom prst="rect">
            <a:avLst/>
          </a:prstGeom>
          <a:noFill/>
          <a:ln w="9525">
            <a:noFill/>
            <a:miter lim="800000"/>
            <a:headEnd/>
            <a:tailEnd/>
          </a:ln>
        </p:spPr>
      </p:pic>
      <p:pic>
        <p:nvPicPr>
          <p:cNvPr id="99333" name="Immagine 10" descr="macchina hitek 016.jpg"/>
          <p:cNvPicPr>
            <a:picLocks noChangeAspect="1"/>
          </p:cNvPicPr>
          <p:nvPr/>
        </p:nvPicPr>
        <p:blipFill>
          <a:blip r:embed="rId4" cstate="print"/>
          <a:srcRect/>
          <a:stretch>
            <a:fillRect/>
          </a:stretch>
        </p:blipFill>
        <p:spPr bwMode="auto">
          <a:xfrm>
            <a:off x="3610068" y="8658199"/>
            <a:ext cx="8070026" cy="4537101"/>
          </a:xfrm>
          <a:prstGeom prst="rect">
            <a:avLst/>
          </a:prstGeom>
          <a:noFill/>
          <a:ln w="9525">
            <a:noFill/>
            <a:miter lim="800000"/>
            <a:headEnd/>
            <a:tailEnd/>
          </a:ln>
        </p:spPr>
      </p:pic>
      <p:pic>
        <p:nvPicPr>
          <p:cNvPr id="99334" name="Immagine 11" descr="macchina hitek 017.jpg"/>
          <p:cNvPicPr>
            <a:picLocks noChangeAspect="1"/>
          </p:cNvPicPr>
          <p:nvPr/>
        </p:nvPicPr>
        <p:blipFill>
          <a:blip r:embed="rId5" cstate="print"/>
          <a:srcRect/>
          <a:stretch>
            <a:fillRect/>
          </a:stretch>
        </p:blipFill>
        <p:spPr bwMode="auto">
          <a:xfrm>
            <a:off x="12408024" y="8658200"/>
            <a:ext cx="8038072" cy="4520342"/>
          </a:xfrm>
          <a:prstGeom prst="rect">
            <a:avLst/>
          </a:prstGeom>
          <a:noFill/>
          <a:ln w="9525">
            <a:noFill/>
            <a:miter lim="800000"/>
            <a:headEnd/>
            <a:tailEnd/>
          </a:ln>
        </p:spPr>
      </p:pic>
      <p:sp>
        <p:nvSpPr>
          <p:cNvPr id="9" name="EVG cold water mobile sanitising equipment"/>
          <p:cNvSpPr/>
          <p:nvPr/>
        </p:nvSpPr>
        <p:spPr>
          <a:xfrm>
            <a:off x="12480032" y="344491"/>
            <a:ext cx="11593288" cy="1270001"/>
          </a:xfrm>
          <a:prstGeom prst="roundRect">
            <a:avLst>
              <a:gd name="adj" fmla="val 50000"/>
            </a:avLst>
          </a:prstGeom>
          <a:blipFill>
            <a:blip r:embed="rId6"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POROVNÁNÍ TECHNOLOGIÍ </a:t>
            </a:r>
            <a:r>
              <a:rPr lang="it-IT" dirty="0"/>
              <a:t>OZON</a:t>
            </a:r>
            <a:r>
              <a:rPr lang="cs-CZ" dirty="0"/>
              <a:t>U</a:t>
            </a:r>
            <a:r>
              <a:rPr lang="it-IT" dirty="0"/>
              <a:t> </a:t>
            </a:r>
            <a:endParaRPr dirty="0"/>
          </a:p>
        </p:txBody>
      </p:sp>
      <p:pic>
        <p:nvPicPr>
          <p:cNvPr id="10" name="LogoEVTP.ai" descr="LogoEVTP.ai"/>
          <p:cNvPicPr>
            <a:picLocks noChangeAspect="1"/>
          </p:cNvPicPr>
          <p:nvPr/>
        </p:nvPicPr>
        <p:blipFill>
          <a:blip r:embed="rId7" cstate="print"/>
          <a:stretch>
            <a:fillRect/>
          </a:stretch>
        </p:blipFill>
        <p:spPr>
          <a:xfrm>
            <a:off x="892611" y="586911"/>
            <a:ext cx="2520700" cy="1716113"/>
          </a:xfrm>
          <a:prstGeom prst="rect">
            <a:avLst/>
          </a:prstGeom>
          <a:ln w="12700">
            <a:miter lim="400000"/>
          </a:ln>
        </p:spPr>
      </p:pic>
      <p:sp>
        <p:nvSpPr>
          <p:cNvPr id="11" name="Titolo 8"/>
          <p:cNvSpPr>
            <a:spLocks noGrp="1"/>
          </p:cNvSpPr>
          <p:nvPr>
            <p:ph type="title"/>
          </p:nvPr>
        </p:nvSpPr>
        <p:spPr>
          <a:xfrm>
            <a:off x="3623048" y="1745432"/>
            <a:ext cx="19370152" cy="536128"/>
          </a:xfrm>
        </p:spPr>
        <p:txBody>
          <a:bodyPr>
            <a:normAutofit fontScale="90000"/>
          </a:bodyPr>
          <a:lstStyle/>
          <a:p>
            <a:r>
              <a:rPr lang="cs-CZ" sz="4000" dirty="0"/>
              <a:t>ZAŘÍZENÍ</a:t>
            </a:r>
            <a:r>
              <a:rPr lang="it-IT" sz="4000" dirty="0"/>
              <a:t> ETP C</a:t>
            </a:r>
            <a:r>
              <a:rPr lang="cs-CZ" sz="4000" dirty="0"/>
              <a:t>ERTIFIKOVANÉ</a:t>
            </a:r>
            <a:r>
              <a:rPr lang="it-IT" sz="4000" dirty="0"/>
              <a:t> IMQ </a:t>
            </a:r>
            <a:r>
              <a:rPr lang="cs-CZ" sz="4000" dirty="0"/>
              <a:t>PO</a:t>
            </a:r>
            <a:r>
              <a:rPr lang="it-IT" sz="4000" dirty="0"/>
              <a:t> 5/6 </a:t>
            </a:r>
            <a:r>
              <a:rPr lang="cs-CZ" sz="4000" dirty="0"/>
              <a:t>LETECH PROVOZU</a:t>
            </a:r>
            <a:r>
              <a:rPr lang="it-IT" sz="4400" dirty="0"/>
              <a:t>!</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magine 2" descr="IMG_0185.JPG"/>
          <p:cNvPicPr>
            <a:picLocks noChangeAspect="1" noChangeArrowheads="1"/>
          </p:cNvPicPr>
          <p:nvPr/>
        </p:nvPicPr>
        <p:blipFill>
          <a:blip r:embed="rId2" cstate="print"/>
          <a:srcRect/>
          <a:stretch>
            <a:fillRect/>
          </a:stretch>
        </p:blipFill>
        <p:spPr bwMode="auto">
          <a:xfrm>
            <a:off x="10031760" y="2465512"/>
            <a:ext cx="7482525" cy="5616624"/>
          </a:xfrm>
          <a:prstGeom prst="rect">
            <a:avLst/>
          </a:prstGeom>
          <a:noFill/>
          <a:ln w="9525">
            <a:noFill/>
            <a:miter lim="800000"/>
            <a:headEnd/>
            <a:tailEnd/>
          </a:ln>
        </p:spPr>
      </p:pic>
      <p:pic>
        <p:nvPicPr>
          <p:cNvPr id="63491" name="Immagine 1" descr="IMG_0192 (1).JPG"/>
          <p:cNvPicPr>
            <a:picLocks noChangeAspect="1" noChangeArrowheads="1"/>
          </p:cNvPicPr>
          <p:nvPr/>
        </p:nvPicPr>
        <p:blipFill>
          <a:blip r:embed="rId3" cstate="print"/>
          <a:srcRect/>
          <a:stretch>
            <a:fillRect/>
          </a:stretch>
        </p:blipFill>
        <p:spPr bwMode="auto">
          <a:xfrm>
            <a:off x="5927304" y="2465512"/>
            <a:ext cx="4194515" cy="5597715"/>
          </a:xfrm>
          <a:prstGeom prst="rect">
            <a:avLst/>
          </a:prstGeom>
          <a:noFill/>
          <a:ln w="9525">
            <a:noFill/>
            <a:miter lim="800000"/>
            <a:headEnd/>
            <a:tailEnd/>
          </a:ln>
        </p:spPr>
      </p:pic>
      <p:pic>
        <p:nvPicPr>
          <p:cNvPr id="63492" name="Immagine 4" descr="IMG_9864.JPG"/>
          <p:cNvPicPr>
            <a:picLocks noChangeAspect="1" noChangeArrowheads="1"/>
          </p:cNvPicPr>
          <p:nvPr/>
        </p:nvPicPr>
        <p:blipFill>
          <a:blip r:embed="rId4" cstate="print"/>
          <a:srcRect/>
          <a:stretch>
            <a:fillRect/>
          </a:stretch>
        </p:blipFill>
        <p:spPr bwMode="auto">
          <a:xfrm>
            <a:off x="18960752" y="8082136"/>
            <a:ext cx="3960440" cy="5273432"/>
          </a:xfrm>
          <a:prstGeom prst="rect">
            <a:avLst/>
          </a:prstGeom>
          <a:noFill/>
          <a:ln w="9525">
            <a:noFill/>
            <a:miter lim="800000"/>
            <a:headEnd/>
            <a:tailEnd/>
          </a:ln>
        </p:spPr>
      </p:pic>
      <p:pic>
        <p:nvPicPr>
          <p:cNvPr id="63493" name="Immagine 3" descr="IMG_9856.JPG"/>
          <p:cNvPicPr>
            <a:picLocks noChangeAspect="1" noChangeArrowheads="1"/>
          </p:cNvPicPr>
          <p:nvPr/>
        </p:nvPicPr>
        <p:blipFill>
          <a:blip r:embed="rId5" cstate="print"/>
          <a:srcRect/>
          <a:stretch>
            <a:fillRect/>
          </a:stretch>
        </p:blipFill>
        <p:spPr bwMode="auto">
          <a:xfrm>
            <a:off x="958752" y="8082136"/>
            <a:ext cx="7011156" cy="5256584"/>
          </a:xfrm>
          <a:prstGeom prst="rect">
            <a:avLst/>
          </a:prstGeom>
          <a:noFill/>
          <a:ln w="9525">
            <a:noFill/>
            <a:miter lim="800000"/>
            <a:headEnd/>
            <a:tailEnd/>
          </a:ln>
        </p:spPr>
      </p:pic>
      <p:pic>
        <p:nvPicPr>
          <p:cNvPr id="63494" name="Immagine 1" descr="IMG_9851.JPG"/>
          <p:cNvPicPr>
            <a:picLocks noChangeAspect="1" noChangeArrowheads="1"/>
          </p:cNvPicPr>
          <p:nvPr/>
        </p:nvPicPr>
        <p:blipFill>
          <a:blip r:embed="rId6" cstate="print"/>
          <a:srcRect/>
          <a:stretch>
            <a:fillRect/>
          </a:stretch>
        </p:blipFill>
        <p:spPr bwMode="auto">
          <a:xfrm>
            <a:off x="7871520" y="8082136"/>
            <a:ext cx="4075710" cy="5248913"/>
          </a:xfrm>
          <a:prstGeom prst="rect">
            <a:avLst/>
          </a:prstGeom>
          <a:noFill/>
          <a:ln w="9525">
            <a:noFill/>
            <a:miter lim="800000"/>
            <a:headEnd/>
            <a:tailEnd/>
          </a:ln>
        </p:spPr>
      </p:pic>
      <p:pic>
        <p:nvPicPr>
          <p:cNvPr id="63495" name="Immagine 2" descr="IMG_9855.JPG"/>
          <p:cNvPicPr>
            <a:picLocks noChangeAspect="1" noChangeArrowheads="1"/>
          </p:cNvPicPr>
          <p:nvPr/>
        </p:nvPicPr>
        <p:blipFill>
          <a:blip r:embed="rId7" cstate="print"/>
          <a:srcRect/>
          <a:stretch>
            <a:fillRect/>
          </a:stretch>
        </p:blipFill>
        <p:spPr bwMode="auto">
          <a:xfrm>
            <a:off x="11975976" y="8082136"/>
            <a:ext cx="7020754" cy="5256584"/>
          </a:xfrm>
          <a:prstGeom prst="rect">
            <a:avLst/>
          </a:prstGeom>
          <a:noFill/>
          <a:ln w="9525">
            <a:noFill/>
            <a:miter lim="800000"/>
            <a:headEnd/>
            <a:tailEnd/>
          </a:ln>
        </p:spPr>
      </p:pic>
      <p:pic>
        <p:nvPicPr>
          <p:cNvPr id="10" name="LogoEVTP.ai" descr="LogoEVTP.ai"/>
          <p:cNvPicPr>
            <a:picLocks noChangeAspect="1"/>
          </p:cNvPicPr>
          <p:nvPr/>
        </p:nvPicPr>
        <p:blipFill>
          <a:blip r:embed="rId8" cstate="print"/>
          <a:stretch>
            <a:fillRect/>
          </a:stretch>
        </p:blipFill>
        <p:spPr>
          <a:xfrm>
            <a:off x="886744" y="377280"/>
            <a:ext cx="2520700" cy="1716113"/>
          </a:xfrm>
          <a:prstGeom prst="rect">
            <a:avLst/>
          </a:prstGeom>
          <a:ln w="12700">
            <a:miter lim="400000"/>
          </a:ln>
        </p:spPr>
      </p:pic>
      <p:sp>
        <p:nvSpPr>
          <p:cNvPr id="11" name="Titolo 8"/>
          <p:cNvSpPr txBox="1">
            <a:spLocks/>
          </p:cNvSpPr>
          <p:nvPr/>
        </p:nvSpPr>
        <p:spPr>
          <a:xfrm>
            <a:off x="3263008" y="1817440"/>
            <a:ext cx="19370152" cy="5361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75000" lnSpcReduction="20000"/>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lang="it-IT" sz="4400" b="0" i="0" u="none" strike="noStrike" kern="0" cap="none" spc="0" normalizeH="0" baseline="0" noProof="0" dirty="0">
              <a:ln>
                <a:noFill/>
              </a:ln>
              <a:solidFill>
                <a:srgbClr val="000000"/>
              </a:solidFill>
              <a:effectLst/>
              <a:uLnTx/>
              <a:uFillTx/>
              <a:latin typeface="+mn-lt"/>
              <a:ea typeface="+mn-ea"/>
              <a:cs typeface="+mn-cs"/>
              <a:sym typeface="Helvetica Neue Medium"/>
            </a:endParaRPr>
          </a:p>
        </p:txBody>
      </p:sp>
      <p:sp>
        <p:nvSpPr>
          <p:cNvPr id="12" name="EVG cold water mobile sanitising equipment"/>
          <p:cNvSpPr/>
          <p:nvPr/>
        </p:nvSpPr>
        <p:spPr>
          <a:xfrm>
            <a:off x="12480032" y="344491"/>
            <a:ext cx="11593288" cy="1270001"/>
          </a:xfrm>
          <a:prstGeom prst="roundRect">
            <a:avLst>
              <a:gd name="adj" fmla="val 50000"/>
            </a:avLst>
          </a:prstGeom>
          <a:blipFill>
            <a:blip r:embed="rId9"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ZAKÁZKOVÁ VÝROBA</a:t>
            </a:r>
            <a:r>
              <a:rPr lang="it-IT" dirty="0"/>
              <a:t> </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G_7407.JPG"/>
          <p:cNvPicPr>
            <a:picLocks noGrp="1" noChangeAspect="1"/>
          </p:cNvPicPr>
          <p:nvPr>
            <p:ph idx="1"/>
          </p:nvPr>
        </p:nvPicPr>
        <p:blipFill>
          <a:blip r:embed="rId2" cstate="print"/>
          <a:stretch>
            <a:fillRect/>
          </a:stretch>
        </p:blipFill>
        <p:spPr>
          <a:xfrm>
            <a:off x="310680" y="2681536"/>
            <a:ext cx="6840760" cy="5130570"/>
          </a:xfrm>
        </p:spPr>
      </p:pic>
      <p:pic>
        <p:nvPicPr>
          <p:cNvPr id="5" name="Immagine 4" descr="IMG_7410.JPG"/>
          <p:cNvPicPr>
            <a:picLocks noChangeAspect="1"/>
          </p:cNvPicPr>
          <p:nvPr/>
        </p:nvPicPr>
        <p:blipFill>
          <a:blip r:embed="rId3" cstate="print"/>
          <a:stretch>
            <a:fillRect/>
          </a:stretch>
        </p:blipFill>
        <p:spPr>
          <a:xfrm rot="5400000">
            <a:off x="6791400" y="3401616"/>
            <a:ext cx="5184577" cy="3888433"/>
          </a:xfrm>
          <a:prstGeom prst="rect">
            <a:avLst/>
          </a:prstGeom>
        </p:spPr>
      </p:pic>
      <p:pic>
        <p:nvPicPr>
          <p:cNvPr id="6" name="Immagine 5" descr="IMG_7411.JPG"/>
          <p:cNvPicPr>
            <a:picLocks noChangeAspect="1"/>
          </p:cNvPicPr>
          <p:nvPr/>
        </p:nvPicPr>
        <p:blipFill>
          <a:blip r:embed="rId4" cstate="print"/>
          <a:stretch>
            <a:fillRect/>
          </a:stretch>
        </p:blipFill>
        <p:spPr>
          <a:xfrm rot="5400000">
            <a:off x="10967864" y="3329608"/>
            <a:ext cx="5184575" cy="3888432"/>
          </a:xfrm>
          <a:prstGeom prst="rect">
            <a:avLst/>
          </a:prstGeom>
        </p:spPr>
      </p:pic>
      <p:pic>
        <p:nvPicPr>
          <p:cNvPr id="7" name="Immagine 6" descr="KOSV6946.JPG"/>
          <p:cNvPicPr>
            <a:picLocks noChangeAspect="1"/>
          </p:cNvPicPr>
          <p:nvPr/>
        </p:nvPicPr>
        <p:blipFill>
          <a:blip r:embed="rId5" cstate="print"/>
          <a:stretch>
            <a:fillRect/>
          </a:stretch>
        </p:blipFill>
        <p:spPr>
          <a:xfrm>
            <a:off x="9095656" y="8082136"/>
            <a:ext cx="7704856" cy="4333981"/>
          </a:xfrm>
          <a:prstGeom prst="rect">
            <a:avLst/>
          </a:prstGeom>
        </p:spPr>
      </p:pic>
      <p:pic>
        <p:nvPicPr>
          <p:cNvPr id="8" name="Immagine 7" descr="QSPI2440.JPG"/>
          <p:cNvPicPr>
            <a:picLocks noChangeAspect="1"/>
          </p:cNvPicPr>
          <p:nvPr/>
        </p:nvPicPr>
        <p:blipFill>
          <a:blip r:embed="rId6" cstate="print"/>
          <a:stretch>
            <a:fillRect/>
          </a:stretch>
        </p:blipFill>
        <p:spPr>
          <a:xfrm>
            <a:off x="238672" y="8010128"/>
            <a:ext cx="9721080" cy="5468107"/>
          </a:xfrm>
          <a:prstGeom prst="rect">
            <a:avLst/>
          </a:prstGeom>
        </p:spPr>
      </p:pic>
      <p:pic>
        <p:nvPicPr>
          <p:cNvPr id="9" name="Immagine 8" descr="SOZP6476.JPG"/>
          <p:cNvPicPr>
            <a:picLocks noChangeAspect="1"/>
          </p:cNvPicPr>
          <p:nvPr/>
        </p:nvPicPr>
        <p:blipFill>
          <a:blip r:embed="rId7" cstate="print"/>
          <a:stretch>
            <a:fillRect/>
          </a:stretch>
        </p:blipFill>
        <p:spPr>
          <a:xfrm>
            <a:off x="14640272" y="8082136"/>
            <a:ext cx="9577064" cy="5387099"/>
          </a:xfrm>
          <a:prstGeom prst="rect">
            <a:avLst/>
          </a:prstGeom>
        </p:spPr>
      </p:pic>
      <p:pic>
        <p:nvPicPr>
          <p:cNvPr id="77826" name="Picture 2" descr="AppendinoEVG"/>
          <p:cNvPicPr>
            <a:picLocks noChangeAspect="1" noChangeArrowheads="1"/>
          </p:cNvPicPr>
          <p:nvPr/>
        </p:nvPicPr>
        <p:blipFill>
          <a:blip r:embed="rId8" cstate="print"/>
          <a:srcRect/>
          <a:stretch>
            <a:fillRect/>
          </a:stretch>
        </p:blipFill>
        <p:spPr bwMode="auto">
          <a:xfrm>
            <a:off x="15792400" y="2681536"/>
            <a:ext cx="3960439" cy="5237865"/>
          </a:xfrm>
          <a:prstGeom prst="rect">
            <a:avLst/>
          </a:prstGeom>
          <a:noFill/>
          <a:ln w="9525">
            <a:noFill/>
            <a:miter lim="800000"/>
            <a:headEnd/>
            <a:tailEnd/>
          </a:ln>
        </p:spPr>
      </p:pic>
      <p:pic>
        <p:nvPicPr>
          <p:cNvPr id="11" name="LogoEVTP.ai" descr="LogoEVTP.ai"/>
          <p:cNvPicPr>
            <a:picLocks noChangeAspect="1"/>
          </p:cNvPicPr>
          <p:nvPr/>
        </p:nvPicPr>
        <p:blipFill>
          <a:blip r:embed="rId9" cstate="print"/>
          <a:stretch>
            <a:fillRect/>
          </a:stretch>
        </p:blipFill>
        <p:spPr>
          <a:xfrm>
            <a:off x="886744" y="377280"/>
            <a:ext cx="2520700" cy="1716113"/>
          </a:xfrm>
          <a:prstGeom prst="rect">
            <a:avLst/>
          </a:prstGeom>
          <a:ln w="12700">
            <a:miter lim="400000"/>
          </a:ln>
        </p:spPr>
      </p:pic>
      <p:sp>
        <p:nvSpPr>
          <p:cNvPr id="13" name="EVG cold water mobile sanitising equipment"/>
          <p:cNvSpPr/>
          <p:nvPr/>
        </p:nvSpPr>
        <p:spPr>
          <a:xfrm>
            <a:off x="12480032" y="344491"/>
            <a:ext cx="11593288" cy="1270001"/>
          </a:xfrm>
          <a:prstGeom prst="roundRect">
            <a:avLst>
              <a:gd name="adj" fmla="val 50000"/>
            </a:avLst>
          </a:prstGeom>
          <a:blipFill>
            <a:blip r:embed="rId10"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REKLAMNÍ PODPORA </a:t>
            </a:r>
            <a:r>
              <a:rPr lang="it-IT" dirty="0"/>
              <a:t>ETP </a:t>
            </a:r>
            <a:endParaRPr dirty="0"/>
          </a:p>
        </p:txBody>
      </p:sp>
      <p:pic>
        <p:nvPicPr>
          <p:cNvPr id="14" name="Immagine 13" descr="IMG_7412.JPG"/>
          <p:cNvPicPr>
            <a:picLocks noChangeAspect="1"/>
          </p:cNvPicPr>
          <p:nvPr/>
        </p:nvPicPr>
        <p:blipFill>
          <a:blip r:embed="rId11" cstate="print"/>
          <a:stretch>
            <a:fillRect/>
          </a:stretch>
        </p:blipFill>
        <p:spPr>
          <a:xfrm rot="5400000">
            <a:off x="19452552" y="3341864"/>
            <a:ext cx="5282617" cy="396196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C:\Users\ANTONIO\Pictures\2018-11-12\IMG_6784.JPG"/>
          <p:cNvPicPr>
            <a:picLocks noChangeAspect="1" noChangeArrowheads="1"/>
          </p:cNvPicPr>
          <p:nvPr/>
        </p:nvPicPr>
        <p:blipFill>
          <a:blip r:embed="rId2" cstate="print"/>
          <a:srcRect/>
          <a:stretch>
            <a:fillRect/>
          </a:stretch>
        </p:blipFill>
        <p:spPr bwMode="auto">
          <a:xfrm rot="5400000">
            <a:off x="12984933" y="2968723"/>
            <a:ext cx="5177812" cy="3883359"/>
          </a:xfrm>
          <a:prstGeom prst="rect">
            <a:avLst/>
          </a:prstGeom>
          <a:noFill/>
        </p:spPr>
      </p:pic>
      <p:pic>
        <p:nvPicPr>
          <p:cNvPr id="78853" name="Picture 5" descr="C:\Users\ANTONIO\Pictures\2018-11-12\UNJF2140.JPG"/>
          <p:cNvPicPr>
            <a:picLocks noChangeAspect="1" noChangeArrowheads="1"/>
          </p:cNvPicPr>
          <p:nvPr/>
        </p:nvPicPr>
        <p:blipFill>
          <a:blip r:embed="rId3" cstate="print"/>
          <a:srcRect/>
          <a:stretch>
            <a:fillRect/>
          </a:stretch>
        </p:blipFill>
        <p:spPr bwMode="auto">
          <a:xfrm>
            <a:off x="10175776" y="7650088"/>
            <a:ext cx="9119659" cy="5129808"/>
          </a:xfrm>
          <a:prstGeom prst="rect">
            <a:avLst/>
          </a:prstGeom>
          <a:noFill/>
        </p:spPr>
      </p:pic>
      <p:pic>
        <p:nvPicPr>
          <p:cNvPr id="8" name="Immagine 7" descr="IMG_7413.JPG"/>
          <p:cNvPicPr>
            <a:picLocks noChangeAspect="1"/>
          </p:cNvPicPr>
          <p:nvPr/>
        </p:nvPicPr>
        <p:blipFill>
          <a:blip r:embed="rId4" cstate="print"/>
          <a:stretch>
            <a:fillRect/>
          </a:stretch>
        </p:blipFill>
        <p:spPr>
          <a:xfrm>
            <a:off x="3335017" y="7650088"/>
            <a:ext cx="6840760" cy="5130570"/>
          </a:xfrm>
          <a:prstGeom prst="rect">
            <a:avLst/>
          </a:prstGeom>
        </p:spPr>
      </p:pic>
      <p:pic>
        <p:nvPicPr>
          <p:cNvPr id="10" name="Immagine 9" descr="IMG_7056.JPG"/>
          <p:cNvPicPr>
            <a:picLocks noChangeAspect="1"/>
          </p:cNvPicPr>
          <p:nvPr/>
        </p:nvPicPr>
        <p:blipFill>
          <a:blip r:embed="rId5" cstate="print"/>
          <a:srcRect l="31487" r="20356"/>
          <a:stretch>
            <a:fillRect/>
          </a:stretch>
        </p:blipFill>
        <p:spPr>
          <a:xfrm rot="5400000">
            <a:off x="7010529" y="878231"/>
            <a:ext cx="5178366" cy="8064896"/>
          </a:xfrm>
          <a:prstGeom prst="rect">
            <a:avLst/>
          </a:prstGeom>
        </p:spPr>
      </p:pic>
      <p:pic>
        <p:nvPicPr>
          <p:cNvPr id="11" name="LogoEVTP.ai" descr="LogoEVTP.ai"/>
          <p:cNvPicPr>
            <a:picLocks noChangeAspect="1"/>
          </p:cNvPicPr>
          <p:nvPr/>
        </p:nvPicPr>
        <p:blipFill>
          <a:blip r:embed="rId6" cstate="print"/>
          <a:stretch>
            <a:fillRect/>
          </a:stretch>
        </p:blipFill>
        <p:spPr>
          <a:xfrm>
            <a:off x="886744" y="377280"/>
            <a:ext cx="2520700" cy="1716113"/>
          </a:xfrm>
          <a:prstGeom prst="rect">
            <a:avLst/>
          </a:prstGeom>
          <a:ln w="12700">
            <a:miter lim="400000"/>
          </a:ln>
        </p:spPr>
      </p:pic>
      <p:sp>
        <p:nvSpPr>
          <p:cNvPr id="12" name="EVG cold water mobile sanitising equipment"/>
          <p:cNvSpPr/>
          <p:nvPr/>
        </p:nvSpPr>
        <p:spPr>
          <a:xfrm>
            <a:off x="12480032" y="344491"/>
            <a:ext cx="11593288" cy="1270001"/>
          </a:xfrm>
          <a:prstGeom prst="roundRect">
            <a:avLst>
              <a:gd name="adj" fmla="val 50000"/>
            </a:avLst>
          </a:prstGeom>
          <a:blipFill>
            <a:blip r:embed="rId7"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ETP </a:t>
            </a:r>
            <a:r>
              <a:rPr lang="cs-CZ" dirty="0"/>
              <a:t>JE IDEÁLNÍM PARTNEREM PRO ŘEŠENÍ S OZÓNEM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goEVTP.ai" descr="LogoEVTP.ai"/>
          <p:cNvPicPr>
            <a:picLocks noChangeAspect="1"/>
          </p:cNvPicPr>
          <p:nvPr/>
        </p:nvPicPr>
        <p:blipFill>
          <a:blip r:embed="rId2" cstate="print"/>
          <a:stretch>
            <a:fillRect/>
          </a:stretch>
        </p:blipFill>
        <p:spPr>
          <a:xfrm>
            <a:off x="886744" y="377280"/>
            <a:ext cx="2520700" cy="1716113"/>
          </a:xfrm>
          <a:prstGeom prst="rect">
            <a:avLst/>
          </a:prstGeom>
          <a:ln w="12700">
            <a:miter lim="400000"/>
          </a:ln>
        </p:spPr>
      </p:pic>
      <p:sp>
        <p:nvSpPr>
          <p:cNvPr id="5" name="EVG cold water mobile sanitising equipment"/>
          <p:cNvSpPr/>
          <p:nvPr/>
        </p:nvSpPr>
        <p:spPr>
          <a:xfrm>
            <a:off x="12480032" y="344491"/>
            <a:ext cx="11593288" cy="1270001"/>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NĚKTERÉ</a:t>
            </a:r>
            <a:r>
              <a:rPr lang="it-IT" dirty="0"/>
              <a:t> REFEREN</a:t>
            </a:r>
            <a:r>
              <a:rPr lang="cs-CZ" dirty="0"/>
              <a:t>ČNÍ REALIZACE</a:t>
            </a:r>
            <a:r>
              <a:rPr lang="it-IT" dirty="0"/>
              <a:t>  </a:t>
            </a:r>
            <a:endParaRPr dirty="0"/>
          </a:p>
        </p:txBody>
      </p:sp>
      <p:pic>
        <p:nvPicPr>
          <p:cNvPr id="6" name="Picture 13" descr="http://itechnow.com/wp-content/uploads/2014/07/Hilton-Hotels-logo2.jpg"/>
          <p:cNvPicPr>
            <a:picLocks noChangeAspect="1" noChangeArrowheads="1"/>
          </p:cNvPicPr>
          <p:nvPr/>
        </p:nvPicPr>
        <p:blipFill>
          <a:blip r:embed="rId4" cstate="print"/>
          <a:srcRect/>
          <a:stretch>
            <a:fillRect/>
          </a:stretch>
        </p:blipFill>
        <p:spPr bwMode="auto">
          <a:xfrm>
            <a:off x="2758952" y="3905672"/>
            <a:ext cx="3888432" cy="2694373"/>
          </a:xfrm>
          <a:prstGeom prst="rect">
            <a:avLst/>
          </a:prstGeom>
          <a:noFill/>
          <a:ln w="9525">
            <a:noFill/>
            <a:miter lim="800000"/>
            <a:headEnd/>
            <a:tailEnd/>
          </a:ln>
        </p:spPr>
      </p:pic>
      <p:pic>
        <p:nvPicPr>
          <p:cNvPr id="7" name="Picture 15" descr="Best Western logo since 1994"/>
          <p:cNvPicPr>
            <a:picLocks noChangeAspect="1" noChangeArrowheads="1"/>
          </p:cNvPicPr>
          <p:nvPr/>
        </p:nvPicPr>
        <p:blipFill>
          <a:blip r:embed="rId5" cstate="print"/>
          <a:srcRect/>
          <a:stretch>
            <a:fillRect/>
          </a:stretch>
        </p:blipFill>
        <p:spPr bwMode="auto">
          <a:xfrm>
            <a:off x="10103768" y="3545632"/>
            <a:ext cx="3407172" cy="2896651"/>
          </a:xfrm>
          <a:prstGeom prst="rect">
            <a:avLst/>
          </a:prstGeom>
          <a:noFill/>
          <a:ln w="9525">
            <a:noFill/>
            <a:miter lim="800000"/>
            <a:headEnd/>
            <a:tailEnd/>
          </a:ln>
        </p:spPr>
      </p:pic>
      <p:pic>
        <p:nvPicPr>
          <p:cNvPr id="8" name="Picture 17" descr="Hotel Danieli, a Luxury Collection Hotel, Venice Logo"/>
          <p:cNvPicPr>
            <a:picLocks noChangeAspect="1" noChangeArrowheads="1"/>
          </p:cNvPicPr>
          <p:nvPr/>
        </p:nvPicPr>
        <p:blipFill>
          <a:blip r:embed="rId6" cstate="print"/>
          <a:srcRect/>
          <a:stretch>
            <a:fillRect/>
          </a:stretch>
        </p:blipFill>
        <p:spPr bwMode="auto">
          <a:xfrm>
            <a:off x="9815736" y="7506072"/>
            <a:ext cx="4370462" cy="4032448"/>
          </a:xfrm>
          <a:prstGeom prst="rect">
            <a:avLst/>
          </a:prstGeom>
          <a:noFill/>
          <a:ln w="9525">
            <a:noFill/>
            <a:miter lim="800000"/>
            <a:headEnd/>
            <a:tailEnd/>
          </a:ln>
        </p:spPr>
      </p:pic>
      <p:pic>
        <p:nvPicPr>
          <p:cNvPr id="9" name="Picture 19" descr="http://cdn.gazzettadellavoro.com/wp-content/uploads/2012/12/Baglioni_Hotels_logo.jpg"/>
          <p:cNvPicPr>
            <a:picLocks noChangeAspect="1" noChangeArrowheads="1"/>
          </p:cNvPicPr>
          <p:nvPr/>
        </p:nvPicPr>
        <p:blipFill>
          <a:blip r:embed="rId7" cstate="print"/>
          <a:srcRect/>
          <a:stretch>
            <a:fillRect/>
          </a:stretch>
        </p:blipFill>
        <p:spPr bwMode="auto">
          <a:xfrm>
            <a:off x="16368464" y="3667434"/>
            <a:ext cx="5531673" cy="2614502"/>
          </a:xfrm>
          <a:prstGeom prst="rect">
            <a:avLst/>
          </a:prstGeom>
          <a:noFill/>
          <a:ln w="9525">
            <a:noFill/>
            <a:miter lim="800000"/>
            <a:headEnd/>
            <a:tailEnd/>
          </a:ln>
        </p:spPr>
      </p:pic>
      <p:pic>
        <p:nvPicPr>
          <p:cNvPr id="10" name="Picture 21" descr="http://www.italiarussia.biz/public/logo%20hotel%20resort.jpg"/>
          <p:cNvPicPr>
            <a:picLocks noChangeAspect="1" noChangeArrowheads="1"/>
          </p:cNvPicPr>
          <p:nvPr/>
        </p:nvPicPr>
        <p:blipFill>
          <a:blip r:embed="rId8" cstate="print"/>
          <a:srcRect/>
          <a:stretch>
            <a:fillRect/>
          </a:stretch>
        </p:blipFill>
        <p:spPr bwMode="auto">
          <a:xfrm>
            <a:off x="1318792" y="7938120"/>
            <a:ext cx="5791208" cy="3528392"/>
          </a:xfrm>
          <a:prstGeom prst="rect">
            <a:avLst/>
          </a:prstGeom>
          <a:noFill/>
          <a:ln w="9525">
            <a:noFill/>
            <a:miter lim="800000"/>
            <a:headEnd/>
            <a:tailEnd/>
          </a:ln>
        </p:spPr>
      </p:pic>
      <p:sp>
        <p:nvSpPr>
          <p:cNvPr id="65538" name="AutoShape 2" descr="Risultati immagini per HOTELS 2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5540" name="AutoShape 4" descr="Risultati immagini per HOTELS 2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5542" name="AutoShape 6" descr="Risultati immagini per HOTELS 2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5544" name="AutoShape 8" descr="Risultati immagini per HOTELS 2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5546" name="AutoShape 10" descr="Risultati immagini per HOTELS 2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5548" name="Picture 12" descr="Immagine correlata"/>
          <p:cNvPicPr>
            <a:picLocks noChangeAspect="1" noChangeArrowheads="1"/>
          </p:cNvPicPr>
          <p:nvPr/>
        </p:nvPicPr>
        <p:blipFill>
          <a:blip r:embed="rId9" cstate="print"/>
          <a:srcRect/>
          <a:stretch>
            <a:fillRect/>
          </a:stretch>
        </p:blipFill>
        <p:spPr bwMode="auto">
          <a:xfrm>
            <a:off x="15792400" y="8298160"/>
            <a:ext cx="6965474" cy="293943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2" descr="http://iuv.sdis86.net/wp-content/uploads/2015/09/1257332-le-blason-de-porsche.jpg">
            <a:hlinkClick r:id="rId2"/>
          </p:cNvPr>
          <p:cNvPicPr>
            <a:picLocks noChangeAspect="1" noChangeArrowheads="1"/>
          </p:cNvPicPr>
          <p:nvPr/>
        </p:nvPicPr>
        <p:blipFill>
          <a:blip r:embed="rId3" cstate="print"/>
          <a:srcRect/>
          <a:stretch>
            <a:fillRect/>
          </a:stretch>
        </p:blipFill>
        <p:spPr bwMode="auto">
          <a:xfrm>
            <a:off x="672123" y="2285871"/>
            <a:ext cx="5687229" cy="2844930"/>
          </a:xfrm>
          <a:prstGeom prst="rect">
            <a:avLst/>
          </a:prstGeom>
          <a:noFill/>
          <a:ln w="9525">
            <a:noFill/>
            <a:miter lim="800000"/>
            <a:headEnd/>
            <a:tailEnd/>
          </a:ln>
        </p:spPr>
      </p:pic>
      <p:pic>
        <p:nvPicPr>
          <p:cNvPr id="96261" name="Picture 4" descr="http://images2.corriereobjects.it/methode_image/2014/10/17/Interni/Foto%20Gallery/loghi_30_MGZOOM.jpg">
            <a:hlinkClick r:id="rId4"/>
          </p:cNvPr>
          <p:cNvPicPr>
            <a:picLocks noChangeAspect="1" noChangeArrowheads="1"/>
          </p:cNvPicPr>
          <p:nvPr/>
        </p:nvPicPr>
        <p:blipFill>
          <a:blip r:embed="rId5" cstate="print"/>
          <a:srcRect/>
          <a:stretch>
            <a:fillRect/>
          </a:stretch>
        </p:blipFill>
        <p:spPr bwMode="auto">
          <a:xfrm>
            <a:off x="9694986" y="9163050"/>
            <a:ext cx="5060460" cy="3022600"/>
          </a:xfrm>
          <a:prstGeom prst="rect">
            <a:avLst/>
          </a:prstGeom>
          <a:noFill/>
          <a:ln w="9525">
            <a:noFill/>
            <a:miter lim="800000"/>
            <a:headEnd/>
            <a:tailEnd/>
          </a:ln>
        </p:spPr>
      </p:pic>
      <p:pic>
        <p:nvPicPr>
          <p:cNvPr id="96263" name="Picture 8" descr="https://upload.wikimedia.org/wikipedia/it/thumb/0/02/Logo_della_Lamborghini.svg/896px-Logo_della_Lamborghini.svg.png">
            <a:hlinkClick r:id="rId6"/>
          </p:cNvPr>
          <p:cNvPicPr>
            <a:picLocks noChangeAspect="1" noChangeArrowheads="1"/>
          </p:cNvPicPr>
          <p:nvPr/>
        </p:nvPicPr>
        <p:blipFill>
          <a:blip r:embed="rId7" cstate="print"/>
          <a:srcRect/>
          <a:stretch>
            <a:fillRect/>
          </a:stretch>
        </p:blipFill>
        <p:spPr bwMode="auto">
          <a:xfrm>
            <a:off x="2686944" y="8298160"/>
            <a:ext cx="3482153" cy="2984341"/>
          </a:xfrm>
          <a:prstGeom prst="rect">
            <a:avLst/>
          </a:prstGeom>
          <a:noFill/>
          <a:ln w="9525">
            <a:noFill/>
            <a:miter lim="800000"/>
            <a:headEnd/>
            <a:tailEnd/>
          </a:ln>
        </p:spPr>
      </p:pic>
      <p:pic>
        <p:nvPicPr>
          <p:cNvPr id="96264" name="Picture 10" descr="http://www.vw.com.br/content/medialib/vwd4/br/stages/institucional/volkswagen_do_brasil/Logos/1978-1995/_jcr_content/renditions/rendition.file/1978-1995.jpg">
            <a:hlinkClick r:id="rId8"/>
          </p:cNvPr>
          <p:cNvPicPr>
            <a:picLocks noChangeAspect="1" noChangeArrowheads="1"/>
          </p:cNvPicPr>
          <p:nvPr/>
        </p:nvPicPr>
        <p:blipFill>
          <a:blip r:embed="rId9" cstate="print"/>
          <a:srcRect/>
          <a:stretch>
            <a:fillRect/>
          </a:stretch>
        </p:blipFill>
        <p:spPr bwMode="auto">
          <a:xfrm>
            <a:off x="2973755" y="5562601"/>
            <a:ext cx="6467230" cy="2305050"/>
          </a:xfrm>
          <a:prstGeom prst="rect">
            <a:avLst/>
          </a:prstGeom>
          <a:noFill/>
          <a:ln w="9525">
            <a:noFill/>
            <a:miter lim="800000"/>
            <a:headEnd/>
            <a:tailEnd/>
          </a:ln>
        </p:spPr>
      </p:pic>
      <p:pic>
        <p:nvPicPr>
          <p:cNvPr id="96265" name="Picture 12" descr="http://4.bp.blogspot.com/-mo8t0NsD3tU/TdQqhhLKxgI/AAAAAAAAT-c/OfQMUOYOGLA/s1600/Ferrari_Logo32.jpg">
            <a:hlinkClick r:id="rId10"/>
          </p:cNvPr>
          <p:cNvPicPr>
            <a:picLocks noChangeAspect="1" noChangeArrowheads="1"/>
          </p:cNvPicPr>
          <p:nvPr/>
        </p:nvPicPr>
        <p:blipFill>
          <a:blip r:embed="rId11" cstate="print"/>
          <a:srcRect/>
          <a:stretch>
            <a:fillRect/>
          </a:stretch>
        </p:blipFill>
        <p:spPr bwMode="auto">
          <a:xfrm>
            <a:off x="8929080" y="2161588"/>
            <a:ext cx="5783200" cy="3254961"/>
          </a:xfrm>
          <a:prstGeom prst="rect">
            <a:avLst/>
          </a:prstGeom>
          <a:noFill/>
          <a:ln w="9525">
            <a:noFill/>
            <a:miter lim="800000"/>
            <a:headEnd/>
            <a:tailEnd/>
          </a:ln>
        </p:spPr>
      </p:pic>
      <p:pic>
        <p:nvPicPr>
          <p:cNvPr id="96266" name="Picture 14" descr="http://www.esserevento.it/wp-content/uploads/2010/01/dainese_agv.jpg">
            <a:hlinkClick r:id="rId12"/>
          </p:cNvPr>
          <p:cNvPicPr>
            <a:picLocks noChangeAspect="1" noChangeArrowheads="1"/>
          </p:cNvPicPr>
          <p:nvPr/>
        </p:nvPicPr>
        <p:blipFill>
          <a:blip r:embed="rId13" cstate="print"/>
          <a:srcRect/>
          <a:stretch>
            <a:fillRect/>
          </a:stretch>
        </p:blipFill>
        <p:spPr bwMode="auto">
          <a:xfrm>
            <a:off x="17186032" y="2251076"/>
            <a:ext cx="6639170" cy="3311524"/>
          </a:xfrm>
          <a:prstGeom prst="rect">
            <a:avLst/>
          </a:prstGeom>
          <a:noFill/>
          <a:ln w="9525">
            <a:noFill/>
            <a:miter lim="800000"/>
            <a:headEnd/>
            <a:tailEnd/>
          </a:ln>
        </p:spPr>
      </p:pic>
      <p:pic>
        <p:nvPicPr>
          <p:cNvPr id="96267" name="Picture 16" descr="http://www.100motori.it/uploads/logo_bmw_moto2.jpg">
            <a:hlinkClick r:id="rId14"/>
          </p:cNvPr>
          <p:cNvPicPr>
            <a:picLocks noChangeAspect="1" noChangeArrowheads="1"/>
          </p:cNvPicPr>
          <p:nvPr/>
        </p:nvPicPr>
        <p:blipFill>
          <a:blip r:embed="rId15" cstate="print"/>
          <a:srcRect/>
          <a:stretch>
            <a:fillRect/>
          </a:stretch>
        </p:blipFill>
        <p:spPr bwMode="auto">
          <a:xfrm>
            <a:off x="12383479" y="5848350"/>
            <a:ext cx="3618523" cy="2593976"/>
          </a:xfrm>
          <a:prstGeom prst="rect">
            <a:avLst/>
          </a:prstGeom>
          <a:noFill/>
          <a:ln w="9525">
            <a:noFill/>
            <a:miter lim="800000"/>
            <a:headEnd/>
            <a:tailEnd/>
          </a:ln>
        </p:spPr>
      </p:pic>
      <p:sp>
        <p:nvSpPr>
          <p:cNvPr id="96268" name="AutoShape 18" descr="Risultati immagini per SIMBOLO YAMAHA"/>
          <p:cNvSpPr>
            <a:spLocks noChangeAspect="1" noChangeArrowheads="1"/>
          </p:cNvSpPr>
          <p:nvPr/>
        </p:nvSpPr>
        <p:spPr bwMode="auto">
          <a:xfrm>
            <a:off x="0" y="-288925"/>
            <a:ext cx="812800" cy="609602"/>
          </a:xfrm>
          <a:prstGeom prst="rect">
            <a:avLst/>
          </a:prstGeom>
          <a:noFill/>
          <a:ln w="9525">
            <a:noFill/>
            <a:miter lim="800000"/>
            <a:headEnd/>
            <a:tailEnd/>
          </a:ln>
        </p:spPr>
        <p:txBody>
          <a:bodyPr lIns="207816" tIns="103908" rIns="207816" bIns="103908"/>
          <a:lstStyle/>
          <a:p>
            <a:endParaRPr lang="it-IT"/>
          </a:p>
        </p:txBody>
      </p:sp>
      <p:sp>
        <p:nvSpPr>
          <p:cNvPr id="96269" name="AutoShape 20" descr="Risultati immagini per SIMBOLO YAMAHA"/>
          <p:cNvSpPr>
            <a:spLocks noChangeAspect="1" noChangeArrowheads="1"/>
          </p:cNvSpPr>
          <p:nvPr/>
        </p:nvSpPr>
        <p:spPr bwMode="auto">
          <a:xfrm>
            <a:off x="0" y="-288925"/>
            <a:ext cx="812800" cy="609602"/>
          </a:xfrm>
          <a:prstGeom prst="rect">
            <a:avLst/>
          </a:prstGeom>
          <a:noFill/>
          <a:ln w="9525">
            <a:noFill/>
            <a:miter lim="800000"/>
            <a:headEnd/>
            <a:tailEnd/>
          </a:ln>
        </p:spPr>
        <p:txBody>
          <a:bodyPr lIns="207816" tIns="103908" rIns="207816" bIns="103908"/>
          <a:lstStyle/>
          <a:p>
            <a:endParaRPr lang="it-IT"/>
          </a:p>
        </p:txBody>
      </p:sp>
      <p:sp>
        <p:nvSpPr>
          <p:cNvPr id="96270" name="AutoShape 22" descr="Risultati immagini per SIMBOLO YAMAHA"/>
          <p:cNvSpPr>
            <a:spLocks noChangeAspect="1" noChangeArrowheads="1"/>
          </p:cNvSpPr>
          <p:nvPr/>
        </p:nvSpPr>
        <p:spPr bwMode="auto">
          <a:xfrm>
            <a:off x="0" y="-288925"/>
            <a:ext cx="812800" cy="609602"/>
          </a:xfrm>
          <a:prstGeom prst="rect">
            <a:avLst/>
          </a:prstGeom>
          <a:noFill/>
          <a:ln w="9525">
            <a:noFill/>
            <a:miter lim="800000"/>
            <a:headEnd/>
            <a:tailEnd/>
          </a:ln>
        </p:spPr>
        <p:txBody>
          <a:bodyPr lIns="207816" tIns="103908" rIns="207816" bIns="103908"/>
          <a:lstStyle/>
          <a:p>
            <a:endParaRPr lang="it-IT"/>
          </a:p>
        </p:txBody>
      </p:sp>
      <p:pic>
        <p:nvPicPr>
          <p:cNvPr id="96271" name="Picture 24" descr="http://www.bellunoinquad.it/LOGHI%20ATV/images.jpg">
            <a:hlinkClick r:id="rId16"/>
          </p:cNvPr>
          <p:cNvPicPr>
            <a:picLocks noChangeAspect="1" noChangeArrowheads="1"/>
          </p:cNvPicPr>
          <p:nvPr/>
        </p:nvPicPr>
        <p:blipFill>
          <a:blip r:embed="rId17" cstate="print"/>
          <a:srcRect/>
          <a:stretch>
            <a:fillRect/>
          </a:stretch>
        </p:blipFill>
        <p:spPr bwMode="auto">
          <a:xfrm>
            <a:off x="19104709" y="5848350"/>
            <a:ext cx="4794737" cy="3025776"/>
          </a:xfrm>
          <a:prstGeom prst="rect">
            <a:avLst/>
          </a:prstGeom>
          <a:noFill/>
          <a:ln w="9525">
            <a:noFill/>
            <a:miter lim="800000"/>
            <a:headEnd/>
            <a:tailEnd/>
          </a:ln>
        </p:spPr>
      </p:pic>
      <p:sp>
        <p:nvSpPr>
          <p:cNvPr id="96272" name="AutoShape 26" descr="Risultati immagini per simbolo ducati"/>
          <p:cNvSpPr>
            <a:spLocks noChangeAspect="1" noChangeArrowheads="1"/>
          </p:cNvSpPr>
          <p:nvPr/>
        </p:nvSpPr>
        <p:spPr bwMode="auto">
          <a:xfrm>
            <a:off x="0" y="-288925"/>
            <a:ext cx="812800" cy="609602"/>
          </a:xfrm>
          <a:prstGeom prst="rect">
            <a:avLst/>
          </a:prstGeom>
          <a:noFill/>
          <a:ln w="9525">
            <a:noFill/>
            <a:miter lim="800000"/>
            <a:headEnd/>
            <a:tailEnd/>
          </a:ln>
        </p:spPr>
        <p:txBody>
          <a:bodyPr lIns="207816" tIns="103908" rIns="207816" bIns="103908"/>
          <a:lstStyle/>
          <a:p>
            <a:endParaRPr lang="it-IT"/>
          </a:p>
        </p:txBody>
      </p:sp>
      <p:pic>
        <p:nvPicPr>
          <p:cNvPr id="96273" name="Picture 28" descr="https://upload.wikimedia.org/wikipedia/it/thumb/f/fd/Logo_della_Ducati.svg/1280px-Logo_della_Ducati.svg.png">
            <a:hlinkClick r:id="rId18"/>
          </p:cNvPr>
          <p:cNvPicPr>
            <a:picLocks noChangeAspect="1" noChangeArrowheads="1"/>
          </p:cNvPicPr>
          <p:nvPr/>
        </p:nvPicPr>
        <p:blipFill>
          <a:blip r:embed="rId19" cstate="print"/>
          <a:srcRect/>
          <a:stretch>
            <a:fillRect/>
          </a:stretch>
        </p:blipFill>
        <p:spPr bwMode="auto">
          <a:xfrm>
            <a:off x="17186031" y="9594850"/>
            <a:ext cx="4595446" cy="2759076"/>
          </a:xfrm>
          <a:prstGeom prst="rect">
            <a:avLst/>
          </a:prstGeom>
          <a:noFill/>
          <a:ln w="9525">
            <a:noFill/>
            <a:miter lim="800000"/>
            <a:headEnd/>
            <a:tailEnd/>
          </a:ln>
        </p:spPr>
      </p:pic>
      <p:pic>
        <p:nvPicPr>
          <p:cNvPr id="19" name="LogoEVTP.ai" descr="LogoEVTP.ai"/>
          <p:cNvPicPr>
            <a:picLocks noChangeAspect="1"/>
          </p:cNvPicPr>
          <p:nvPr/>
        </p:nvPicPr>
        <p:blipFill>
          <a:blip r:embed="rId20" cstate="print"/>
          <a:stretch>
            <a:fillRect/>
          </a:stretch>
        </p:blipFill>
        <p:spPr>
          <a:xfrm>
            <a:off x="886744" y="377280"/>
            <a:ext cx="2520700" cy="1716113"/>
          </a:xfrm>
          <a:prstGeom prst="rect">
            <a:avLst/>
          </a:prstGeom>
          <a:ln w="12700">
            <a:miter lim="400000"/>
          </a:ln>
        </p:spPr>
      </p:pic>
      <p:sp>
        <p:nvSpPr>
          <p:cNvPr id="21" name="EVG cold water mobile sanitising equipment"/>
          <p:cNvSpPr/>
          <p:nvPr/>
        </p:nvSpPr>
        <p:spPr>
          <a:xfrm>
            <a:off x="12480032" y="344491"/>
            <a:ext cx="11593288" cy="1270001"/>
          </a:xfrm>
          <a:prstGeom prst="roundRect">
            <a:avLst>
              <a:gd name="adj" fmla="val 50000"/>
            </a:avLst>
          </a:prstGeom>
          <a:blipFill>
            <a:blip r:embed="rId21"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NĚKTERÉ REFERENČNÍ REALIZACE </a:t>
            </a:r>
            <a:endParaRPr dirty="0"/>
          </a:p>
        </p:txBody>
      </p:sp>
      <p:pic>
        <p:nvPicPr>
          <p:cNvPr id="64514" name="Picture 2" descr="Risultati immagini per HITACHI RAIL"/>
          <p:cNvPicPr>
            <a:picLocks noChangeAspect="1" noChangeArrowheads="1"/>
          </p:cNvPicPr>
          <p:nvPr/>
        </p:nvPicPr>
        <p:blipFill>
          <a:blip r:embed="rId22" cstate="print"/>
          <a:srcRect t="34584" b="34623"/>
          <a:stretch>
            <a:fillRect/>
          </a:stretch>
        </p:blipFill>
        <p:spPr bwMode="auto">
          <a:xfrm>
            <a:off x="526705" y="11690846"/>
            <a:ext cx="9865096" cy="2025154"/>
          </a:xfrm>
          <a:prstGeom prst="rect">
            <a:avLst/>
          </a:prstGeom>
          <a:noFill/>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Segnaposto contenuto 3" descr="ospedale-san-camillo ESTERNO.jpg"/>
          <p:cNvPicPr>
            <a:picLocks noGrp="1" noChangeAspect="1"/>
          </p:cNvPicPr>
          <p:nvPr>
            <p:ph idx="1"/>
          </p:nvPr>
        </p:nvPicPr>
        <p:blipFill>
          <a:blip r:embed="rId2" cstate="print"/>
          <a:srcRect/>
          <a:stretch>
            <a:fillRect/>
          </a:stretch>
        </p:blipFill>
        <p:spPr>
          <a:xfrm>
            <a:off x="1250463" y="6858001"/>
            <a:ext cx="12688278" cy="5328591"/>
          </a:xfrm>
        </p:spPr>
      </p:pic>
      <p:pic>
        <p:nvPicPr>
          <p:cNvPr id="12291" name="Immagine 4" descr="ospedale-san-camillo sale operatorieESTERNO.jpg"/>
          <p:cNvPicPr>
            <a:picLocks noChangeAspect="1"/>
          </p:cNvPicPr>
          <p:nvPr/>
        </p:nvPicPr>
        <p:blipFill>
          <a:blip r:embed="rId3" cstate="print"/>
          <a:srcRect/>
          <a:stretch>
            <a:fillRect/>
          </a:stretch>
        </p:blipFill>
        <p:spPr bwMode="auto">
          <a:xfrm>
            <a:off x="13919200" y="6858001"/>
            <a:ext cx="9487877" cy="5327650"/>
          </a:xfrm>
          <a:prstGeom prst="rect">
            <a:avLst/>
          </a:prstGeom>
          <a:noFill/>
          <a:ln w="9525">
            <a:noFill/>
            <a:miter lim="800000"/>
            <a:headEnd/>
            <a:tailEnd/>
          </a:ln>
        </p:spPr>
      </p:pic>
      <p:pic>
        <p:nvPicPr>
          <p:cNvPr id="12292" name="Immagine 5" descr="ospedale san camillo targa.jpg"/>
          <p:cNvPicPr>
            <a:picLocks noChangeAspect="1"/>
          </p:cNvPicPr>
          <p:nvPr/>
        </p:nvPicPr>
        <p:blipFill>
          <a:blip r:embed="rId4" cstate="print"/>
          <a:srcRect t="11751" r="47261" b="27499"/>
          <a:stretch>
            <a:fillRect/>
          </a:stretch>
        </p:blipFill>
        <p:spPr bwMode="auto">
          <a:xfrm>
            <a:off x="3552095" y="2968627"/>
            <a:ext cx="7397260" cy="3889374"/>
          </a:xfrm>
          <a:prstGeom prst="rect">
            <a:avLst/>
          </a:prstGeom>
          <a:noFill/>
          <a:ln w="9525">
            <a:noFill/>
            <a:miter lim="800000"/>
            <a:headEnd/>
            <a:tailEnd/>
          </a:ln>
        </p:spPr>
      </p:pic>
      <p:pic>
        <p:nvPicPr>
          <p:cNvPr id="12293" name="Immagine 6" descr="ospedale-san-camillo tarttamenti aria.jpg"/>
          <p:cNvPicPr>
            <a:picLocks noChangeAspect="1"/>
          </p:cNvPicPr>
          <p:nvPr/>
        </p:nvPicPr>
        <p:blipFill>
          <a:blip r:embed="rId5" cstate="print"/>
          <a:srcRect/>
          <a:stretch>
            <a:fillRect/>
          </a:stretch>
        </p:blipFill>
        <p:spPr bwMode="auto">
          <a:xfrm>
            <a:off x="10843847" y="2968627"/>
            <a:ext cx="10566400" cy="3841750"/>
          </a:xfrm>
          <a:prstGeom prst="rect">
            <a:avLst/>
          </a:prstGeom>
          <a:noFill/>
          <a:ln w="9525">
            <a:noFill/>
            <a:miter lim="800000"/>
            <a:headEnd/>
            <a:tailEnd/>
          </a:ln>
        </p:spPr>
      </p:pic>
      <p:sp>
        <p:nvSpPr>
          <p:cNvPr id="12294" name="Titolo 1"/>
          <p:cNvSpPr>
            <a:spLocks noGrp="1"/>
          </p:cNvSpPr>
          <p:nvPr>
            <p:ph type="title"/>
          </p:nvPr>
        </p:nvSpPr>
        <p:spPr>
          <a:xfrm>
            <a:off x="3505201" y="1"/>
            <a:ext cx="20878799" cy="1962150"/>
          </a:xfrm>
        </p:spPr>
        <p:txBody>
          <a:bodyPr>
            <a:normAutofit fontScale="90000"/>
          </a:bodyPr>
          <a:lstStyle/>
          <a:p>
            <a:pPr eaLnBrk="1" hangingPunct="1"/>
            <a:r>
              <a:rPr lang="it-IT" sz="4500" b="1" dirty="0">
                <a:solidFill>
                  <a:schemeClr val="tx1"/>
                </a:solidFill>
              </a:rPr>
              <a:t>REALIZZAZIONE IMPIANTO </a:t>
            </a:r>
            <a:r>
              <a:rPr lang="it-IT" sz="4500" b="1" dirty="0" err="1">
                <a:solidFill>
                  <a:schemeClr val="tx1"/>
                </a:solidFill>
              </a:rPr>
              <a:t>DI</a:t>
            </a:r>
            <a:r>
              <a:rPr lang="it-IT" sz="4500" b="1" dirty="0">
                <a:solidFill>
                  <a:schemeClr val="tx1"/>
                </a:solidFill>
              </a:rPr>
              <a:t> TRATTAMENTO ACQUA SISTEMA </a:t>
            </a:r>
            <a:r>
              <a:rPr lang="it-IT" sz="4500" b="1" dirty="0" err="1">
                <a:solidFill>
                  <a:schemeClr val="tx1"/>
                </a:solidFill>
              </a:rPr>
              <a:t>DI</a:t>
            </a:r>
            <a:r>
              <a:rPr lang="it-IT" sz="4500" b="1" dirty="0">
                <a:solidFill>
                  <a:schemeClr val="tx1"/>
                </a:solidFill>
              </a:rPr>
              <a:t> UMIDIFICAZIONE CTA (ANTI LEGIONELLA)</a:t>
            </a:r>
            <a:br>
              <a:rPr lang="it-IT" sz="4500" b="1" dirty="0">
                <a:solidFill>
                  <a:schemeClr val="tx1"/>
                </a:solidFill>
              </a:rPr>
            </a:br>
            <a:r>
              <a:rPr lang="it-IT" sz="4500" b="1" dirty="0">
                <a:solidFill>
                  <a:schemeClr val="tx1"/>
                </a:solidFill>
              </a:rPr>
              <a:t> OSPEDALE SAN CAMILLO A ROMA</a:t>
            </a:r>
          </a:p>
        </p:txBody>
      </p:sp>
      <p:pic>
        <p:nvPicPr>
          <p:cNvPr id="12295" name="Immagine 10" descr="simbolo ospedale.jpg"/>
          <p:cNvPicPr>
            <a:picLocks noChangeAspect="1"/>
          </p:cNvPicPr>
          <p:nvPr/>
        </p:nvPicPr>
        <p:blipFill>
          <a:blip r:embed="rId6" cstate="print"/>
          <a:srcRect/>
          <a:stretch>
            <a:fillRect/>
          </a:stretch>
        </p:blipFill>
        <p:spPr bwMode="auto">
          <a:xfrm>
            <a:off x="1" y="0"/>
            <a:ext cx="3356709" cy="2489200"/>
          </a:xfrm>
          <a:prstGeom prst="rect">
            <a:avLst/>
          </a:prstGeom>
          <a:noFill/>
          <a:ln w="9525">
            <a:noFill/>
            <a:miter lim="800000"/>
            <a:headEnd/>
            <a:tailEnd/>
          </a:ln>
        </p:spPr>
      </p:pic>
      <p:pic>
        <p:nvPicPr>
          <p:cNvPr id="9" name="Image" descr="Image"/>
          <p:cNvPicPr>
            <a:picLocks noChangeAspect="1"/>
          </p:cNvPicPr>
          <p:nvPr/>
        </p:nvPicPr>
        <p:blipFill>
          <a:blip r:embed="rId7"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a:xfrm>
            <a:off x="3505201" y="1"/>
            <a:ext cx="18788185" cy="2968626"/>
          </a:xfrm>
        </p:spPr>
        <p:txBody>
          <a:bodyPr>
            <a:normAutofit/>
          </a:bodyPr>
          <a:lstStyle/>
          <a:p>
            <a:pPr eaLnBrk="1" hangingPunct="1"/>
            <a:r>
              <a:rPr lang="it-IT" sz="4500" b="1" dirty="0">
                <a:solidFill>
                  <a:schemeClr val="tx1"/>
                </a:solidFill>
              </a:rPr>
              <a:t>REALIZ</a:t>
            </a:r>
            <a:r>
              <a:rPr lang="cs-CZ" sz="4500" b="1" dirty="0">
                <a:solidFill>
                  <a:schemeClr val="tx1"/>
                </a:solidFill>
              </a:rPr>
              <a:t>ACE</a:t>
            </a:r>
            <a:r>
              <a:rPr lang="it-IT" sz="4500" b="1" dirty="0">
                <a:solidFill>
                  <a:schemeClr val="tx1"/>
                </a:solidFill>
              </a:rPr>
              <a:t> </a:t>
            </a:r>
            <a:r>
              <a:rPr lang="cs-CZ" sz="4500" b="1" dirty="0">
                <a:solidFill>
                  <a:schemeClr val="tx1"/>
                </a:solidFill>
              </a:rPr>
              <a:t>ÚPRAVNY VODY PRO VODNÍ OKRUH VČETNĚ ZVLHČOVACÍHO SYSTÉMU A SYSTÉMU PROTI LEGIONELE BEZ CHEMICKÝCH PRODUKTŮ PRO NEMOCNICI </a:t>
            </a:r>
            <a:br>
              <a:rPr lang="it-IT" sz="4500" b="1" dirty="0">
                <a:solidFill>
                  <a:schemeClr val="tx1"/>
                </a:solidFill>
              </a:rPr>
            </a:br>
            <a:r>
              <a:rPr lang="it-IT" sz="4500" b="1" dirty="0">
                <a:solidFill>
                  <a:schemeClr val="bg1"/>
                </a:solidFill>
              </a:rPr>
              <a:t> </a:t>
            </a:r>
            <a:r>
              <a:rPr lang="it-IT" sz="4500" b="1" dirty="0">
                <a:solidFill>
                  <a:schemeClr val="tx1"/>
                </a:solidFill>
              </a:rPr>
              <a:t>OSPEDALE ESTE – MONSELICE (PD)</a:t>
            </a:r>
          </a:p>
        </p:txBody>
      </p:sp>
      <p:pic>
        <p:nvPicPr>
          <p:cNvPr id="13315" name="Immagine 10" descr="simbolo ospedale.jpg"/>
          <p:cNvPicPr>
            <a:picLocks noChangeAspect="1"/>
          </p:cNvPicPr>
          <p:nvPr/>
        </p:nvPicPr>
        <p:blipFill>
          <a:blip r:embed="rId2" cstate="print"/>
          <a:srcRect/>
          <a:stretch>
            <a:fillRect/>
          </a:stretch>
        </p:blipFill>
        <p:spPr bwMode="auto">
          <a:xfrm>
            <a:off x="1" y="0"/>
            <a:ext cx="3356709" cy="2489200"/>
          </a:xfrm>
          <a:prstGeom prst="rect">
            <a:avLst/>
          </a:prstGeom>
          <a:noFill/>
          <a:ln w="9525">
            <a:noFill/>
            <a:miter lim="800000"/>
            <a:headEnd/>
            <a:tailEnd/>
          </a:ln>
        </p:spPr>
      </p:pic>
      <p:pic>
        <p:nvPicPr>
          <p:cNvPr id="13316" name="Immagine 7" descr="ULSS 17 ESTE.png"/>
          <p:cNvPicPr>
            <a:picLocks noChangeAspect="1"/>
          </p:cNvPicPr>
          <p:nvPr/>
        </p:nvPicPr>
        <p:blipFill>
          <a:blip r:embed="rId3" cstate="print"/>
          <a:srcRect/>
          <a:stretch>
            <a:fillRect/>
          </a:stretch>
        </p:blipFill>
        <p:spPr bwMode="auto">
          <a:xfrm>
            <a:off x="2203938" y="4552951"/>
            <a:ext cx="10425723" cy="2879726"/>
          </a:xfrm>
          <a:prstGeom prst="rect">
            <a:avLst/>
          </a:prstGeom>
          <a:noFill/>
          <a:ln w="9525">
            <a:noFill/>
            <a:miter lim="800000"/>
            <a:headEnd/>
            <a:tailEnd/>
          </a:ln>
        </p:spPr>
      </p:pic>
      <p:pic>
        <p:nvPicPr>
          <p:cNvPr id="13317" name="Immagine 11" descr="OSPEDALE ESTE VISTA INTERNA GENERALE.jpg"/>
          <p:cNvPicPr>
            <a:picLocks noChangeAspect="1"/>
          </p:cNvPicPr>
          <p:nvPr/>
        </p:nvPicPr>
        <p:blipFill>
          <a:blip r:embed="rId4" cstate="print"/>
          <a:srcRect/>
          <a:stretch>
            <a:fillRect/>
          </a:stretch>
        </p:blipFill>
        <p:spPr bwMode="auto">
          <a:xfrm>
            <a:off x="2203940" y="7432677"/>
            <a:ext cx="10374924" cy="5184774"/>
          </a:xfrm>
          <a:prstGeom prst="rect">
            <a:avLst/>
          </a:prstGeom>
          <a:noFill/>
          <a:ln w="9525">
            <a:noFill/>
            <a:miter lim="800000"/>
            <a:headEnd/>
            <a:tailEnd/>
          </a:ln>
        </p:spPr>
      </p:pic>
      <p:pic>
        <p:nvPicPr>
          <p:cNvPr id="13318" name="Immagine 12" descr="OSPEDALE ESTE VISTA ESTERNA GENERALE.jpg"/>
          <p:cNvPicPr>
            <a:picLocks noChangeAspect="1"/>
          </p:cNvPicPr>
          <p:nvPr/>
        </p:nvPicPr>
        <p:blipFill>
          <a:blip r:embed="rId5" cstate="print"/>
          <a:srcRect/>
          <a:stretch>
            <a:fillRect/>
          </a:stretch>
        </p:blipFill>
        <p:spPr bwMode="auto">
          <a:xfrm>
            <a:off x="12578863" y="7578726"/>
            <a:ext cx="11363569" cy="5038724"/>
          </a:xfrm>
          <a:prstGeom prst="rect">
            <a:avLst/>
          </a:prstGeom>
          <a:noFill/>
          <a:ln w="9525">
            <a:noFill/>
            <a:miter lim="800000"/>
            <a:headEnd/>
            <a:tailEnd/>
          </a:ln>
        </p:spPr>
      </p:pic>
      <p:pic>
        <p:nvPicPr>
          <p:cNvPr id="13319" name="Immagine 13" descr="CIRCUITO IDRICO SANITARIO OSPEDALE ESTE.jpg"/>
          <p:cNvPicPr>
            <a:picLocks noChangeAspect="1"/>
          </p:cNvPicPr>
          <p:nvPr/>
        </p:nvPicPr>
        <p:blipFill>
          <a:blip r:embed="rId6" cstate="print"/>
          <a:srcRect/>
          <a:stretch>
            <a:fillRect/>
          </a:stretch>
        </p:blipFill>
        <p:spPr bwMode="auto">
          <a:xfrm>
            <a:off x="12578863" y="3257550"/>
            <a:ext cx="8655537" cy="4321176"/>
          </a:xfrm>
          <a:prstGeom prst="rect">
            <a:avLst/>
          </a:prstGeom>
          <a:noFill/>
          <a:ln w="9525">
            <a:noFill/>
            <a:miter lim="800000"/>
            <a:headEnd/>
            <a:tailEnd/>
          </a:ln>
        </p:spPr>
      </p:pic>
      <p:pic>
        <p:nvPicPr>
          <p:cNvPr id="9" name="Image" descr="Image"/>
          <p:cNvPicPr>
            <a:picLocks noChangeAspect="1"/>
          </p:cNvPicPr>
          <p:nvPr/>
        </p:nvPicPr>
        <p:blipFill>
          <a:blip r:embed="rId7"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egnaposto contenuto 3" descr="IMG_5868.JPG"/>
          <p:cNvPicPr>
            <a:picLocks noGrp="1" noChangeAspect="1"/>
          </p:cNvPicPr>
          <p:nvPr>
            <p:ph idx="1"/>
          </p:nvPr>
        </p:nvPicPr>
        <p:blipFill>
          <a:blip r:embed="rId2" cstate="print"/>
          <a:srcRect/>
          <a:stretch>
            <a:fillRect/>
          </a:stretch>
        </p:blipFill>
        <p:spPr>
          <a:xfrm>
            <a:off x="0" y="1"/>
            <a:ext cx="5345723" cy="3257550"/>
          </a:xfrm>
        </p:spPr>
      </p:pic>
      <p:sp>
        <p:nvSpPr>
          <p:cNvPr id="5" name="Titolo 1"/>
          <p:cNvSpPr txBox="1">
            <a:spLocks/>
          </p:cNvSpPr>
          <p:nvPr/>
        </p:nvSpPr>
        <p:spPr bwMode="auto">
          <a:xfrm>
            <a:off x="5634893" y="231777"/>
            <a:ext cx="18256738" cy="3168650"/>
          </a:xfrm>
          <a:prstGeom prst="rect">
            <a:avLst/>
          </a:prstGeom>
          <a:noFill/>
          <a:ln w="9525">
            <a:noFill/>
            <a:miter lim="800000"/>
            <a:headEnd/>
            <a:tailEnd/>
          </a:ln>
        </p:spPr>
        <p:txBody>
          <a:bodyPr lIns="0" tIns="103908" rIns="0" bIns="0" anchor="b">
            <a:normAutofit fontScale="97500"/>
          </a:bodyPr>
          <a:lstStyle/>
          <a:p>
            <a:pPr eaLnBrk="0" hangingPunct="0">
              <a:defRPr/>
            </a:pPr>
            <a:r>
              <a:rPr lang="it-IT" sz="4500" dirty="0">
                <a:latin typeface="+mj-lt"/>
                <a:ea typeface="+mj-ea"/>
                <a:cs typeface="+mj-cs"/>
              </a:rPr>
              <a:t>REALIZ</a:t>
            </a:r>
            <a:r>
              <a:rPr lang="cs-CZ" sz="4500" dirty="0">
                <a:latin typeface="+mj-lt"/>
                <a:ea typeface="+mj-ea"/>
                <a:cs typeface="+mj-cs"/>
              </a:rPr>
              <a:t>ACE</a:t>
            </a:r>
            <a:r>
              <a:rPr lang="it-IT" sz="4500" dirty="0">
                <a:latin typeface="+mj-lt"/>
                <a:ea typeface="+mj-ea"/>
                <a:cs typeface="+mj-cs"/>
              </a:rPr>
              <a:t> </a:t>
            </a:r>
            <a:r>
              <a:rPr lang="cs-CZ" sz="4500" dirty="0">
                <a:latin typeface="+mj-lt"/>
                <a:ea typeface="+mj-ea"/>
                <a:cs typeface="+mj-cs"/>
              </a:rPr>
              <a:t>DEZINFEKČNÍHO SYSTÉMU PROSTOR A POTRUBNÍCH ROZVODŮ SÍDLA NÁRODNÍ KONFEDERACE PRŮMYSLU A PODNIKÁNÍ </a:t>
            </a:r>
            <a:r>
              <a:rPr lang="it-IT" sz="4800" dirty="0">
                <a:solidFill>
                  <a:srgbClr val="FF0000"/>
                </a:solidFill>
                <a:latin typeface="+mj-lt"/>
                <a:ea typeface="+mj-ea"/>
                <a:cs typeface="+mj-cs"/>
              </a:rPr>
              <a:t>CNA TREVISO</a:t>
            </a:r>
            <a:endParaRPr lang="it-IT" sz="4500" dirty="0">
              <a:solidFill>
                <a:srgbClr val="FF0000"/>
              </a:solidFill>
              <a:latin typeface="+mj-lt"/>
              <a:ea typeface="+mj-ea"/>
              <a:cs typeface="+mj-cs"/>
            </a:endParaRPr>
          </a:p>
        </p:txBody>
      </p:sp>
      <p:pic>
        <p:nvPicPr>
          <p:cNvPr id="22532" name="Immagine 5" descr="IMG_5767.JPG"/>
          <p:cNvPicPr>
            <a:picLocks noChangeAspect="1"/>
          </p:cNvPicPr>
          <p:nvPr/>
        </p:nvPicPr>
        <p:blipFill>
          <a:blip r:embed="rId3" cstate="print"/>
          <a:srcRect t="3391" b="23711"/>
          <a:stretch>
            <a:fillRect/>
          </a:stretch>
        </p:blipFill>
        <p:spPr bwMode="auto">
          <a:xfrm>
            <a:off x="16447478" y="4699001"/>
            <a:ext cx="5138614" cy="4175126"/>
          </a:xfrm>
          <a:prstGeom prst="rect">
            <a:avLst/>
          </a:prstGeom>
          <a:noFill/>
          <a:ln w="9525">
            <a:noFill/>
            <a:miter lim="800000"/>
            <a:headEnd/>
            <a:tailEnd/>
          </a:ln>
        </p:spPr>
      </p:pic>
      <p:pic>
        <p:nvPicPr>
          <p:cNvPr id="22533" name="Immagine 6" descr="IMG_5770.JPG"/>
          <p:cNvPicPr>
            <a:picLocks noChangeAspect="1"/>
          </p:cNvPicPr>
          <p:nvPr/>
        </p:nvPicPr>
        <p:blipFill>
          <a:blip r:embed="rId4" cstate="print"/>
          <a:srcRect/>
          <a:stretch>
            <a:fillRect/>
          </a:stretch>
        </p:blipFill>
        <p:spPr bwMode="auto">
          <a:xfrm>
            <a:off x="12899294" y="4699000"/>
            <a:ext cx="3591168" cy="3886200"/>
          </a:xfrm>
          <a:prstGeom prst="rect">
            <a:avLst/>
          </a:prstGeom>
          <a:noFill/>
          <a:ln w="9525">
            <a:noFill/>
            <a:miter lim="800000"/>
            <a:headEnd/>
            <a:tailEnd/>
          </a:ln>
        </p:spPr>
      </p:pic>
      <p:pic>
        <p:nvPicPr>
          <p:cNvPr id="22534" name="Immagine 7" descr="IMG_5788.JPG"/>
          <p:cNvPicPr>
            <a:picLocks noChangeAspect="1"/>
          </p:cNvPicPr>
          <p:nvPr/>
        </p:nvPicPr>
        <p:blipFill>
          <a:blip r:embed="rId5" cstate="print"/>
          <a:srcRect/>
          <a:stretch>
            <a:fillRect/>
          </a:stretch>
        </p:blipFill>
        <p:spPr bwMode="auto">
          <a:xfrm>
            <a:off x="9534771" y="8442326"/>
            <a:ext cx="6998678" cy="4175124"/>
          </a:xfrm>
          <a:prstGeom prst="rect">
            <a:avLst/>
          </a:prstGeom>
          <a:noFill/>
          <a:ln w="9525">
            <a:noFill/>
            <a:miter lim="800000"/>
            <a:headEnd/>
            <a:tailEnd/>
          </a:ln>
        </p:spPr>
      </p:pic>
      <p:pic>
        <p:nvPicPr>
          <p:cNvPr id="22535" name="Immagine 8" descr="IMG_5781.JPG"/>
          <p:cNvPicPr>
            <a:picLocks noChangeAspect="1"/>
          </p:cNvPicPr>
          <p:nvPr/>
        </p:nvPicPr>
        <p:blipFill>
          <a:blip r:embed="rId6" cstate="print"/>
          <a:srcRect/>
          <a:stretch>
            <a:fillRect/>
          </a:stretch>
        </p:blipFill>
        <p:spPr bwMode="auto">
          <a:xfrm>
            <a:off x="9534769" y="4699001"/>
            <a:ext cx="3454400" cy="3743326"/>
          </a:xfrm>
          <a:prstGeom prst="rect">
            <a:avLst/>
          </a:prstGeom>
          <a:noFill/>
          <a:ln w="9525">
            <a:noFill/>
            <a:miter lim="800000"/>
            <a:headEnd/>
            <a:tailEnd/>
          </a:ln>
        </p:spPr>
      </p:pic>
      <p:pic>
        <p:nvPicPr>
          <p:cNvPr id="22536" name="Immagine 9" descr="IMG_5872.JPG"/>
          <p:cNvPicPr>
            <a:picLocks noChangeAspect="1"/>
          </p:cNvPicPr>
          <p:nvPr/>
        </p:nvPicPr>
        <p:blipFill>
          <a:blip r:embed="rId7" cstate="print"/>
          <a:srcRect/>
          <a:stretch>
            <a:fillRect/>
          </a:stretch>
        </p:blipFill>
        <p:spPr bwMode="auto">
          <a:xfrm>
            <a:off x="2266463" y="4699001"/>
            <a:ext cx="7311294" cy="7918450"/>
          </a:xfrm>
          <a:prstGeom prst="rect">
            <a:avLst/>
          </a:prstGeom>
          <a:noFill/>
          <a:ln w="9525">
            <a:noFill/>
            <a:miter lim="800000"/>
            <a:headEnd/>
            <a:tailEnd/>
          </a:ln>
        </p:spPr>
      </p:pic>
      <p:pic>
        <p:nvPicPr>
          <p:cNvPr id="22537" name="Immagine 10" descr="IMG_5866.JPG"/>
          <p:cNvPicPr>
            <a:picLocks noChangeAspect="1"/>
          </p:cNvPicPr>
          <p:nvPr/>
        </p:nvPicPr>
        <p:blipFill>
          <a:blip r:embed="rId8" cstate="print"/>
          <a:srcRect/>
          <a:stretch>
            <a:fillRect/>
          </a:stretch>
        </p:blipFill>
        <p:spPr bwMode="auto">
          <a:xfrm>
            <a:off x="16267726" y="8874127"/>
            <a:ext cx="5318368" cy="3724274"/>
          </a:xfrm>
          <a:prstGeom prst="rect">
            <a:avLst/>
          </a:prstGeom>
          <a:noFill/>
          <a:ln w="9525">
            <a:noFill/>
            <a:miter lim="800000"/>
            <a:headEnd/>
            <a:tailEnd/>
          </a:ln>
        </p:spPr>
      </p:pic>
      <p:pic>
        <p:nvPicPr>
          <p:cNvPr id="11" name="Image" descr="Image"/>
          <p:cNvPicPr>
            <a:picLocks noChangeAspect="1"/>
          </p:cNvPicPr>
          <p:nvPr/>
        </p:nvPicPr>
        <p:blipFill>
          <a:blip r:embed="rId9" cstate="print"/>
          <a:srcRect l="32986" t="30216" r="28930" b="37291"/>
          <a:stretch>
            <a:fillRect/>
          </a:stretch>
        </p:blipFill>
        <p:spPr>
          <a:xfrm>
            <a:off x="22777176" y="1218659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Grp="1" noChangeAspect="1" noChangeArrowheads="1"/>
          </p:cNvPicPr>
          <p:nvPr>
            <p:ph idx="1"/>
          </p:nvPr>
        </p:nvPicPr>
        <p:blipFill>
          <a:blip r:embed="rId2" cstate="print"/>
          <a:srcRect/>
          <a:stretch>
            <a:fillRect/>
          </a:stretch>
        </p:blipFill>
        <p:spPr>
          <a:xfrm>
            <a:off x="11482632" y="2393504"/>
            <a:ext cx="12901368" cy="9145016"/>
          </a:xfrm>
          <a:noFill/>
        </p:spPr>
      </p:pic>
      <p:pic>
        <p:nvPicPr>
          <p:cNvPr id="4" name="Image" descr="Image"/>
          <p:cNvPicPr>
            <a:picLocks noChangeAspect="1"/>
          </p:cNvPicPr>
          <p:nvPr/>
        </p:nvPicPr>
        <p:blipFill>
          <a:blip r:embed="rId3" cstate="print"/>
          <a:srcRect l="32986" t="30216" r="28936" b="37294"/>
          <a:stretch>
            <a:fillRect/>
          </a:stretch>
        </p:blipFill>
        <p:spPr>
          <a:xfrm>
            <a:off x="238672" y="233264"/>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pic>
        <p:nvPicPr>
          <p:cNvPr id="5" name="Picture 2"/>
          <p:cNvPicPr>
            <a:picLocks noChangeAspect="1" noChangeArrowheads="1"/>
          </p:cNvPicPr>
          <p:nvPr/>
        </p:nvPicPr>
        <p:blipFill>
          <a:blip r:embed="rId4" cstate="print"/>
          <a:srcRect r="14324"/>
          <a:stretch>
            <a:fillRect/>
          </a:stretch>
        </p:blipFill>
        <p:spPr>
          <a:xfrm>
            <a:off x="-1" y="2393504"/>
            <a:ext cx="11471921" cy="9145016"/>
          </a:xfrm>
          <a:prstGeom prst="rect">
            <a:avLst/>
          </a:prstGeom>
          <a:noFill/>
          <a:ln w="12700">
            <a:miter lim="400000"/>
          </a:ln>
          <a:extLst>
            <a:ext uri="{C572A759-6A51-4108-AA02-DFA0A04FC94B}">
              <ma14:wrappingTextBoxFlag xmlns="" xmlns:ma14="http://schemas.microsoft.com/office/mac/drawingml/2011/main" val="1"/>
            </a:ext>
          </a:extLst>
        </p:spPr>
      </p:pic>
      <p:sp>
        <p:nvSpPr>
          <p:cNvPr id="6" name="What is ozone?"/>
          <p:cNvSpPr/>
          <p:nvPr/>
        </p:nvSpPr>
        <p:spPr>
          <a:xfrm>
            <a:off x="13790892" y="356258"/>
            <a:ext cx="10354436" cy="1270000"/>
          </a:xfrm>
          <a:prstGeom prst="roundRect">
            <a:avLst>
              <a:gd name="adj" fmla="val 50000"/>
            </a:avLst>
          </a:prstGeom>
          <a:blipFill>
            <a:blip r:embed="rId5"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LA NOSTRA STORIA</a:t>
            </a:r>
            <a:endParaRPr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3505202" y="231776"/>
            <a:ext cx="20562277" cy="2882900"/>
          </a:xfrm>
        </p:spPr>
        <p:txBody>
          <a:bodyPr>
            <a:normAutofit fontScale="90000"/>
          </a:bodyPr>
          <a:lstStyle/>
          <a:p>
            <a:pPr eaLnBrk="1" hangingPunct="1"/>
            <a:r>
              <a:rPr lang="cs-CZ" sz="4500" b="1" dirty="0">
                <a:solidFill>
                  <a:schemeClr val="tx1"/>
                </a:solidFill>
              </a:rPr>
              <a:t>REALIZACE ÚPRAVY VODY CIP PRO MYTÍ KROCANŮ ZA POMOCÍ OZÓNU JAKO ALTRNATIVA K CHEMICKÉMU OŠETŘENÍ S CHLÓREM</a:t>
            </a:r>
            <a:br>
              <a:rPr lang="it-IT" sz="4500" b="1" dirty="0">
                <a:solidFill>
                  <a:schemeClr val="tx1"/>
                </a:solidFill>
              </a:rPr>
            </a:br>
            <a:r>
              <a:rPr lang="cs-CZ" sz="4500" b="1" dirty="0">
                <a:solidFill>
                  <a:schemeClr val="tx1"/>
                </a:solidFill>
              </a:rPr>
              <a:t>NIŽŠÍ NÁKLADY</a:t>
            </a:r>
            <a:r>
              <a:rPr lang="it-IT" sz="4500" b="1" dirty="0">
                <a:solidFill>
                  <a:schemeClr val="tx1"/>
                </a:solidFill>
              </a:rPr>
              <a:t>, </a:t>
            </a:r>
            <a:r>
              <a:rPr lang="cs-CZ" sz="4500" b="1" dirty="0">
                <a:solidFill>
                  <a:schemeClr val="tx1"/>
                </a:solidFill>
              </a:rPr>
              <a:t>ŽÁDNÉ STOPY NA VÝROBKU</a:t>
            </a:r>
            <a:r>
              <a:rPr lang="it-IT" sz="4500" b="1" dirty="0">
                <a:solidFill>
                  <a:schemeClr val="tx1"/>
                </a:solidFill>
              </a:rPr>
              <a:t>, </a:t>
            </a:r>
            <a:r>
              <a:rPr lang="cs-CZ" sz="4500" b="1" dirty="0">
                <a:solidFill>
                  <a:schemeClr val="tx1"/>
                </a:solidFill>
              </a:rPr>
              <a:t>BEZ ZATÍŽENÍ ŽIVOTNÍHO PROSTŘEDÍ </a:t>
            </a:r>
            <a:r>
              <a:rPr lang="it-IT" sz="4500" b="1" dirty="0">
                <a:solidFill>
                  <a:schemeClr val="tx1"/>
                </a:solidFill>
              </a:rPr>
              <a:t>(</a:t>
            </a:r>
            <a:r>
              <a:rPr lang="cs-CZ" sz="4500" b="1" dirty="0">
                <a:solidFill>
                  <a:schemeClr val="tx1"/>
                </a:solidFill>
              </a:rPr>
              <a:t>LIKVIDACE </a:t>
            </a:r>
            <a:r>
              <a:rPr lang="it-IT" sz="4500" b="1" dirty="0">
                <a:solidFill>
                  <a:schemeClr val="tx1"/>
                </a:solidFill>
              </a:rPr>
              <a:t>SALMON</a:t>
            </a:r>
            <a:r>
              <a:rPr lang="cs-CZ" sz="4500" b="1" dirty="0">
                <a:solidFill>
                  <a:schemeClr val="tx1"/>
                </a:solidFill>
              </a:rPr>
              <a:t>ELY</a:t>
            </a:r>
            <a:r>
              <a:rPr lang="it-IT" sz="4500" b="1" dirty="0">
                <a:solidFill>
                  <a:schemeClr val="tx1"/>
                </a:solidFill>
              </a:rPr>
              <a:t>).</a:t>
            </a:r>
            <a:br>
              <a:rPr lang="it-IT" sz="4500" b="1" dirty="0">
                <a:solidFill>
                  <a:schemeClr val="tx1"/>
                </a:solidFill>
              </a:rPr>
            </a:br>
            <a:r>
              <a:rPr lang="it-IT" sz="4500" b="1" dirty="0">
                <a:solidFill>
                  <a:schemeClr val="tx1"/>
                </a:solidFill>
              </a:rPr>
              <a:t> </a:t>
            </a:r>
            <a:r>
              <a:rPr lang="cs-CZ" sz="4500" b="1" dirty="0">
                <a:solidFill>
                  <a:schemeClr val="tx1"/>
                </a:solidFill>
              </a:rPr>
              <a:t>VÝROBNÍ ZÁVOD</a:t>
            </a:r>
            <a:r>
              <a:rPr lang="it-IT" sz="4500" b="1" dirty="0">
                <a:solidFill>
                  <a:schemeClr val="tx1"/>
                </a:solidFill>
              </a:rPr>
              <a:t> AIA GRUPPO VERONESI</a:t>
            </a:r>
            <a:r>
              <a:rPr lang="cs-CZ" sz="4500" b="1" dirty="0">
                <a:solidFill>
                  <a:schemeClr val="tx1"/>
                </a:solidFill>
              </a:rPr>
              <a:t>, </a:t>
            </a:r>
            <a:r>
              <a:rPr lang="it-IT" sz="4500" b="1" dirty="0">
                <a:solidFill>
                  <a:schemeClr val="tx1"/>
                </a:solidFill>
              </a:rPr>
              <a:t>SOMMACAMPAGNA (VR)</a:t>
            </a:r>
          </a:p>
        </p:txBody>
      </p:sp>
      <p:pic>
        <p:nvPicPr>
          <p:cNvPr id="23555" name="Immagine 11" descr="SIMBOLO AGRO INDUSTRIA.jpg"/>
          <p:cNvPicPr>
            <a:picLocks noChangeAspect="1"/>
          </p:cNvPicPr>
          <p:nvPr/>
        </p:nvPicPr>
        <p:blipFill>
          <a:blip r:embed="rId2" cstate="print"/>
          <a:srcRect/>
          <a:stretch>
            <a:fillRect/>
          </a:stretch>
        </p:blipFill>
        <p:spPr bwMode="auto">
          <a:xfrm>
            <a:off x="0" y="1"/>
            <a:ext cx="3489570" cy="1962150"/>
          </a:xfrm>
          <a:prstGeom prst="rect">
            <a:avLst/>
          </a:prstGeom>
          <a:noFill/>
          <a:ln w="9525">
            <a:noFill/>
            <a:miter lim="800000"/>
            <a:headEnd/>
            <a:tailEnd/>
          </a:ln>
        </p:spPr>
      </p:pic>
      <p:pic>
        <p:nvPicPr>
          <p:cNvPr id="23556" name="Immagine 19" descr="logo AIA.png"/>
          <p:cNvPicPr>
            <a:picLocks noChangeAspect="1"/>
          </p:cNvPicPr>
          <p:nvPr/>
        </p:nvPicPr>
        <p:blipFill>
          <a:blip r:embed="rId3" cstate="print"/>
          <a:srcRect/>
          <a:stretch>
            <a:fillRect/>
          </a:stretch>
        </p:blipFill>
        <p:spPr bwMode="auto">
          <a:xfrm>
            <a:off x="2016371" y="2847977"/>
            <a:ext cx="4149969" cy="2568574"/>
          </a:xfrm>
          <a:prstGeom prst="rect">
            <a:avLst/>
          </a:prstGeom>
          <a:noFill/>
          <a:ln w="9525">
            <a:noFill/>
            <a:miter lim="800000"/>
            <a:headEnd/>
            <a:tailEnd/>
          </a:ln>
        </p:spPr>
      </p:pic>
      <p:pic>
        <p:nvPicPr>
          <p:cNvPr id="23557" name="Immagine 20" descr="TACCHINI LAVORAZIONE AIA.jpg"/>
          <p:cNvPicPr>
            <a:picLocks noChangeAspect="1"/>
          </p:cNvPicPr>
          <p:nvPr/>
        </p:nvPicPr>
        <p:blipFill>
          <a:blip r:embed="rId4" cstate="print"/>
          <a:srcRect/>
          <a:stretch>
            <a:fillRect/>
          </a:stretch>
        </p:blipFill>
        <p:spPr bwMode="auto">
          <a:xfrm>
            <a:off x="12192000" y="3400426"/>
            <a:ext cx="9038494" cy="4911724"/>
          </a:xfrm>
          <a:prstGeom prst="rect">
            <a:avLst/>
          </a:prstGeom>
          <a:noFill/>
          <a:ln w="9525">
            <a:noFill/>
            <a:miter lim="800000"/>
            <a:headEnd/>
            <a:tailEnd/>
          </a:ln>
        </p:spPr>
      </p:pic>
      <p:pic>
        <p:nvPicPr>
          <p:cNvPr id="23558" name="Immagine 21" descr="aia-azienda-san-martino ESTERNO.jpg"/>
          <p:cNvPicPr>
            <a:picLocks noChangeAspect="1"/>
          </p:cNvPicPr>
          <p:nvPr/>
        </p:nvPicPr>
        <p:blipFill>
          <a:blip r:embed="rId5" cstate="print"/>
          <a:srcRect b="16740"/>
          <a:stretch>
            <a:fillRect/>
          </a:stretch>
        </p:blipFill>
        <p:spPr bwMode="auto">
          <a:xfrm>
            <a:off x="9503508" y="8299451"/>
            <a:ext cx="11726986" cy="4032250"/>
          </a:xfrm>
          <a:prstGeom prst="rect">
            <a:avLst/>
          </a:prstGeom>
          <a:noFill/>
          <a:ln w="9525">
            <a:noFill/>
            <a:miter lim="800000"/>
            <a:headEnd/>
            <a:tailEnd/>
          </a:ln>
        </p:spPr>
      </p:pic>
      <p:pic>
        <p:nvPicPr>
          <p:cNvPr id="23559" name="Immagine 22" descr="IMG_1368.JPG"/>
          <p:cNvPicPr>
            <a:picLocks noChangeAspect="1"/>
          </p:cNvPicPr>
          <p:nvPr/>
        </p:nvPicPr>
        <p:blipFill>
          <a:blip r:embed="rId6" cstate="print"/>
          <a:srcRect/>
          <a:stretch>
            <a:fillRect/>
          </a:stretch>
        </p:blipFill>
        <p:spPr bwMode="auto">
          <a:xfrm>
            <a:off x="2016371" y="5416550"/>
            <a:ext cx="7541846" cy="6858000"/>
          </a:xfrm>
          <a:prstGeom prst="rect">
            <a:avLst/>
          </a:prstGeom>
          <a:noFill/>
          <a:ln w="9525">
            <a:noFill/>
            <a:miter lim="800000"/>
            <a:headEnd/>
            <a:tailEnd/>
          </a:ln>
        </p:spPr>
      </p:pic>
      <p:pic>
        <p:nvPicPr>
          <p:cNvPr id="9" name="Image" descr="Image"/>
          <p:cNvPicPr>
            <a:picLocks noChangeAspect="1"/>
          </p:cNvPicPr>
          <p:nvPr/>
        </p:nvPicPr>
        <p:blipFill>
          <a:blip r:embed="rId7" cstate="print"/>
          <a:srcRect l="32986" t="30216" r="28930" b="37291"/>
          <a:stretch>
            <a:fillRect/>
          </a:stretch>
        </p:blipFill>
        <p:spPr>
          <a:xfrm>
            <a:off x="22777176" y="12114584"/>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a:xfrm>
            <a:off x="3505202" y="520701"/>
            <a:ext cx="20386430" cy="3311526"/>
          </a:xfrm>
        </p:spPr>
        <p:txBody>
          <a:bodyPr>
            <a:normAutofit fontScale="90000"/>
          </a:bodyPr>
          <a:lstStyle/>
          <a:p>
            <a:pPr eaLnBrk="1" hangingPunct="1"/>
            <a:r>
              <a:rPr lang="it-IT" sz="4100" b="1" dirty="0">
                <a:solidFill>
                  <a:schemeClr val="tx1"/>
                </a:solidFill>
              </a:rPr>
              <a:t>REALIZZAZIONE IMPIANTI TRATTAMENTO ARIA COMPLETI </a:t>
            </a:r>
            <a:r>
              <a:rPr lang="it-IT" sz="4100" b="1" dirty="0" err="1">
                <a:solidFill>
                  <a:schemeClr val="tx1"/>
                </a:solidFill>
              </a:rPr>
              <a:t>DI</a:t>
            </a:r>
            <a:r>
              <a:rPr lang="it-IT" sz="4100" b="1" dirty="0">
                <a:solidFill>
                  <a:schemeClr val="tx1"/>
                </a:solidFill>
              </a:rPr>
              <a:t> SISTEMA </a:t>
            </a:r>
            <a:r>
              <a:rPr lang="it-IT" sz="4100" b="1" dirty="0" err="1">
                <a:solidFill>
                  <a:schemeClr val="tx1"/>
                </a:solidFill>
              </a:rPr>
              <a:t>DI</a:t>
            </a:r>
            <a:r>
              <a:rPr lang="it-IT" sz="4100" b="1" dirty="0">
                <a:solidFill>
                  <a:schemeClr val="tx1"/>
                </a:solidFill>
              </a:rPr>
              <a:t> SANIFICAZIONE AD OZONO STABILIMENTO LAVORAZIONE E CONFEZIONAMENTO UOVA.</a:t>
            </a:r>
            <a:br>
              <a:rPr lang="it-IT" sz="4100" b="1" dirty="0">
                <a:solidFill>
                  <a:schemeClr val="tx1"/>
                </a:solidFill>
              </a:rPr>
            </a:br>
            <a:r>
              <a:rPr lang="it-IT" sz="4100" b="1" dirty="0">
                <a:solidFill>
                  <a:schemeClr val="tx1"/>
                </a:solidFill>
              </a:rPr>
              <a:t>ELIMINAZIONE  RISCHIO SALMONELLA SU PRODOTTO E RISCHIO MICROBIOLOGICO DELLE POLVERI NEGLI AMBIENTI </a:t>
            </a:r>
            <a:r>
              <a:rPr lang="it-IT" sz="4100" b="1" dirty="0" err="1">
                <a:solidFill>
                  <a:schemeClr val="tx1"/>
                </a:solidFill>
              </a:rPr>
              <a:t>DI</a:t>
            </a:r>
            <a:r>
              <a:rPr lang="it-IT" sz="4100" b="1" dirty="0">
                <a:solidFill>
                  <a:schemeClr val="tx1"/>
                </a:solidFill>
              </a:rPr>
              <a:t> LAVORO. NESSUN RESIDUO SUL PRODOTTO E RISOLUZIONE </a:t>
            </a:r>
            <a:r>
              <a:rPr lang="it-IT" sz="4100" b="1" dirty="0" err="1">
                <a:solidFill>
                  <a:schemeClr val="tx1"/>
                </a:solidFill>
              </a:rPr>
              <a:t>DI</a:t>
            </a:r>
            <a:r>
              <a:rPr lang="it-IT" sz="4100" b="1" dirty="0">
                <a:solidFill>
                  <a:schemeClr val="tx1"/>
                </a:solidFill>
              </a:rPr>
              <a:t> UN PROBLEMA AD OGGI IRRISOLTO CON ALTRE TECNICHE!</a:t>
            </a:r>
            <a:br>
              <a:rPr lang="it-IT" sz="4100" b="1" dirty="0">
                <a:solidFill>
                  <a:schemeClr val="tx1"/>
                </a:solidFill>
              </a:rPr>
            </a:br>
            <a:r>
              <a:rPr lang="it-IT" sz="4100" b="1" dirty="0">
                <a:solidFill>
                  <a:schemeClr val="tx1"/>
                </a:solidFill>
              </a:rPr>
              <a:t>STABILIMENTO COCCODI’ A CASALMAGGIORE (CR)</a:t>
            </a:r>
          </a:p>
        </p:txBody>
      </p:sp>
      <p:pic>
        <p:nvPicPr>
          <p:cNvPr id="24579" name="Immagine 11" descr="SIMBOLO AGRO INDUSTRIA.jpg"/>
          <p:cNvPicPr>
            <a:picLocks noChangeAspect="1"/>
          </p:cNvPicPr>
          <p:nvPr/>
        </p:nvPicPr>
        <p:blipFill>
          <a:blip r:embed="rId2" cstate="print"/>
          <a:srcRect/>
          <a:stretch>
            <a:fillRect/>
          </a:stretch>
        </p:blipFill>
        <p:spPr bwMode="auto">
          <a:xfrm>
            <a:off x="0" y="1"/>
            <a:ext cx="3489570" cy="1962150"/>
          </a:xfrm>
          <a:prstGeom prst="rect">
            <a:avLst/>
          </a:prstGeom>
          <a:noFill/>
          <a:ln w="9525">
            <a:noFill/>
            <a:miter lim="800000"/>
            <a:headEnd/>
            <a:tailEnd/>
          </a:ln>
        </p:spPr>
      </p:pic>
      <p:pic>
        <p:nvPicPr>
          <p:cNvPr id="24580" name="Immagine 12" descr="CO.jpg"/>
          <p:cNvPicPr>
            <a:picLocks noChangeAspect="1"/>
          </p:cNvPicPr>
          <p:nvPr/>
        </p:nvPicPr>
        <p:blipFill>
          <a:blip r:embed="rId3" cstate="print"/>
          <a:srcRect/>
          <a:stretch>
            <a:fillRect/>
          </a:stretch>
        </p:blipFill>
        <p:spPr bwMode="auto">
          <a:xfrm>
            <a:off x="3860800" y="4121150"/>
            <a:ext cx="9069755" cy="1552576"/>
          </a:xfrm>
          <a:prstGeom prst="rect">
            <a:avLst/>
          </a:prstGeom>
          <a:noFill/>
          <a:ln w="9525">
            <a:noFill/>
            <a:miter lim="800000"/>
            <a:headEnd/>
            <a:tailEnd/>
          </a:ln>
        </p:spPr>
      </p:pic>
      <p:pic>
        <p:nvPicPr>
          <p:cNvPr id="24581" name="Picture 10" descr="detaldi 016"/>
          <p:cNvPicPr>
            <a:picLocks noChangeAspect="1" noChangeArrowheads="1"/>
          </p:cNvPicPr>
          <p:nvPr/>
        </p:nvPicPr>
        <p:blipFill>
          <a:blip r:embed="rId4" cstate="print"/>
          <a:srcRect/>
          <a:stretch>
            <a:fillRect/>
          </a:stretch>
        </p:blipFill>
        <p:spPr bwMode="auto">
          <a:xfrm>
            <a:off x="5455139" y="8299451"/>
            <a:ext cx="7428524" cy="4175126"/>
          </a:xfrm>
          <a:prstGeom prst="rect">
            <a:avLst/>
          </a:prstGeom>
          <a:noFill/>
          <a:ln w="9525">
            <a:noFill/>
            <a:miter lim="800000"/>
            <a:headEnd/>
            <a:tailEnd/>
          </a:ln>
        </p:spPr>
      </p:pic>
      <p:pic>
        <p:nvPicPr>
          <p:cNvPr id="24582" name="Picture 14" descr="detaldi 030"/>
          <p:cNvPicPr>
            <a:picLocks noChangeAspect="1" noChangeArrowheads="1"/>
          </p:cNvPicPr>
          <p:nvPr/>
        </p:nvPicPr>
        <p:blipFill>
          <a:blip r:embed="rId5" cstate="print"/>
          <a:srcRect/>
          <a:stretch>
            <a:fillRect/>
          </a:stretch>
        </p:blipFill>
        <p:spPr bwMode="auto">
          <a:xfrm>
            <a:off x="12899295" y="8293101"/>
            <a:ext cx="7448062" cy="4184650"/>
          </a:xfrm>
          <a:prstGeom prst="rect">
            <a:avLst/>
          </a:prstGeom>
          <a:noFill/>
          <a:ln w="9525">
            <a:noFill/>
            <a:miter lim="800000"/>
            <a:headEnd/>
            <a:tailEnd/>
          </a:ln>
        </p:spPr>
      </p:pic>
      <p:pic>
        <p:nvPicPr>
          <p:cNvPr id="24583" name="Picture 7" descr="detaldi 002"/>
          <p:cNvPicPr>
            <a:picLocks noChangeAspect="1" noChangeArrowheads="1"/>
          </p:cNvPicPr>
          <p:nvPr/>
        </p:nvPicPr>
        <p:blipFill>
          <a:blip r:embed="rId6" cstate="print"/>
          <a:srcRect/>
          <a:stretch>
            <a:fillRect/>
          </a:stretch>
        </p:blipFill>
        <p:spPr bwMode="auto">
          <a:xfrm>
            <a:off x="12899295" y="4121150"/>
            <a:ext cx="7448062" cy="4267200"/>
          </a:xfrm>
          <a:prstGeom prst="rect">
            <a:avLst/>
          </a:prstGeom>
          <a:noFill/>
          <a:ln w="9525">
            <a:noFill/>
            <a:miter lim="800000"/>
            <a:headEnd/>
            <a:tailEnd/>
          </a:ln>
        </p:spPr>
      </p:pic>
      <p:pic>
        <p:nvPicPr>
          <p:cNvPr id="24584" name="Immagine 18" descr="SEDE ESTERNO COCCODI.jpg"/>
          <p:cNvPicPr>
            <a:picLocks noChangeAspect="1"/>
          </p:cNvPicPr>
          <p:nvPr/>
        </p:nvPicPr>
        <p:blipFill>
          <a:blip r:embed="rId7" cstate="print"/>
          <a:srcRect/>
          <a:stretch>
            <a:fillRect/>
          </a:stretch>
        </p:blipFill>
        <p:spPr bwMode="auto">
          <a:xfrm>
            <a:off x="5455139" y="5705476"/>
            <a:ext cx="7502769" cy="2587624"/>
          </a:xfrm>
          <a:prstGeom prst="rect">
            <a:avLst/>
          </a:prstGeom>
          <a:noFill/>
          <a:ln w="9525">
            <a:noFill/>
            <a:miter lim="800000"/>
            <a:headEnd/>
            <a:tailEnd/>
          </a:ln>
        </p:spPr>
      </p:pic>
      <p:pic>
        <p:nvPicPr>
          <p:cNvPr id="10" name="Image" descr="Image"/>
          <p:cNvPicPr>
            <a:picLocks noChangeAspect="1"/>
          </p:cNvPicPr>
          <p:nvPr/>
        </p:nvPicPr>
        <p:blipFill>
          <a:blip r:embed="rId8" cstate="print"/>
          <a:srcRect l="32986" t="30216" r="28930" b="37291"/>
          <a:stretch>
            <a:fillRect/>
          </a:stretch>
        </p:blipFill>
        <p:spPr>
          <a:xfrm>
            <a:off x="22633160" y="12114584"/>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a:spLocks noGrp="1"/>
          </p:cNvSpPr>
          <p:nvPr>
            <p:ph type="title"/>
          </p:nvPr>
        </p:nvSpPr>
        <p:spPr>
          <a:xfrm>
            <a:off x="3505202" y="1"/>
            <a:ext cx="20030831" cy="3257550"/>
          </a:xfrm>
        </p:spPr>
        <p:txBody>
          <a:bodyPr>
            <a:normAutofit fontScale="90000"/>
          </a:bodyPr>
          <a:lstStyle/>
          <a:p>
            <a:pPr eaLnBrk="1" hangingPunct="1"/>
            <a:r>
              <a:rPr lang="it-IT" sz="4500" b="1" dirty="0">
                <a:solidFill>
                  <a:schemeClr val="tx1"/>
                </a:solidFill>
              </a:rPr>
              <a:t>REALIZZAZIONE IMPIANTI TRATTAMENTO ARIA COMPLETI </a:t>
            </a:r>
            <a:r>
              <a:rPr lang="it-IT" sz="4500" b="1" dirty="0" err="1">
                <a:solidFill>
                  <a:schemeClr val="tx1"/>
                </a:solidFill>
              </a:rPr>
              <a:t>DI</a:t>
            </a:r>
            <a:r>
              <a:rPr lang="it-IT" sz="4500" b="1" dirty="0">
                <a:solidFill>
                  <a:schemeClr val="tx1"/>
                </a:solidFill>
              </a:rPr>
              <a:t> SISTEMA </a:t>
            </a:r>
            <a:r>
              <a:rPr lang="it-IT" sz="4500" b="1" dirty="0" err="1">
                <a:solidFill>
                  <a:schemeClr val="tx1"/>
                </a:solidFill>
              </a:rPr>
              <a:t>DI</a:t>
            </a:r>
            <a:r>
              <a:rPr lang="it-IT" sz="4500" b="1" dirty="0">
                <a:solidFill>
                  <a:schemeClr val="tx1"/>
                </a:solidFill>
              </a:rPr>
              <a:t> SANIFICAZIONE AD OZONO STABILIMENTO LAVORAZIONE E CONFEZIONAMENTO ORTOFRUTTA . ELIMINAZIONE MUFFE SU PRODOTTO (ALLUNGAMNETO SHELF LIFE) E MIGLIORMANETO MICROBIOLOGICO</a:t>
            </a:r>
            <a:br>
              <a:rPr lang="it-IT" sz="4500" b="1" dirty="0">
                <a:solidFill>
                  <a:schemeClr val="tx1"/>
                </a:solidFill>
              </a:rPr>
            </a:br>
            <a:r>
              <a:rPr lang="it-IT" sz="4500" b="1" dirty="0">
                <a:solidFill>
                  <a:schemeClr val="tx1"/>
                </a:solidFill>
              </a:rPr>
              <a:t>STABILIMENTO BATTAGLIO TORINO.</a:t>
            </a:r>
          </a:p>
        </p:txBody>
      </p:sp>
      <p:pic>
        <p:nvPicPr>
          <p:cNvPr id="25603" name="Immagine 11" descr="SIMBOLO AGRO INDUSTRIA.jpg"/>
          <p:cNvPicPr>
            <a:picLocks noChangeAspect="1"/>
          </p:cNvPicPr>
          <p:nvPr/>
        </p:nvPicPr>
        <p:blipFill>
          <a:blip r:embed="rId2" cstate="print"/>
          <a:srcRect/>
          <a:stretch>
            <a:fillRect/>
          </a:stretch>
        </p:blipFill>
        <p:spPr bwMode="auto">
          <a:xfrm>
            <a:off x="0" y="1"/>
            <a:ext cx="3489570" cy="1962150"/>
          </a:xfrm>
          <a:prstGeom prst="rect">
            <a:avLst/>
          </a:prstGeom>
          <a:noFill/>
          <a:ln w="9525">
            <a:noFill/>
            <a:miter lim="800000"/>
            <a:headEnd/>
            <a:tailEnd/>
          </a:ln>
        </p:spPr>
      </p:pic>
      <p:pic>
        <p:nvPicPr>
          <p:cNvPr id="25604" name="Immagine 8" descr="Battaglio_esterno.JPG"/>
          <p:cNvPicPr>
            <a:picLocks noChangeAspect="1"/>
          </p:cNvPicPr>
          <p:nvPr/>
        </p:nvPicPr>
        <p:blipFill>
          <a:blip r:embed="rId3" cstate="print"/>
          <a:srcRect/>
          <a:stretch>
            <a:fillRect/>
          </a:stretch>
        </p:blipFill>
        <p:spPr bwMode="auto">
          <a:xfrm>
            <a:off x="9886462" y="3546477"/>
            <a:ext cx="14005169" cy="4311650"/>
          </a:xfrm>
          <a:prstGeom prst="rect">
            <a:avLst/>
          </a:prstGeom>
          <a:noFill/>
          <a:ln w="9525">
            <a:noFill/>
            <a:miter lim="800000"/>
            <a:headEnd/>
            <a:tailEnd/>
          </a:ln>
        </p:spPr>
      </p:pic>
      <p:pic>
        <p:nvPicPr>
          <p:cNvPr id="25605" name="Immagine 10" descr="BATTAGLIO INTERNO.jpg"/>
          <p:cNvPicPr>
            <a:picLocks noChangeAspect="1"/>
          </p:cNvPicPr>
          <p:nvPr/>
        </p:nvPicPr>
        <p:blipFill>
          <a:blip r:embed="rId4" cstate="print"/>
          <a:srcRect/>
          <a:stretch>
            <a:fillRect/>
          </a:stretch>
        </p:blipFill>
        <p:spPr bwMode="auto">
          <a:xfrm>
            <a:off x="7584833" y="7867651"/>
            <a:ext cx="16306799" cy="3600450"/>
          </a:xfrm>
          <a:prstGeom prst="rect">
            <a:avLst/>
          </a:prstGeom>
          <a:noFill/>
          <a:ln w="9525">
            <a:noFill/>
            <a:miter lim="800000"/>
            <a:headEnd/>
            <a:tailEnd/>
          </a:ln>
        </p:spPr>
      </p:pic>
      <p:pic>
        <p:nvPicPr>
          <p:cNvPr id="25606" name="Immagine 14" descr="logo-battaglio.jpg"/>
          <p:cNvPicPr>
            <a:picLocks noChangeAspect="1"/>
          </p:cNvPicPr>
          <p:nvPr/>
        </p:nvPicPr>
        <p:blipFill>
          <a:blip r:embed="rId5" cstate="print"/>
          <a:srcRect/>
          <a:stretch>
            <a:fillRect/>
          </a:stretch>
        </p:blipFill>
        <p:spPr bwMode="auto">
          <a:xfrm>
            <a:off x="1203569" y="3689350"/>
            <a:ext cx="8788401" cy="1870076"/>
          </a:xfrm>
          <a:prstGeom prst="rect">
            <a:avLst/>
          </a:prstGeom>
          <a:noFill/>
          <a:ln w="9525">
            <a:noFill/>
            <a:miter lim="800000"/>
            <a:headEnd/>
            <a:tailEnd/>
          </a:ln>
        </p:spPr>
      </p:pic>
      <p:pic>
        <p:nvPicPr>
          <p:cNvPr id="25607" name="Immagine 15" descr="TRATTAMENTO ARIA BATTAGLIO.jpg"/>
          <p:cNvPicPr>
            <a:picLocks noChangeAspect="1"/>
          </p:cNvPicPr>
          <p:nvPr/>
        </p:nvPicPr>
        <p:blipFill>
          <a:blip r:embed="rId6" cstate="print"/>
          <a:srcRect/>
          <a:stretch>
            <a:fillRect/>
          </a:stretch>
        </p:blipFill>
        <p:spPr bwMode="auto">
          <a:xfrm>
            <a:off x="1379418" y="6137276"/>
            <a:ext cx="10179537" cy="5359400"/>
          </a:xfrm>
          <a:prstGeom prst="rect">
            <a:avLst/>
          </a:prstGeom>
          <a:noFill/>
          <a:ln w="9525">
            <a:noFill/>
            <a:miter lim="800000"/>
            <a:headEnd/>
            <a:tailEnd/>
          </a:ln>
        </p:spPr>
      </p:pic>
      <p:pic>
        <p:nvPicPr>
          <p:cNvPr id="9" name="Image" descr="Image"/>
          <p:cNvPicPr>
            <a:picLocks noChangeAspect="1"/>
          </p:cNvPicPr>
          <p:nvPr/>
        </p:nvPicPr>
        <p:blipFill>
          <a:blip r:embed="rId7" cstate="print"/>
          <a:srcRect l="32986" t="30216" r="28930" b="37291"/>
          <a:stretch>
            <a:fillRect/>
          </a:stretch>
        </p:blipFill>
        <p:spPr>
          <a:xfrm>
            <a:off x="22705168" y="1218659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3" descr="IMG_0376.JPG"/>
          <p:cNvPicPr>
            <a:picLocks noChangeAspect="1"/>
          </p:cNvPicPr>
          <p:nvPr/>
        </p:nvPicPr>
        <p:blipFill>
          <a:blip r:embed="rId2" cstate="print"/>
          <a:srcRect/>
          <a:stretch>
            <a:fillRect/>
          </a:stretch>
        </p:blipFill>
        <p:spPr bwMode="auto">
          <a:xfrm>
            <a:off x="10843847" y="6283326"/>
            <a:ext cx="12192000" cy="6858000"/>
          </a:xfrm>
          <a:prstGeom prst="rect">
            <a:avLst/>
          </a:prstGeom>
          <a:noFill/>
          <a:ln w="9525">
            <a:noFill/>
            <a:miter lim="800000"/>
            <a:headEnd/>
            <a:tailEnd/>
          </a:ln>
        </p:spPr>
      </p:pic>
      <p:pic>
        <p:nvPicPr>
          <p:cNvPr id="26627" name="Immagine 3" descr="IMG_1368.JPG"/>
          <p:cNvPicPr>
            <a:picLocks noChangeAspect="1"/>
          </p:cNvPicPr>
          <p:nvPr/>
        </p:nvPicPr>
        <p:blipFill>
          <a:blip r:embed="rId3" cstate="print"/>
          <a:srcRect t="9090"/>
          <a:stretch>
            <a:fillRect/>
          </a:stretch>
        </p:blipFill>
        <p:spPr bwMode="auto">
          <a:xfrm>
            <a:off x="3356709" y="6283326"/>
            <a:ext cx="7545753" cy="6858000"/>
          </a:xfrm>
          <a:prstGeom prst="rect">
            <a:avLst/>
          </a:prstGeom>
          <a:noFill/>
          <a:ln w="9525">
            <a:noFill/>
            <a:miter lim="800000"/>
            <a:headEnd/>
            <a:tailEnd/>
          </a:ln>
        </p:spPr>
      </p:pic>
      <p:sp>
        <p:nvSpPr>
          <p:cNvPr id="26628" name="Rectangle 2"/>
          <p:cNvSpPr>
            <a:spLocks noGrp="1" noChangeArrowheads="1"/>
          </p:cNvSpPr>
          <p:nvPr>
            <p:ph type="title"/>
          </p:nvPr>
        </p:nvSpPr>
        <p:spPr>
          <a:xfrm>
            <a:off x="5455138" y="1"/>
            <a:ext cx="16662400" cy="2968626"/>
          </a:xfrm>
        </p:spPr>
        <p:txBody>
          <a:bodyPr/>
          <a:lstStyle/>
          <a:p>
            <a:pPr eaLnBrk="1" hangingPunct="1"/>
            <a:r>
              <a:rPr lang="it-IT" sz="3600" b="1" dirty="0">
                <a:solidFill>
                  <a:schemeClr val="tx1"/>
                </a:solidFill>
                <a:latin typeface="Arial" pitchFamily="34" charset="0"/>
                <a:cs typeface="Arial" pitchFamily="34" charset="0"/>
              </a:rPr>
              <a:t>SISTEMI AD OZONO PER TRATTAMENTO  ACQUE </a:t>
            </a:r>
            <a:r>
              <a:rPr lang="it-IT" sz="3600" b="1" dirty="0" err="1">
                <a:solidFill>
                  <a:schemeClr val="tx1"/>
                </a:solidFill>
                <a:latin typeface="Arial" pitchFamily="34" charset="0"/>
                <a:cs typeface="Arial" pitchFamily="34" charset="0"/>
              </a:rPr>
              <a:t>DI</a:t>
            </a:r>
            <a:r>
              <a:rPr lang="it-IT" sz="3600" b="1" dirty="0">
                <a:solidFill>
                  <a:schemeClr val="tx1"/>
                </a:solidFill>
                <a:latin typeface="Arial" pitchFamily="34" charset="0"/>
                <a:cs typeface="Arial" pitchFamily="34" charset="0"/>
              </a:rPr>
              <a:t> POZZO UTILIZZATE PER PROCESSI PRODUTTIVI CASEIFICIO IN ALTERNATIVA AI PRODOTTI CHIMICI PER ELIMINARE RISCHIO CARICHE BATTERICHE. MINORI COSTI, ASSENZA RESIDUO SU PRODOTTO, RISPETTO DELL’AMBIENTE. </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(CONSORZIO 3A ARBOREA IN SARDEGNA) </a:t>
            </a:r>
          </a:p>
        </p:txBody>
      </p:sp>
      <p:sp>
        <p:nvSpPr>
          <p:cNvPr id="8" name="Rectangle 2"/>
          <p:cNvSpPr txBox="1">
            <a:spLocks noChangeArrowheads="1"/>
          </p:cNvSpPr>
          <p:nvPr/>
        </p:nvSpPr>
        <p:spPr bwMode="auto">
          <a:xfrm>
            <a:off x="316524" y="3546477"/>
            <a:ext cx="23164800" cy="2724150"/>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it-IT" sz="3600" dirty="0">
                <a:latin typeface="Arial" pitchFamily="34" charset="0"/>
                <a:ea typeface="+mj-ea"/>
                <a:cs typeface="Arial" pitchFamily="34" charset="0"/>
              </a:rPr>
              <a:t>Sistemi progettati e realizzati dopo verifica analisi chimico fisica e microbiologica dell’acqua.</a:t>
            </a:r>
          </a:p>
          <a:p>
            <a:pPr eaLnBrk="0" hangingPunct="0">
              <a:buFontTx/>
              <a:buChar char="-"/>
              <a:defRPr/>
            </a:pPr>
            <a:r>
              <a:rPr lang="it-IT" sz="3600" dirty="0">
                <a:latin typeface="Arial" pitchFamily="34" charset="0"/>
                <a:ea typeface="+mj-ea"/>
                <a:cs typeface="Arial" pitchFamily="34" charset="0"/>
              </a:rPr>
              <a:t>Componibili in funzione delle caratteristiche dell’acqua da trattare (sicurezza microbiologica con ozono, addolcitore acqua, filtrazione osmotica.</a:t>
            </a:r>
          </a:p>
          <a:p>
            <a:pPr eaLnBrk="0" hangingPunct="0">
              <a:buFontTx/>
              <a:buChar char="-"/>
              <a:defRPr/>
            </a:pPr>
            <a:r>
              <a:rPr lang="it-IT" sz="3600" dirty="0">
                <a:latin typeface="Arial" pitchFamily="34" charset="0"/>
                <a:ea typeface="+mj-ea"/>
                <a:cs typeface="Arial" pitchFamily="34" charset="0"/>
              </a:rPr>
              <a:t>  Dimensionati in base alla portata acqua da trattare.</a:t>
            </a: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26631" name="Picture 8" descr="http://www.produttoriarborea.it/sites/default/files/logo_0.png"/>
          <p:cNvPicPr>
            <a:picLocks noChangeAspect="1" noChangeArrowheads="1"/>
          </p:cNvPicPr>
          <p:nvPr/>
        </p:nvPicPr>
        <p:blipFill>
          <a:blip r:embed="rId4" cstate="print"/>
          <a:srcRect/>
          <a:stretch>
            <a:fillRect/>
          </a:stretch>
        </p:blipFill>
        <p:spPr bwMode="auto">
          <a:xfrm>
            <a:off x="0" y="231777"/>
            <a:ext cx="5251938" cy="1619250"/>
          </a:xfrm>
          <a:prstGeom prst="rect">
            <a:avLst/>
          </a:prstGeom>
          <a:noFill/>
          <a:ln w="9525">
            <a:noFill/>
            <a:miter lim="800000"/>
            <a:headEnd/>
            <a:tailEnd/>
          </a:ln>
        </p:spPr>
      </p:pic>
      <p:pic>
        <p:nvPicPr>
          <p:cNvPr id="9" name="Image" descr="Image"/>
          <p:cNvPicPr>
            <a:picLocks noChangeAspect="1"/>
          </p:cNvPicPr>
          <p:nvPr/>
        </p:nvPicPr>
        <p:blipFill>
          <a:blip r:embed="rId5"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103447" y="0"/>
            <a:ext cx="17189940" cy="2682876"/>
          </a:xfrm>
        </p:spPr>
        <p:txBody>
          <a:bodyPr>
            <a:normAutofit fontScale="90000"/>
          </a:bodyPr>
          <a:lstStyle/>
          <a:p>
            <a:pPr>
              <a:defRPr/>
            </a:pPr>
            <a:r>
              <a:rPr lang="it-IT" sz="3600" b="1" dirty="0">
                <a:solidFill>
                  <a:schemeClr val="tx1"/>
                </a:solidFill>
                <a:latin typeface="Arial" pitchFamily="34" charset="0"/>
                <a:cs typeface="Arial" pitchFamily="34" charset="0"/>
              </a:rPr>
              <a:t>SISTEMI AD OZONO PER TRATTAMENTO  ACQUE REFLUE  E ABBATTIMENTO  SOSTANZE PERICOLOSE </a:t>
            </a:r>
            <a:r>
              <a:rPr lang="it-IT" sz="3600" b="1" dirty="0" err="1">
                <a:solidFill>
                  <a:schemeClr val="tx1"/>
                </a:solidFill>
                <a:latin typeface="Arial" pitchFamily="34" charset="0"/>
                <a:cs typeface="Arial" pitchFamily="34" charset="0"/>
              </a:rPr>
              <a:t>DI</a:t>
            </a:r>
            <a:r>
              <a:rPr lang="it-IT" sz="3600" b="1" dirty="0">
                <a:solidFill>
                  <a:schemeClr val="tx1"/>
                </a:solidFill>
                <a:latin typeface="Arial" pitchFamily="34" charset="0"/>
                <a:cs typeface="Arial" pitchFamily="34" charset="0"/>
              </a:rPr>
              <a:t> LABORATORIO.</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RISUZIONE COSTI RISPETTO A PRODOTTI CHIMICI CON ZERO RESIDUO NEI REFLUI.</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(ISTITUTO ZOOPROFILATTTICO DELLE TRE VENEZIE, LABORATORI </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SPERIMENTALI PRODOTTI ITTICOLTUTA A LEGNARO (PD)</a:t>
            </a:r>
          </a:p>
        </p:txBody>
      </p:sp>
      <p:sp>
        <p:nvSpPr>
          <p:cNvPr id="8" name="Rectangle 2"/>
          <p:cNvSpPr txBox="1">
            <a:spLocks noChangeArrowheads="1"/>
          </p:cNvSpPr>
          <p:nvPr/>
        </p:nvSpPr>
        <p:spPr bwMode="auto">
          <a:xfrm>
            <a:off x="476738" y="4121151"/>
            <a:ext cx="23164800" cy="1571626"/>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it-IT" sz="3600" dirty="0">
                <a:latin typeface="Arial" pitchFamily="34" charset="0"/>
                <a:ea typeface="+mj-ea"/>
                <a:cs typeface="Arial" pitchFamily="34" charset="0"/>
              </a:rPr>
              <a:t>Sistemi per trattamento acque reflue.</a:t>
            </a:r>
          </a:p>
          <a:p>
            <a:pPr eaLnBrk="0" hangingPunct="0">
              <a:buFontTx/>
              <a:buChar char="-"/>
              <a:defRPr/>
            </a:pPr>
            <a:r>
              <a:rPr lang="it-IT" sz="3600" dirty="0">
                <a:latin typeface="Arial" pitchFamily="34" charset="0"/>
                <a:ea typeface="+mj-ea"/>
                <a:cs typeface="Arial" pitchFamily="34" charset="0"/>
              </a:rPr>
              <a:t>Sistemi </a:t>
            </a:r>
            <a:r>
              <a:rPr lang="it-IT" sz="3600" dirty="0" err="1">
                <a:latin typeface="Arial" pitchFamily="34" charset="0"/>
                <a:ea typeface="+mj-ea"/>
                <a:cs typeface="Arial" pitchFamily="34" charset="0"/>
              </a:rPr>
              <a:t>scrubber</a:t>
            </a:r>
            <a:r>
              <a:rPr lang="it-IT" sz="3600" dirty="0">
                <a:latin typeface="Arial" pitchFamily="34" charset="0"/>
                <a:ea typeface="+mj-ea"/>
                <a:cs typeface="Arial" pitchFamily="34" charset="0"/>
              </a:rPr>
              <a:t> ad acqua per abbattimento </a:t>
            </a:r>
            <a:r>
              <a:rPr lang="it-IT" sz="3600" dirty="0" err="1">
                <a:latin typeface="Arial" pitchFamily="34" charset="0"/>
                <a:ea typeface="+mj-ea"/>
                <a:cs typeface="Arial" pitchFamily="34" charset="0"/>
              </a:rPr>
              <a:t>NH3</a:t>
            </a:r>
            <a:r>
              <a:rPr lang="it-IT" sz="3600" dirty="0">
                <a:latin typeface="Arial" pitchFamily="34" charset="0"/>
                <a:ea typeface="+mj-ea"/>
                <a:cs typeface="Arial" pitchFamily="34" charset="0"/>
              </a:rPr>
              <a:t> ed odori dall’aria.</a:t>
            </a: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27652" name="Picture 2" descr="Y:\2_Commesse\1-COMM. E.T.P. ARCHIVIO\Commesse 2010\060330 is. zooprofillattico\foto\nuovo\IMG_0479.JPG"/>
          <p:cNvPicPr>
            <a:picLocks noChangeAspect="1" noChangeArrowheads="1"/>
          </p:cNvPicPr>
          <p:nvPr/>
        </p:nvPicPr>
        <p:blipFill>
          <a:blip r:embed="rId2" cstate="print"/>
          <a:srcRect/>
          <a:stretch>
            <a:fillRect/>
          </a:stretch>
        </p:blipFill>
        <p:spPr bwMode="auto">
          <a:xfrm>
            <a:off x="1824895" y="6858000"/>
            <a:ext cx="10902462" cy="6134100"/>
          </a:xfrm>
          <a:prstGeom prst="rect">
            <a:avLst/>
          </a:prstGeom>
          <a:noFill/>
          <a:ln w="9525">
            <a:noFill/>
            <a:miter lim="800000"/>
            <a:headEnd/>
            <a:tailEnd/>
          </a:ln>
        </p:spPr>
      </p:pic>
      <p:pic>
        <p:nvPicPr>
          <p:cNvPr id="27653" name="Picture 3" descr="Y:\2_Commesse\1-COMM. E.T.P. ARCHIVIO\Commesse 2011\060445 Agrifung\foto\150CANON\IMG_0675.JPG"/>
          <p:cNvPicPr>
            <a:picLocks noChangeAspect="1" noChangeArrowheads="1"/>
          </p:cNvPicPr>
          <p:nvPr/>
        </p:nvPicPr>
        <p:blipFill>
          <a:blip r:embed="rId3" cstate="print"/>
          <a:srcRect/>
          <a:stretch>
            <a:fillRect/>
          </a:stretch>
        </p:blipFill>
        <p:spPr bwMode="auto">
          <a:xfrm>
            <a:off x="12766432" y="6858000"/>
            <a:ext cx="10753969" cy="6048376"/>
          </a:xfrm>
          <a:prstGeom prst="rect">
            <a:avLst/>
          </a:prstGeom>
          <a:noFill/>
          <a:ln w="9525">
            <a:noFill/>
            <a:miter lim="800000"/>
            <a:headEnd/>
            <a:tailEnd/>
          </a:ln>
        </p:spPr>
      </p:pic>
      <p:pic>
        <p:nvPicPr>
          <p:cNvPr id="27655" name="Picture 8" descr="http://www.piave.veneto.it/resource/resolver?resourceId=d7e4f37f-2f0f-49e7-8f06-de02ed14af87/IZSVE"/>
          <p:cNvPicPr>
            <a:picLocks noChangeAspect="1" noChangeArrowheads="1"/>
          </p:cNvPicPr>
          <p:nvPr/>
        </p:nvPicPr>
        <p:blipFill>
          <a:blip r:embed="rId4" cstate="print"/>
          <a:srcRect/>
          <a:stretch>
            <a:fillRect/>
          </a:stretch>
        </p:blipFill>
        <p:spPr bwMode="auto">
          <a:xfrm>
            <a:off x="0" y="1"/>
            <a:ext cx="4689231" cy="2381250"/>
          </a:xfrm>
          <a:prstGeom prst="rect">
            <a:avLst/>
          </a:prstGeom>
          <a:noFill/>
          <a:ln w="9525">
            <a:noFill/>
            <a:miter lim="800000"/>
            <a:headEnd/>
            <a:tailEnd/>
          </a:ln>
        </p:spPr>
      </p:pic>
      <p:pic>
        <p:nvPicPr>
          <p:cNvPr id="9" name="Image" descr="Image"/>
          <p:cNvPicPr>
            <a:picLocks noChangeAspect="1"/>
          </p:cNvPicPr>
          <p:nvPr/>
        </p:nvPicPr>
        <p:blipFill>
          <a:blip r:embed="rId5"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5455139" y="1"/>
            <a:ext cx="16306801" cy="3257550"/>
          </a:xfrm>
        </p:spPr>
        <p:txBody>
          <a:bodyPr>
            <a:normAutofit fontScale="90000"/>
          </a:bodyPr>
          <a:lstStyle/>
          <a:p>
            <a:pPr>
              <a:defRPr/>
            </a:pPr>
            <a:r>
              <a:rPr lang="it-IT" sz="3600" b="1" dirty="0">
                <a:solidFill>
                  <a:schemeClr val="tx1"/>
                </a:solidFill>
                <a:latin typeface="Arial" pitchFamily="34" charset="0"/>
                <a:cs typeface="Arial" pitchFamily="34" charset="0"/>
              </a:rPr>
              <a:t>SISTEMI AD OZONO PER TRATTAMENTO  ARIA CAMERE BIANCHE </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CONFEZIONAMENTO COPPA AFFETTATA.</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ELIMINAZIONE </a:t>
            </a:r>
            <a:r>
              <a:rPr lang="it-IT" sz="3600" b="1" dirty="0" err="1">
                <a:solidFill>
                  <a:schemeClr val="tx1"/>
                </a:solidFill>
                <a:latin typeface="Arial" pitchFamily="34" charset="0"/>
                <a:cs typeface="Arial" pitchFamily="34" charset="0"/>
              </a:rPr>
              <a:t>DI</a:t>
            </a:r>
            <a:r>
              <a:rPr lang="it-IT" sz="3600" b="1" dirty="0">
                <a:solidFill>
                  <a:schemeClr val="tx1"/>
                </a:solidFill>
                <a:latin typeface="Arial" pitchFamily="34" charset="0"/>
                <a:cs typeface="Arial" pitchFamily="34" charset="0"/>
              </a:rPr>
              <a:t> FILTRI ASSOLUTI MOLTO COSTOSI, RIDUZIONE ENERGETICA RICAMBI ARIA E GARANZIA SICUREZZA MICROBIOLOGICA DEI PRODOTTI. </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STABILIMENTO PIAZZA SALUMI (PIACENZA). </a:t>
            </a:r>
            <a:br>
              <a:rPr lang="it-IT" sz="3600" dirty="0">
                <a:latin typeface="Arial" pitchFamily="34" charset="0"/>
              </a:rPr>
            </a:br>
            <a:endParaRPr lang="it-IT" sz="3600" b="1" dirty="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76738" y="4121151"/>
            <a:ext cx="23164800" cy="1571626"/>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it-IT" sz="3600" dirty="0">
                <a:latin typeface="Arial" pitchFamily="34" charset="0"/>
                <a:ea typeface="+mj-ea"/>
                <a:cs typeface="Arial" pitchFamily="34" charset="0"/>
              </a:rPr>
              <a:t>Sistemi per trattamento aria, canali, </a:t>
            </a:r>
            <a:r>
              <a:rPr lang="it-IT" sz="3600" dirty="0" err="1">
                <a:latin typeface="Arial" pitchFamily="34" charset="0"/>
                <a:ea typeface="+mj-ea"/>
                <a:cs typeface="Arial" pitchFamily="34" charset="0"/>
              </a:rPr>
              <a:t>cta</a:t>
            </a:r>
            <a:r>
              <a:rPr lang="it-IT" sz="3600" dirty="0">
                <a:latin typeface="Arial" pitchFamily="34" charset="0"/>
                <a:ea typeface="+mj-ea"/>
                <a:cs typeface="Arial" pitchFamily="34" charset="0"/>
              </a:rPr>
              <a:t>, ambienti e superfici costruiti ad hoc</a:t>
            </a: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28676" name="Picture 2" descr="\\SERVER2003\dati\Società\11_Foto\referenze foto\camere bianche con sistemi O3 1.jpg"/>
          <p:cNvPicPr>
            <a:picLocks noChangeAspect="1" noChangeArrowheads="1"/>
          </p:cNvPicPr>
          <p:nvPr/>
        </p:nvPicPr>
        <p:blipFill>
          <a:blip r:embed="rId2" cstate="print"/>
          <a:srcRect/>
          <a:stretch>
            <a:fillRect/>
          </a:stretch>
        </p:blipFill>
        <p:spPr bwMode="auto">
          <a:xfrm>
            <a:off x="2270370" y="6569077"/>
            <a:ext cx="9218245" cy="5184774"/>
          </a:xfrm>
          <a:prstGeom prst="rect">
            <a:avLst/>
          </a:prstGeom>
          <a:noFill/>
          <a:ln w="9525">
            <a:noFill/>
            <a:miter lim="800000"/>
            <a:headEnd/>
            <a:tailEnd/>
          </a:ln>
        </p:spPr>
      </p:pic>
      <p:pic>
        <p:nvPicPr>
          <p:cNvPr id="28677" name="Picture 3" descr="\\SERVER2003\dati\Società\11_Foto\referenze foto\camere bianche con sistemi O3 2.jpg"/>
          <p:cNvPicPr>
            <a:picLocks noChangeAspect="1" noChangeArrowheads="1"/>
          </p:cNvPicPr>
          <p:nvPr/>
        </p:nvPicPr>
        <p:blipFill>
          <a:blip r:embed="rId3" cstate="print"/>
          <a:srcRect/>
          <a:stretch>
            <a:fillRect/>
          </a:stretch>
        </p:blipFill>
        <p:spPr bwMode="auto">
          <a:xfrm>
            <a:off x="11426094" y="6569077"/>
            <a:ext cx="9214338" cy="5184774"/>
          </a:xfrm>
          <a:prstGeom prst="rect">
            <a:avLst/>
          </a:prstGeom>
          <a:noFill/>
          <a:ln w="9525">
            <a:noFill/>
            <a:miter lim="800000"/>
            <a:headEnd/>
            <a:tailEnd/>
          </a:ln>
        </p:spPr>
      </p:pic>
      <p:pic>
        <p:nvPicPr>
          <p:cNvPr id="28679" name="Picture 8" descr="https://encrypted-tbn3.gstatic.com/images?q=tbn:ANd9GcSXmHu83Das_jyxbOjvhh1ZYvMM_L1Am4pobpJHYvcTZ1LMdzC5"/>
          <p:cNvPicPr>
            <a:picLocks noChangeAspect="1" noChangeArrowheads="1"/>
          </p:cNvPicPr>
          <p:nvPr/>
        </p:nvPicPr>
        <p:blipFill>
          <a:blip r:embed="rId4" cstate="print"/>
          <a:srcRect/>
          <a:stretch>
            <a:fillRect/>
          </a:stretch>
        </p:blipFill>
        <p:spPr bwMode="auto">
          <a:xfrm>
            <a:off x="0" y="1"/>
            <a:ext cx="4036647" cy="3295650"/>
          </a:xfrm>
          <a:prstGeom prst="rect">
            <a:avLst/>
          </a:prstGeom>
          <a:noFill/>
          <a:ln w="9525">
            <a:noFill/>
            <a:miter lim="800000"/>
            <a:headEnd/>
            <a:tailEnd/>
          </a:ln>
        </p:spPr>
      </p:pic>
      <p:pic>
        <p:nvPicPr>
          <p:cNvPr id="9" name="Image" descr="Image"/>
          <p:cNvPicPr>
            <a:picLocks noChangeAspect="1"/>
          </p:cNvPicPr>
          <p:nvPr/>
        </p:nvPicPr>
        <p:blipFill>
          <a:blip r:embed="rId5"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279295" y="520700"/>
            <a:ext cx="15404123" cy="3457576"/>
          </a:xfrm>
        </p:spPr>
        <p:txBody>
          <a:bodyPr>
            <a:normAutofit fontScale="90000"/>
          </a:bodyPr>
          <a:lstStyle/>
          <a:p>
            <a:pPr eaLnBrk="1" hangingPunct="1"/>
            <a:r>
              <a:rPr lang="it-IT" sz="3600" b="1" dirty="0">
                <a:solidFill>
                  <a:schemeClr val="tx1"/>
                </a:solidFill>
                <a:latin typeface="Arial" pitchFamily="34" charset="0"/>
                <a:cs typeface="Arial" pitchFamily="34" charset="0"/>
              </a:rPr>
              <a:t>SISTEMI AD OZONO PER TRATTAMENTO  ARIA SALE LAVORAZIONI E CONFEZIONAMENTO UOVA.</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ELIMINAZIONE SALMONELLA SULLE UOVA E RIDUZIONE RISCHIO SALUTE OPERATORI DEL SETTORE.</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AD OGGI NESSUN SISTEMA E’ PARITETICO OD IN GRADO </a:t>
            </a:r>
            <a:r>
              <a:rPr lang="it-IT" sz="3600" b="1" dirty="0" err="1">
                <a:solidFill>
                  <a:schemeClr val="tx1"/>
                </a:solidFill>
                <a:latin typeface="Arial" pitchFamily="34" charset="0"/>
                <a:cs typeface="Arial" pitchFamily="34" charset="0"/>
              </a:rPr>
              <a:t>DI</a:t>
            </a:r>
            <a:r>
              <a:rPr lang="it-IT" sz="3600" b="1" dirty="0">
                <a:solidFill>
                  <a:schemeClr val="tx1"/>
                </a:solidFill>
                <a:latin typeface="Arial" pitchFamily="34" charset="0"/>
                <a:cs typeface="Arial" pitchFamily="34" charset="0"/>
              </a:rPr>
              <a:t> RISOLVERE TALI PROBLEMI (NEMMENO PRODOTTI CHIMICI). </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STABILIMENTO COPUA (FORLI’) </a:t>
            </a:r>
            <a:br>
              <a:rPr lang="it-IT" sz="3600" dirty="0">
                <a:latin typeface="Arial" pitchFamily="34" charset="0"/>
              </a:rPr>
            </a:br>
            <a:endParaRPr lang="it-IT" sz="3600" b="1" dirty="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76739" y="4121151"/>
            <a:ext cx="12102124" cy="1571626"/>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it-IT" sz="3600" dirty="0">
                <a:latin typeface="Arial" pitchFamily="34" charset="0"/>
                <a:ea typeface="+mj-ea"/>
                <a:cs typeface="Arial" pitchFamily="34" charset="0"/>
              </a:rPr>
              <a:t>Sistemi per trattamento aria costruiti ad hoc.</a:t>
            </a:r>
          </a:p>
        </p:txBody>
      </p:sp>
      <p:pic>
        <p:nvPicPr>
          <p:cNvPr id="29700" name="Picture 2" descr="\\SERVER2003\dati\Società\11_Foto\referenze foto\canali in tela per distribuzione O3 1.jpg"/>
          <p:cNvPicPr>
            <a:picLocks noChangeAspect="1" noChangeArrowheads="1"/>
          </p:cNvPicPr>
          <p:nvPr/>
        </p:nvPicPr>
        <p:blipFill>
          <a:blip r:embed="rId2" cstate="print"/>
          <a:srcRect/>
          <a:stretch>
            <a:fillRect/>
          </a:stretch>
        </p:blipFill>
        <p:spPr bwMode="auto">
          <a:xfrm>
            <a:off x="2399323" y="6426200"/>
            <a:ext cx="10367109" cy="5832476"/>
          </a:xfrm>
          <a:prstGeom prst="rect">
            <a:avLst/>
          </a:prstGeom>
          <a:noFill/>
          <a:ln w="9525">
            <a:noFill/>
            <a:miter lim="800000"/>
            <a:headEnd/>
            <a:tailEnd/>
          </a:ln>
        </p:spPr>
      </p:pic>
      <p:pic>
        <p:nvPicPr>
          <p:cNvPr id="29701" name="Picture 3" descr="\\SERVER2003\dati\Società\11_Foto\referenze foto\canali in tela per distribuzione O3.jpg"/>
          <p:cNvPicPr>
            <a:picLocks noChangeAspect="1" noChangeArrowheads="1"/>
          </p:cNvPicPr>
          <p:nvPr/>
        </p:nvPicPr>
        <p:blipFill>
          <a:blip r:embed="rId3" cstate="print"/>
          <a:srcRect/>
          <a:stretch>
            <a:fillRect/>
          </a:stretch>
        </p:blipFill>
        <p:spPr bwMode="auto">
          <a:xfrm>
            <a:off x="12766432" y="4267201"/>
            <a:ext cx="8014676" cy="8010526"/>
          </a:xfrm>
          <a:prstGeom prst="rect">
            <a:avLst/>
          </a:prstGeom>
          <a:noFill/>
          <a:ln w="9525">
            <a:noFill/>
            <a:miter lim="800000"/>
            <a:headEnd/>
            <a:tailEnd/>
          </a:ln>
        </p:spPr>
      </p:pic>
      <p:pic>
        <p:nvPicPr>
          <p:cNvPr id="29703" name="Picture 7"/>
          <p:cNvPicPr>
            <a:picLocks noChangeAspect="1" noChangeArrowheads="1"/>
          </p:cNvPicPr>
          <p:nvPr/>
        </p:nvPicPr>
        <p:blipFill>
          <a:blip r:embed="rId4" cstate="print"/>
          <a:srcRect l="70160" t="43291" r="2121" b="9740"/>
          <a:stretch>
            <a:fillRect/>
          </a:stretch>
        </p:blipFill>
        <p:spPr bwMode="auto">
          <a:xfrm>
            <a:off x="1" y="0"/>
            <a:ext cx="3899877" cy="3025776"/>
          </a:xfrm>
          <a:prstGeom prst="rect">
            <a:avLst/>
          </a:prstGeom>
          <a:noFill/>
          <a:ln w="9525">
            <a:noFill/>
            <a:miter lim="800000"/>
            <a:headEnd/>
            <a:tailEnd/>
          </a:ln>
        </p:spPr>
      </p:pic>
      <p:pic>
        <p:nvPicPr>
          <p:cNvPr id="9" name="Image" descr="Image"/>
          <p:cNvPicPr>
            <a:picLocks noChangeAspect="1"/>
          </p:cNvPicPr>
          <p:nvPr/>
        </p:nvPicPr>
        <p:blipFill>
          <a:blip r:embed="rId5"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5986585" y="377827"/>
            <a:ext cx="17178215" cy="2736850"/>
          </a:xfrm>
        </p:spPr>
        <p:txBody>
          <a:bodyPr>
            <a:normAutofit fontScale="90000"/>
          </a:bodyPr>
          <a:lstStyle/>
          <a:p>
            <a:pPr>
              <a:defRPr/>
            </a:pPr>
            <a:r>
              <a:rPr lang="it-IT" sz="3600" b="1" dirty="0">
                <a:solidFill>
                  <a:schemeClr val="tx1"/>
                </a:solidFill>
                <a:latin typeface="Arial" pitchFamily="34" charset="0"/>
                <a:cs typeface="Arial" pitchFamily="34" charset="0"/>
              </a:rPr>
              <a:t>S</a:t>
            </a:r>
            <a:r>
              <a:rPr lang="cs-CZ" sz="3600" b="1" dirty="0">
                <a:solidFill>
                  <a:schemeClr val="tx1"/>
                </a:solidFill>
                <a:latin typeface="Arial" pitchFamily="34" charset="0"/>
                <a:cs typeface="Arial" pitchFamily="34" charset="0"/>
              </a:rPr>
              <a:t>Y</a:t>
            </a:r>
            <a:r>
              <a:rPr lang="it-IT" sz="3600" b="1" dirty="0">
                <a:solidFill>
                  <a:schemeClr val="tx1"/>
                </a:solidFill>
                <a:latin typeface="Arial" pitchFamily="34" charset="0"/>
                <a:cs typeface="Arial" pitchFamily="34" charset="0"/>
              </a:rPr>
              <a:t>ST</a:t>
            </a:r>
            <a:r>
              <a:rPr lang="cs-CZ" sz="3600" b="1" dirty="0">
                <a:solidFill>
                  <a:schemeClr val="tx1"/>
                </a:solidFill>
                <a:latin typeface="Arial" pitchFamily="34" charset="0"/>
                <a:cs typeface="Arial" pitchFamily="34" charset="0"/>
              </a:rPr>
              <a:t>ÉM</a:t>
            </a:r>
            <a:r>
              <a:rPr lang="it-IT" sz="3600" b="1" dirty="0">
                <a:solidFill>
                  <a:schemeClr val="tx1"/>
                </a:solidFill>
                <a:latin typeface="Arial" pitchFamily="34" charset="0"/>
                <a:cs typeface="Arial" pitchFamily="34" charset="0"/>
              </a:rPr>
              <a:t> OZON</a:t>
            </a:r>
            <a:r>
              <a:rPr lang="cs-CZ" sz="3600" b="1" dirty="0">
                <a:solidFill>
                  <a:schemeClr val="tx1"/>
                </a:solidFill>
                <a:latin typeface="Arial" pitchFamily="34" charset="0"/>
                <a:cs typeface="Arial" pitchFamily="34" charset="0"/>
              </a:rPr>
              <a:t>U</a:t>
            </a:r>
            <a:r>
              <a:rPr lang="it-IT" sz="3600" b="1" dirty="0">
                <a:solidFill>
                  <a:schemeClr val="tx1"/>
                </a:solidFill>
                <a:latin typeface="Arial" pitchFamily="34" charset="0"/>
                <a:cs typeface="Arial" pitchFamily="34" charset="0"/>
              </a:rPr>
              <a:t> P</a:t>
            </a:r>
            <a:r>
              <a:rPr lang="cs-CZ" sz="3600" b="1" dirty="0">
                <a:solidFill>
                  <a:schemeClr val="tx1"/>
                </a:solidFill>
                <a:latin typeface="Arial" pitchFamily="34" charset="0"/>
                <a:cs typeface="Arial" pitchFamily="34" charset="0"/>
              </a:rPr>
              <a:t>RO ÚPRAVU VZDUCHU PRO PROVOZ BALENÍ VAJEC VČETNĚ OMYVATELNÉHO LÁTKOVÉHO VZDUCHOVÉHO POTRUBÍ. SYSTÉM BYL VYVINUT NA MÍRU ZA ÚČELEM SNÍŽENÍ VŠECH MIKROBILOGICKÝCH RIZIK OBSLUHY A SALMONELY. ŽADNÉ ZBYTKOVÉ STOPY NA VÝROBKU A VÝRAZNÉ SNIŽENÍ NÁKLADŮ OPROTI NEBEZPEČNÝM A ZNEČIŠŤUJÍCÍM FUMIGANTŮM.</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VÝROBNÍ ZÁVOD</a:t>
            </a:r>
            <a:r>
              <a:rPr lang="it-IT" sz="3600" b="1" dirty="0">
                <a:solidFill>
                  <a:schemeClr val="tx1"/>
                </a:solidFill>
                <a:latin typeface="Arial" pitchFamily="34" charset="0"/>
                <a:cs typeface="Arial" pitchFamily="34" charset="0"/>
              </a:rPr>
              <a:t> COCCODI’ (CREMONA). </a:t>
            </a:r>
          </a:p>
        </p:txBody>
      </p:sp>
      <p:sp>
        <p:nvSpPr>
          <p:cNvPr id="8" name="Rectangle 2"/>
          <p:cNvSpPr txBox="1">
            <a:spLocks noChangeArrowheads="1"/>
          </p:cNvSpPr>
          <p:nvPr/>
        </p:nvSpPr>
        <p:spPr bwMode="auto">
          <a:xfrm>
            <a:off x="476738" y="4121151"/>
            <a:ext cx="23164800" cy="1571626"/>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cs-CZ" sz="3600" dirty="0">
                <a:latin typeface="Arial" pitchFamily="34" charset="0"/>
                <a:ea typeface="+mj-ea"/>
                <a:cs typeface="Arial" pitchFamily="34" charset="0"/>
              </a:rPr>
              <a:t>Dodáno na klíč</a:t>
            </a:r>
            <a:r>
              <a:rPr lang="it-IT" sz="3600" dirty="0">
                <a:latin typeface="Arial" pitchFamily="34" charset="0"/>
                <a:ea typeface="+mj-ea"/>
                <a:cs typeface="Arial" pitchFamily="34" charset="0"/>
              </a:rPr>
              <a:t>!</a:t>
            </a:r>
          </a:p>
        </p:txBody>
      </p:sp>
      <p:pic>
        <p:nvPicPr>
          <p:cNvPr id="30724" name="Picture 2" descr="\\SERVER2003\dati\Società\11_Foto\referenze foto\canali in tela per CDZ con O3 2.jpg"/>
          <p:cNvPicPr>
            <a:picLocks noChangeAspect="1" noChangeArrowheads="1"/>
          </p:cNvPicPr>
          <p:nvPr/>
        </p:nvPicPr>
        <p:blipFill>
          <a:blip r:embed="rId2" cstate="print"/>
          <a:srcRect/>
          <a:stretch>
            <a:fillRect/>
          </a:stretch>
        </p:blipFill>
        <p:spPr bwMode="auto">
          <a:xfrm>
            <a:off x="1055078" y="5416551"/>
            <a:ext cx="11777785" cy="6626226"/>
          </a:xfrm>
          <a:prstGeom prst="rect">
            <a:avLst/>
          </a:prstGeom>
          <a:noFill/>
          <a:ln w="9525">
            <a:noFill/>
            <a:miter lim="800000"/>
            <a:headEnd/>
            <a:tailEnd/>
          </a:ln>
        </p:spPr>
      </p:pic>
      <p:pic>
        <p:nvPicPr>
          <p:cNvPr id="30725" name="Picture 3" descr="\\SERVER2003\dati\Società\11_Foto\referenze foto\canalòi in tela per CDZ con O3 3.jpg"/>
          <p:cNvPicPr>
            <a:picLocks noChangeAspect="1" noChangeArrowheads="1"/>
          </p:cNvPicPr>
          <p:nvPr/>
        </p:nvPicPr>
        <p:blipFill>
          <a:blip r:embed="rId3" cstate="print"/>
          <a:srcRect/>
          <a:stretch>
            <a:fillRect/>
          </a:stretch>
        </p:blipFill>
        <p:spPr bwMode="auto">
          <a:xfrm>
            <a:off x="12837509" y="5416551"/>
            <a:ext cx="8682892" cy="8686800"/>
          </a:xfrm>
          <a:prstGeom prst="rect">
            <a:avLst/>
          </a:prstGeom>
          <a:noFill/>
          <a:ln w="9525">
            <a:noFill/>
            <a:miter lim="800000"/>
            <a:headEnd/>
            <a:tailEnd/>
          </a:ln>
        </p:spPr>
      </p:pic>
      <p:pic>
        <p:nvPicPr>
          <p:cNvPr id="30726" name="Picture 4" descr="logo_ETP_bassa_web"/>
          <p:cNvPicPr>
            <a:picLocks noChangeAspect="1" noChangeArrowheads="1"/>
          </p:cNvPicPr>
          <p:nvPr/>
        </p:nvPicPr>
        <p:blipFill>
          <a:blip r:embed="rId4" cstate="print"/>
          <a:srcRect/>
          <a:stretch>
            <a:fillRect/>
          </a:stretch>
        </p:blipFill>
        <p:spPr bwMode="auto">
          <a:xfrm>
            <a:off x="22324647" y="12042776"/>
            <a:ext cx="2059353" cy="1673224"/>
          </a:xfrm>
          <a:prstGeom prst="rect">
            <a:avLst/>
          </a:prstGeom>
          <a:noFill/>
          <a:ln w="9525">
            <a:noFill/>
            <a:miter lim="800000"/>
            <a:headEnd/>
            <a:tailEnd/>
          </a:ln>
        </p:spPr>
      </p:pic>
      <p:pic>
        <p:nvPicPr>
          <p:cNvPr id="30727" name="Picture 8" descr="http://coccodi.it/img/news/409.jpg"/>
          <p:cNvPicPr>
            <a:picLocks noChangeAspect="1" noChangeArrowheads="1"/>
          </p:cNvPicPr>
          <p:nvPr/>
        </p:nvPicPr>
        <p:blipFill>
          <a:blip r:embed="rId5" cstate="print"/>
          <a:srcRect r="18736"/>
          <a:stretch>
            <a:fillRect/>
          </a:stretch>
        </p:blipFill>
        <p:spPr bwMode="auto">
          <a:xfrm>
            <a:off x="1" y="0"/>
            <a:ext cx="5810740" cy="2682876"/>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810740" y="377826"/>
            <a:ext cx="15599508" cy="1571624"/>
          </a:xfrm>
        </p:spPr>
        <p:txBody>
          <a:bodyPr>
            <a:normAutofit fontScale="90000"/>
          </a:bodyPr>
          <a:lstStyle/>
          <a:p>
            <a:pPr eaLnBrk="1" hangingPunct="1"/>
            <a:r>
              <a:rPr lang="it-IT" sz="3600" b="1" dirty="0">
                <a:solidFill>
                  <a:schemeClr val="tx1"/>
                </a:solidFill>
                <a:latin typeface="Arial" pitchFamily="34" charset="0"/>
                <a:cs typeface="Arial" pitchFamily="34" charset="0"/>
              </a:rPr>
              <a:t> SISTEMI AD OZONO PER CIP LAVAGGIO POLLI E TACCHINI.</a:t>
            </a:r>
            <a:br>
              <a:rPr lang="it-IT" sz="3600" b="1" dirty="0">
                <a:solidFill>
                  <a:schemeClr val="tx1"/>
                </a:solidFill>
                <a:latin typeface="Arial" pitchFamily="34" charset="0"/>
                <a:cs typeface="Arial" pitchFamily="34" charset="0"/>
              </a:rPr>
            </a:br>
            <a:r>
              <a:rPr lang="it-IT" sz="3600" b="1" dirty="0">
                <a:solidFill>
                  <a:schemeClr val="tx1"/>
                </a:solidFill>
                <a:latin typeface="Arial" pitchFamily="34" charset="0"/>
                <a:cs typeface="Arial" pitchFamily="34" charset="0"/>
              </a:rPr>
              <a:t> STABILIMENTO AIA SOMMACAMPAGNA (VR) </a:t>
            </a:r>
            <a:br>
              <a:rPr lang="it-IT" sz="3600" dirty="0">
                <a:latin typeface="Arial" pitchFamily="34" charset="0"/>
              </a:rPr>
            </a:br>
            <a:endParaRPr lang="it-IT" sz="3600" b="1" dirty="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76738" y="4121151"/>
            <a:ext cx="23164800" cy="1571626"/>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it-IT" sz="3600" dirty="0">
                <a:latin typeface="Arial" pitchFamily="34" charset="0"/>
                <a:ea typeface="+mj-ea"/>
                <a:cs typeface="Arial" pitchFamily="34" charset="0"/>
              </a:rPr>
              <a:t>Sistemi per cip di lavaggio prodotti alimentari progettati su specifica richiesta cliente.</a:t>
            </a: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31748" name="Picture 2" descr="\\SERVER2003\dati\Società\11_Foto\referenze foto\cip di lavaggio polli con O3 4.jpg"/>
          <p:cNvPicPr>
            <a:picLocks noChangeAspect="1" noChangeArrowheads="1"/>
          </p:cNvPicPr>
          <p:nvPr/>
        </p:nvPicPr>
        <p:blipFill>
          <a:blip r:embed="rId2" cstate="print"/>
          <a:srcRect/>
          <a:stretch>
            <a:fillRect/>
          </a:stretch>
        </p:blipFill>
        <p:spPr bwMode="auto">
          <a:xfrm>
            <a:off x="1441940" y="6137276"/>
            <a:ext cx="10238154" cy="5762624"/>
          </a:xfrm>
          <a:prstGeom prst="rect">
            <a:avLst/>
          </a:prstGeom>
          <a:noFill/>
          <a:ln w="9525">
            <a:noFill/>
            <a:miter lim="800000"/>
            <a:headEnd/>
            <a:tailEnd/>
          </a:ln>
        </p:spPr>
      </p:pic>
      <p:pic>
        <p:nvPicPr>
          <p:cNvPr id="31749" name="Picture 3" descr="\\SERVER2003\dati\Società\11_Foto\referenze foto\cip di lavaggio polli con O3 3.jpg"/>
          <p:cNvPicPr>
            <a:picLocks noChangeAspect="1" noChangeArrowheads="1"/>
          </p:cNvPicPr>
          <p:nvPr/>
        </p:nvPicPr>
        <p:blipFill>
          <a:blip r:embed="rId3" cstate="print"/>
          <a:srcRect/>
          <a:stretch>
            <a:fillRect/>
          </a:stretch>
        </p:blipFill>
        <p:spPr bwMode="auto">
          <a:xfrm>
            <a:off x="11617570" y="6137276"/>
            <a:ext cx="10234245" cy="5762624"/>
          </a:xfrm>
          <a:prstGeom prst="rect">
            <a:avLst/>
          </a:prstGeom>
          <a:noFill/>
          <a:ln w="9525">
            <a:noFill/>
            <a:miter lim="800000"/>
            <a:headEnd/>
            <a:tailEnd/>
          </a:ln>
        </p:spPr>
      </p:pic>
      <p:pic>
        <p:nvPicPr>
          <p:cNvPr id="31750" name="Picture 4" descr="logo_ETP_bassa_web"/>
          <p:cNvPicPr>
            <a:picLocks noChangeAspect="1" noChangeArrowheads="1"/>
          </p:cNvPicPr>
          <p:nvPr/>
        </p:nvPicPr>
        <p:blipFill>
          <a:blip r:embed="rId4" cstate="print"/>
          <a:srcRect/>
          <a:stretch>
            <a:fillRect/>
          </a:stretch>
        </p:blipFill>
        <p:spPr bwMode="auto">
          <a:xfrm>
            <a:off x="22324647" y="1"/>
            <a:ext cx="2059353" cy="1673226"/>
          </a:xfrm>
          <a:prstGeom prst="rect">
            <a:avLst/>
          </a:prstGeom>
          <a:noFill/>
          <a:ln w="9525">
            <a:noFill/>
            <a:miter lim="800000"/>
            <a:headEnd/>
            <a:tailEnd/>
          </a:ln>
        </p:spPr>
      </p:pic>
      <p:pic>
        <p:nvPicPr>
          <p:cNvPr id="31751" name="Picture 8" descr="http://www.fcnervesa.com/new/images/stories/sponsor_fcnervesa/SCS.jpg"/>
          <p:cNvPicPr>
            <a:picLocks noChangeAspect="1" noChangeArrowheads="1"/>
          </p:cNvPicPr>
          <p:nvPr/>
        </p:nvPicPr>
        <p:blipFill>
          <a:blip r:embed="rId5" cstate="print"/>
          <a:srcRect/>
          <a:stretch>
            <a:fillRect/>
          </a:stretch>
        </p:blipFill>
        <p:spPr bwMode="auto">
          <a:xfrm>
            <a:off x="1" y="1"/>
            <a:ext cx="4200770" cy="2536826"/>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747849" y="666751"/>
            <a:ext cx="17369691" cy="1571626"/>
          </a:xfrm>
        </p:spPr>
        <p:txBody>
          <a:bodyPr>
            <a:normAutofit fontScale="90000"/>
          </a:bodyPr>
          <a:lstStyle/>
          <a:p>
            <a:pPr>
              <a:defRPr/>
            </a:pPr>
            <a:r>
              <a:rPr lang="it-IT" sz="3600" b="1" dirty="0">
                <a:solidFill>
                  <a:schemeClr val="tx1"/>
                </a:solidFill>
                <a:latin typeface="Arial" pitchFamily="34" charset="0"/>
                <a:cs typeface="Arial" pitchFamily="34" charset="0"/>
              </a:rPr>
              <a:t>REALIZZAZIONE CELLE </a:t>
            </a:r>
            <a:r>
              <a:rPr lang="it-IT" sz="3600" b="1" dirty="0" err="1">
                <a:solidFill>
                  <a:schemeClr val="tx1"/>
                </a:solidFill>
                <a:latin typeface="Arial" pitchFamily="34" charset="0"/>
                <a:cs typeface="Arial" pitchFamily="34" charset="0"/>
              </a:rPr>
              <a:t>DI</a:t>
            </a:r>
            <a:r>
              <a:rPr lang="it-IT" sz="3600" b="1" dirty="0">
                <a:solidFill>
                  <a:schemeClr val="tx1"/>
                </a:solidFill>
                <a:latin typeface="Arial" pitchFamily="34" charset="0"/>
                <a:cs typeface="Arial" pitchFamily="34" charset="0"/>
              </a:rPr>
              <a:t> CONSERVAZIONE PESCE CON ATMOSFERICA MODIFICATA AD OZONO E PRODUZIONE GHIACCIO CON OZONO STABILIZZATO, ALLUNGAMNETO SHELF LIFE PRODOTTO A 14GG CON STESSA CARICA BATTERICA. </a:t>
            </a:r>
            <a:br>
              <a:rPr lang="it-IT" sz="3600" dirty="0">
                <a:latin typeface="Arial" pitchFamily="34" charset="0"/>
              </a:rPr>
            </a:br>
            <a:endParaRPr lang="it-IT" sz="3600" b="1" dirty="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76738" y="4121151"/>
            <a:ext cx="23164800" cy="1571626"/>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it-IT" sz="3600" dirty="0">
                <a:latin typeface="Arial" pitchFamily="34" charset="0"/>
                <a:ea typeface="+mj-ea"/>
                <a:cs typeface="Arial" pitchFamily="34" charset="0"/>
              </a:rPr>
              <a:t>Sistemi ad ozono per celle di conservazione pesce.</a:t>
            </a:r>
          </a:p>
          <a:p>
            <a:pPr eaLnBrk="0" hangingPunct="0">
              <a:buFontTx/>
              <a:buChar char="-"/>
              <a:defRPr/>
            </a:pPr>
            <a:r>
              <a:rPr lang="it-IT" sz="3600" dirty="0">
                <a:latin typeface="Arial" pitchFamily="34" charset="0"/>
                <a:ea typeface="+mj-ea"/>
                <a:cs typeface="Arial" pitchFamily="34" charset="0"/>
              </a:rPr>
              <a:t>Sistema produzione ozono per produzione ghiaccio.</a:t>
            </a: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32772" name="Picture 2"/>
          <p:cNvPicPr>
            <a:picLocks noChangeAspect="1" noChangeArrowheads="1"/>
          </p:cNvPicPr>
          <p:nvPr/>
        </p:nvPicPr>
        <p:blipFill>
          <a:blip r:embed="rId2" cstate="print"/>
          <a:srcRect/>
          <a:stretch>
            <a:fillRect/>
          </a:stretch>
        </p:blipFill>
        <p:spPr bwMode="auto">
          <a:xfrm>
            <a:off x="2399323" y="5562601"/>
            <a:ext cx="10320217" cy="6191250"/>
          </a:xfrm>
          <a:prstGeom prst="rect">
            <a:avLst/>
          </a:prstGeom>
          <a:noFill/>
          <a:ln w="9525">
            <a:noFill/>
            <a:miter lim="800000"/>
            <a:headEnd/>
            <a:tailEnd/>
          </a:ln>
        </p:spPr>
      </p:pic>
      <p:pic>
        <p:nvPicPr>
          <p:cNvPr id="32773" name="Picture 3" descr="\\SERVER2003\dati\Società\11_Foto\referenze foto\ghiaccio con O3 per conservazione pesci 1.jpg"/>
          <p:cNvPicPr>
            <a:picLocks noChangeAspect="1" noChangeArrowheads="1"/>
          </p:cNvPicPr>
          <p:nvPr/>
        </p:nvPicPr>
        <p:blipFill>
          <a:blip r:embed="rId3" cstate="print"/>
          <a:srcRect/>
          <a:stretch>
            <a:fillRect/>
          </a:stretch>
        </p:blipFill>
        <p:spPr bwMode="auto">
          <a:xfrm>
            <a:off x="12578864" y="5562601"/>
            <a:ext cx="10320214" cy="6191250"/>
          </a:xfrm>
          <a:prstGeom prst="rect">
            <a:avLst/>
          </a:prstGeom>
          <a:noFill/>
          <a:ln w="9525">
            <a:noFill/>
            <a:miter lim="800000"/>
            <a:headEnd/>
            <a:tailEnd/>
          </a:ln>
        </p:spPr>
      </p:pic>
      <p:pic>
        <p:nvPicPr>
          <p:cNvPr id="32774" name="Picture 4" descr="logo_ETP_bassa_web"/>
          <p:cNvPicPr>
            <a:picLocks noChangeAspect="1" noChangeArrowheads="1"/>
          </p:cNvPicPr>
          <p:nvPr/>
        </p:nvPicPr>
        <p:blipFill>
          <a:blip r:embed="rId4" cstate="print"/>
          <a:srcRect/>
          <a:stretch>
            <a:fillRect/>
          </a:stretch>
        </p:blipFill>
        <p:spPr bwMode="auto">
          <a:xfrm>
            <a:off x="22324647" y="1"/>
            <a:ext cx="2059353" cy="1673226"/>
          </a:xfrm>
          <a:prstGeom prst="rect">
            <a:avLst/>
          </a:prstGeom>
          <a:noFill/>
          <a:ln w="9525">
            <a:noFill/>
            <a:miter lim="800000"/>
            <a:headEnd/>
            <a:tailEnd/>
          </a:ln>
        </p:spPr>
      </p:pic>
      <p:pic>
        <p:nvPicPr>
          <p:cNvPr id="32775" name="Picture 8" descr="http://www.comune.pozzuoli.na.it:9001/mercati/images/image007_2.jpg"/>
          <p:cNvPicPr>
            <a:picLocks noChangeAspect="1" noChangeArrowheads="1"/>
          </p:cNvPicPr>
          <p:nvPr/>
        </p:nvPicPr>
        <p:blipFill>
          <a:blip r:embed="rId5" cstate="print"/>
          <a:srcRect/>
          <a:stretch>
            <a:fillRect/>
          </a:stretch>
        </p:blipFill>
        <p:spPr bwMode="auto">
          <a:xfrm>
            <a:off x="0" y="1"/>
            <a:ext cx="4220308" cy="2536826"/>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Ozone by definition is a colourless unstable gas with a very pungent odour and powerful oxidising properties. In nature ozone is formed from oxygen by electrical discharges(lighting) or in the stratosphere by chemical reactions involving solar ultraviolet radiation (sunlight) and oxygen molecules."/>
          <p:cNvSpPr txBox="1"/>
          <p:nvPr/>
        </p:nvSpPr>
        <p:spPr>
          <a:xfrm>
            <a:off x="5780616" y="2752773"/>
            <a:ext cx="6079295" cy="4257562"/>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cs-CZ" dirty="0"/>
              <a:t>Jak víme, </a:t>
            </a:r>
            <a:r>
              <a:rPr lang="it-IT" dirty="0"/>
              <a:t>ozon (</a:t>
            </a:r>
            <a:r>
              <a:rPr lang="cs-CZ" dirty="0"/>
              <a:t>kyslík v </a:t>
            </a:r>
            <a:r>
              <a:rPr lang="it-IT" dirty="0"/>
              <a:t>alotropi</a:t>
            </a:r>
            <a:r>
              <a:rPr lang="cs-CZ" dirty="0" err="1"/>
              <a:t>ckém</a:t>
            </a:r>
            <a:r>
              <a:rPr lang="cs-CZ" dirty="0"/>
              <a:t> stavu)</a:t>
            </a:r>
            <a:r>
              <a:rPr lang="it-IT" dirty="0"/>
              <a:t> </a:t>
            </a:r>
            <a:r>
              <a:rPr lang="cs-CZ" dirty="0"/>
              <a:t>je nestabilní plyn</a:t>
            </a:r>
            <a:r>
              <a:rPr lang="it-IT" dirty="0"/>
              <a:t> </a:t>
            </a:r>
            <a:r>
              <a:rPr lang="cs-CZ" dirty="0"/>
              <a:t>skládající se z </a:t>
            </a:r>
            <a:r>
              <a:rPr lang="it-IT" dirty="0"/>
              <a:t> </a:t>
            </a:r>
            <a:r>
              <a:rPr lang="cs-CZ" dirty="0"/>
              <a:t>trojmocného kyslíku </a:t>
            </a:r>
            <a:r>
              <a:rPr lang="it-IT" dirty="0"/>
              <a:t>(03)</a:t>
            </a:r>
            <a:r>
              <a:rPr lang="cs-CZ" dirty="0"/>
              <a:t>, který se v přírodě vytváří v atmosféře slunečním ultrafialovým  zářením</a:t>
            </a:r>
            <a:r>
              <a:rPr lang="it-IT" dirty="0"/>
              <a:t> </a:t>
            </a:r>
            <a:r>
              <a:rPr lang="cs-CZ" dirty="0"/>
              <a:t>nebo el. výbojem, které vznikají při bouřkách.</a:t>
            </a:r>
            <a:endParaRPr lang="it-IT" dirty="0"/>
          </a:p>
          <a:p>
            <a:r>
              <a:rPr lang="cs-CZ" dirty="0"/>
              <a:t>O</a:t>
            </a:r>
            <a:r>
              <a:rPr lang="it-IT" dirty="0"/>
              <a:t>zon (O3) </a:t>
            </a:r>
            <a:r>
              <a:rPr lang="cs-CZ" dirty="0"/>
              <a:t>je tedy přírodní plyn, který mimochodem nezanechává chemická residua</a:t>
            </a:r>
            <a:r>
              <a:rPr lang="it-IT" dirty="0"/>
              <a:t>.</a:t>
            </a:r>
          </a:p>
        </p:txBody>
      </p:sp>
      <p:sp>
        <p:nvSpPr>
          <p:cNvPr id="148" name="Ozone  is widely used  for drinking water purification. Low concentrations of ozone and short contact times are sufficient to destroy harmful and dangerous microorganisms."/>
          <p:cNvSpPr txBox="1"/>
          <p:nvPr/>
        </p:nvSpPr>
        <p:spPr>
          <a:xfrm>
            <a:off x="8231561" y="11526910"/>
            <a:ext cx="8890001" cy="1439704"/>
          </a:xfrm>
          <a:prstGeom prst="rect">
            <a:avLst/>
          </a:prstGeom>
          <a:ln w="12700">
            <a:miter lim="400000"/>
          </a:ln>
          <a:extLst>
            <a:ext uri="{C572A759-6A51-4108-AA02-DFA0A04FC94B}">
              <ma14:wrappingTextBoxFlag xmlns="" xmlns:ma14="http://schemas.microsoft.com/office/mac/drawingml/2011/main" val="1"/>
            </a:ext>
          </a:extLst>
        </p:spPr>
        <p:txBody>
          <a:bodyPr lIns="27090" tIns="27090" rIns="27090" bIns="27090"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cs-CZ" dirty="0"/>
              <a:t>Nízká koncentrace a časy kontaktu jsou dostat</a:t>
            </a:r>
            <a:r>
              <a:rPr lang="it-IT" dirty="0"/>
              <a:t>e</a:t>
            </a:r>
            <a:r>
              <a:rPr lang="cs-CZ" dirty="0" err="1"/>
              <a:t>čné</a:t>
            </a:r>
            <a:r>
              <a:rPr lang="cs-CZ" dirty="0"/>
              <a:t> pro zničení nebo deaktivací baktérií, plísní, parazitů, </a:t>
            </a:r>
            <a:r>
              <a:rPr lang="cs-CZ" dirty="0" err="1"/>
              <a:t>spórů</a:t>
            </a:r>
            <a:r>
              <a:rPr lang="it-IT" dirty="0"/>
              <a:t> </a:t>
            </a:r>
            <a:r>
              <a:rPr lang="cs-CZ" dirty="0"/>
              <a:t>ve vzduchu, v klimatizačních zařízeních a površích.</a:t>
            </a:r>
            <a:endParaRPr lang="it-IT" dirty="0"/>
          </a:p>
        </p:txBody>
      </p:sp>
      <p:pic>
        <p:nvPicPr>
          <p:cNvPr id="149" name="IMG_6778.jpg" descr="IMG_6778.jpg"/>
          <p:cNvPicPr>
            <a:picLocks noChangeAspect="1"/>
          </p:cNvPicPr>
          <p:nvPr/>
        </p:nvPicPr>
        <p:blipFill>
          <a:blip r:embed="rId2" cstate="print"/>
          <a:srcRect l="10542" t="16128" r="8472" b="14816"/>
          <a:stretch>
            <a:fillRect/>
          </a:stretch>
        </p:blipFill>
        <p:spPr>
          <a:xfrm>
            <a:off x="18312681" y="7146033"/>
            <a:ext cx="2862263" cy="1139431"/>
          </a:xfrm>
          <a:custGeom>
            <a:avLst/>
            <a:gdLst/>
            <a:ahLst/>
            <a:cxnLst>
              <a:cxn ang="0">
                <a:pos x="wd2" y="hd2"/>
              </a:cxn>
              <a:cxn ang="5400000">
                <a:pos x="wd2" y="hd2"/>
              </a:cxn>
              <a:cxn ang="10800000">
                <a:pos x="wd2" y="hd2"/>
              </a:cxn>
              <a:cxn ang="16200000">
                <a:pos x="wd2" y="hd2"/>
              </a:cxn>
            </a:cxnLst>
            <a:rect l="0" t="0" r="r" b="b"/>
            <a:pathLst>
              <a:path w="21600" h="21575" extrusionOk="0">
                <a:moveTo>
                  <a:pt x="0" y="0"/>
                </a:moveTo>
                <a:lnTo>
                  <a:pt x="0" y="10784"/>
                </a:lnTo>
                <a:lnTo>
                  <a:pt x="0" y="21567"/>
                </a:lnTo>
                <a:lnTo>
                  <a:pt x="401" y="21567"/>
                </a:lnTo>
                <a:lnTo>
                  <a:pt x="803" y="21567"/>
                </a:lnTo>
                <a:lnTo>
                  <a:pt x="824" y="11843"/>
                </a:lnTo>
                <a:lnTo>
                  <a:pt x="845" y="2119"/>
                </a:lnTo>
                <a:lnTo>
                  <a:pt x="5100" y="2059"/>
                </a:lnTo>
                <a:cubicBezTo>
                  <a:pt x="9227" y="2005"/>
                  <a:pt x="9374" y="2020"/>
                  <a:pt x="9884" y="2427"/>
                </a:cubicBezTo>
                <a:cubicBezTo>
                  <a:pt x="10804" y="3163"/>
                  <a:pt x="11629" y="5054"/>
                  <a:pt x="12073" y="7455"/>
                </a:cubicBezTo>
                <a:cubicBezTo>
                  <a:pt x="12210" y="8195"/>
                  <a:pt x="12243" y="8778"/>
                  <a:pt x="12247" y="10596"/>
                </a:cubicBezTo>
                <a:cubicBezTo>
                  <a:pt x="12251" y="12770"/>
                  <a:pt x="12245" y="12857"/>
                  <a:pt x="11953" y="14338"/>
                </a:cubicBezTo>
                <a:cubicBezTo>
                  <a:pt x="11583" y="16217"/>
                  <a:pt x="10976" y="17710"/>
                  <a:pt x="10222" y="18607"/>
                </a:cubicBezTo>
                <a:cubicBezTo>
                  <a:pt x="9680" y="19251"/>
                  <a:pt x="9676" y="19251"/>
                  <a:pt x="8170" y="19321"/>
                </a:cubicBezTo>
                <a:cubicBezTo>
                  <a:pt x="7068" y="19371"/>
                  <a:pt x="6630" y="19319"/>
                  <a:pt x="6544" y="19140"/>
                </a:cubicBezTo>
                <a:cubicBezTo>
                  <a:pt x="6446" y="18937"/>
                  <a:pt x="6427" y="18047"/>
                  <a:pt x="6427" y="13887"/>
                </a:cubicBezTo>
                <a:lnTo>
                  <a:pt x="6427" y="8867"/>
                </a:lnTo>
                <a:lnTo>
                  <a:pt x="6026" y="8867"/>
                </a:lnTo>
                <a:lnTo>
                  <a:pt x="5625" y="8867"/>
                </a:lnTo>
                <a:lnTo>
                  <a:pt x="5625" y="15120"/>
                </a:lnTo>
                <a:lnTo>
                  <a:pt x="5625" y="21365"/>
                </a:lnTo>
                <a:lnTo>
                  <a:pt x="7577" y="21365"/>
                </a:lnTo>
                <a:cubicBezTo>
                  <a:pt x="9724" y="21365"/>
                  <a:pt x="10023" y="21250"/>
                  <a:pt x="10845" y="20117"/>
                </a:cubicBezTo>
                <a:cubicBezTo>
                  <a:pt x="11683" y="18963"/>
                  <a:pt x="12132" y="17611"/>
                  <a:pt x="13274" y="12798"/>
                </a:cubicBezTo>
                <a:cubicBezTo>
                  <a:pt x="13853" y="10359"/>
                  <a:pt x="14770" y="6503"/>
                  <a:pt x="15310" y="4231"/>
                </a:cubicBezTo>
                <a:lnTo>
                  <a:pt x="16293" y="98"/>
                </a:lnTo>
                <a:lnTo>
                  <a:pt x="15799" y="37"/>
                </a:lnTo>
                <a:cubicBezTo>
                  <a:pt x="15528" y="4"/>
                  <a:pt x="15297" y="54"/>
                  <a:pt x="15284" y="143"/>
                </a:cubicBezTo>
                <a:cubicBezTo>
                  <a:pt x="15167" y="915"/>
                  <a:pt x="13262" y="8364"/>
                  <a:pt x="13181" y="8364"/>
                </a:cubicBezTo>
                <a:cubicBezTo>
                  <a:pt x="13123" y="8364"/>
                  <a:pt x="13012" y="7853"/>
                  <a:pt x="12935" y="7229"/>
                </a:cubicBezTo>
                <a:cubicBezTo>
                  <a:pt x="12626" y="4721"/>
                  <a:pt x="11842" y="2367"/>
                  <a:pt x="10929" y="1210"/>
                </a:cubicBezTo>
                <a:cubicBezTo>
                  <a:pt x="9954" y="-25"/>
                  <a:pt x="10062" y="0"/>
                  <a:pt x="4807" y="0"/>
                </a:cubicBezTo>
                <a:lnTo>
                  <a:pt x="0" y="0"/>
                </a:lnTo>
                <a:close/>
                <a:moveTo>
                  <a:pt x="16616" y="0"/>
                </a:moveTo>
                <a:lnTo>
                  <a:pt x="16844" y="984"/>
                </a:lnTo>
                <a:cubicBezTo>
                  <a:pt x="16969" y="1526"/>
                  <a:pt x="17957" y="5738"/>
                  <a:pt x="19039" y="10340"/>
                </a:cubicBezTo>
                <a:cubicBezTo>
                  <a:pt x="20504" y="16568"/>
                  <a:pt x="21030" y="18643"/>
                  <a:pt x="21097" y="18471"/>
                </a:cubicBezTo>
                <a:cubicBezTo>
                  <a:pt x="21146" y="18344"/>
                  <a:pt x="21280" y="17836"/>
                  <a:pt x="21393" y="17337"/>
                </a:cubicBezTo>
                <a:lnTo>
                  <a:pt x="21600" y="16427"/>
                </a:lnTo>
                <a:lnTo>
                  <a:pt x="20713" y="12798"/>
                </a:lnTo>
                <a:cubicBezTo>
                  <a:pt x="19109" y="6227"/>
                  <a:pt x="17972" y="1525"/>
                  <a:pt x="17802" y="759"/>
                </a:cubicBezTo>
                <a:cubicBezTo>
                  <a:pt x="17637" y="12"/>
                  <a:pt x="17630" y="2"/>
                  <a:pt x="17125" y="0"/>
                </a:cubicBezTo>
                <a:lnTo>
                  <a:pt x="16616" y="0"/>
                </a:lnTo>
                <a:close/>
                <a:moveTo>
                  <a:pt x="16458" y="2623"/>
                </a:moveTo>
                <a:cubicBezTo>
                  <a:pt x="16415" y="2622"/>
                  <a:pt x="15133" y="7943"/>
                  <a:pt x="12318" y="19801"/>
                </a:cubicBezTo>
                <a:lnTo>
                  <a:pt x="11899" y="21567"/>
                </a:lnTo>
                <a:lnTo>
                  <a:pt x="12516" y="21567"/>
                </a:lnTo>
                <a:lnTo>
                  <a:pt x="13136" y="21567"/>
                </a:lnTo>
                <a:lnTo>
                  <a:pt x="14777" y="14286"/>
                </a:lnTo>
                <a:lnTo>
                  <a:pt x="16422" y="7011"/>
                </a:lnTo>
                <a:lnTo>
                  <a:pt x="16571" y="7477"/>
                </a:lnTo>
                <a:cubicBezTo>
                  <a:pt x="16654" y="7733"/>
                  <a:pt x="17030" y="9260"/>
                  <a:pt x="17407" y="10874"/>
                </a:cubicBezTo>
                <a:cubicBezTo>
                  <a:pt x="17784" y="12487"/>
                  <a:pt x="18182" y="14153"/>
                  <a:pt x="18291" y="14579"/>
                </a:cubicBezTo>
                <a:cubicBezTo>
                  <a:pt x="18629" y="15902"/>
                  <a:pt x="18606" y="15924"/>
                  <a:pt x="16751" y="15924"/>
                </a:cubicBezTo>
                <a:lnTo>
                  <a:pt x="15104" y="15924"/>
                </a:lnTo>
                <a:lnTo>
                  <a:pt x="15104" y="16931"/>
                </a:lnTo>
                <a:lnTo>
                  <a:pt x="15104" y="17938"/>
                </a:lnTo>
                <a:lnTo>
                  <a:pt x="17641" y="17938"/>
                </a:lnTo>
                <a:lnTo>
                  <a:pt x="20177" y="17938"/>
                </a:lnTo>
                <a:lnTo>
                  <a:pt x="19950" y="16968"/>
                </a:lnTo>
                <a:cubicBezTo>
                  <a:pt x="18925" y="12592"/>
                  <a:pt x="16498" y="2623"/>
                  <a:pt x="16458" y="2623"/>
                </a:cubicBezTo>
                <a:close/>
                <a:moveTo>
                  <a:pt x="1366" y="3412"/>
                </a:moveTo>
                <a:lnTo>
                  <a:pt x="1366" y="7244"/>
                </a:lnTo>
                <a:lnTo>
                  <a:pt x="1366" y="11084"/>
                </a:lnTo>
                <a:lnTo>
                  <a:pt x="3175" y="11084"/>
                </a:lnTo>
                <a:lnTo>
                  <a:pt x="4981" y="11084"/>
                </a:lnTo>
                <a:lnTo>
                  <a:pt x="4981" y="9980"/>
                </a:lnTo>
                <a:lnTo>
                  <a:pt x="4981" y="8875"/>
                </a:lnTo>
                <a:lnTo>
                  <a:pt x="3597" y="8822"/>
                </a:lnTo>
                <a:lnTo>
                  <a:pt x="2210" y="8770"/>
                </a:lnTo>
                <a:lnTo>
                  <a:pt x="2210" y="7289"/>
                </a:lnTo>
                <a:cubicBezTo>
                  <a:pt x="2210" y="6400"/>
                  <a:pt x="2246" y="5732"/>
                  <a:pt x="2303" y="5613"/>
                </a:cubicBezTo>
                <a:cubicBezTo>
                  <a:pt x="2362" y="5491"/>
                  <a:pt x="3685" y="5439"/>
                  <a:pt x="5837" y="5478"/>
                </a:cubicBezTo>
                <a:cubicBezTo>
                  <a:pt x="9757" y="5549"/>
                  <a:pt x="9686" y="5520"/>
                  <a:pt x="10339" y="7304"/>
                </a:cubicBezTo>
                <a:cubicBezTo>
                  <a:pt x="10650" y="8156"/>
                  <a:pt x="10926" y="9749"/>
                  <a:pt x="10926" y="10686"/>
                </a:cubicBezTo>
                <a:cubicBezTo>
                  <a:pt x="10926" y="11563"/>
                  <a:pt x="10658" y="13122"/>
                  <a:pt x="10363" y="13962"/>
                </a:cubicBezTo>
                <a:cubicBezTo>
                  <a:pt x="9947" y="15146"/>
                  <a:pt x="9501" y="15680"/>
                  <a:pt x="8778" y="15849"/>
                </a:cubicBezTo>
                <a:cubicBezTo>
                  <a:pt x="7934" y="16046"/>
                  <a:pt x="7955" y="16134"/>
                  <a:pt x="7955" y="12174"/>
                </a:cubicBezTo>
                <a:lnTo>
                  <a:pt x="7955" y="8867"/>
                </a:lnTo>
                <a:lnTo>
                  <a:pt x="7511" y="8867"/>
                </a:lnTo>
                <a:lnTo>
                  <a:pt x="7068" y="8867"/>
                </a:lnTo>
                <a:lnTo>
                  <a:pt x="7068" y="13406"/>
                </a:lnTo>
                <a:lnTo>
                  <a:pt x="7068" y="17938"/>
                </a:lnTo>
                <a:lnTo>
                  <a:pt x="8134" y="17938"/>
                </a:lnTo>
                <a:cubicBezTo>
                  <a:pt x="9202" y="17935"/>
                  <a:pt x="9768" y="17705"/>
                  <a:pt x="10243" y="17081"/>
                </a:cubicBezTo>
                <a:cubicBezTo>
                  <a:pt x="10717" y="16459"/>
                  <a:pt x="11136" y="15343"/>
                  <a:pt x="11411" y="13985"/>
                </a:cubicBezTo>
                <a:cubicBezTo>
                  <a:pt x="11669" y="12709"/>
                  <a:pt x="11690" y="12486"/>
                  <a:pt x="11690" y="10686"/>
                </a:cubicBezTo>
                <a:cubicBezTo>
                  <a:pt x="11690" y="8915"/>
                  <a:pt x="11666" y="8649"/>
                  <a:pt x="11426" y="7425"/>
                </a:cubicBezTo>
                <a:cubicBezTo>
                  <a:pt x="11121" y="5871"/>
                  <a:pt x="10686" y="4805"/>
                  <a:pt x="10051" y="4058"/>
                </a:cubicBezTo>
                <a:lnTo>
                  <a:pt x="9599" y="3524"/>
                </a:lnTo>
                <a:lnTo>
                  <a:pt x="5484" y="3472"/>
                </a:lnTo>
                <a:lnTo>
                  <a:pt x="1366" y="3412"/>
                </a:lnTo>
                <a:close/>
                <a:moveTo>
                  <a:pt x="1366" y="12700"/>
                </a:moveTo>
                <a:lnTo>
                  <a:pt x="1366" y="17134"/>
                </a:lnTo>
                <a:lnTo>
                  <a:pt x="1366" y="21567"/>
                </a:lnTo>
                <a:lnTo>
                  <a:pt x="1758" y="21567"/>
                </a:lnTo>
                <a:cubicBezTo>
                  <a:pt x="2023" y="21567"/>
                  <a:pt x="2166" y="21475"/>
                  <a:pt x="2195" y="21282"/>
                </a:cubicBezTo>
                <a:cubicBezTo>
                  <a:pt x="2219" y="21125"/>
                  <a:pt x="2240" y="19676"/>
                  <a:pt x="2240" y="18058"/>
                </a:cubicBezTo>
                <a:cubicBezTo>
                  <a:pt x="2241" y="16441"/>
                  <a:pt x="2264" y="15027"/>
                  <a:pt x="2291" y="14917"/>
                </a:cubicBezTo>
                <a:cubicBezTo>
                  <a:pt x="2321" y="14798"/>
                  <a:pt x="2873" y="14714"/>
                  <a:pt x="3660" y="14714"/>
                </a:cubicBezTo>
                <a:lnTo>
                  <a:pt x="4981" y="14714"/>
                </a:lnTo>
                <a:lnTo>
                  <a:pt x="4981" y="13707"/>
                </a:lnTo>
                <a:lnTo>
                  <a:pt x="4981" y="12700"/>
                </a:lnTo>
                <a:lnTo>
                  <a:pt x="3175" y="12700"/>
                </a:lnTo>
                <a:lnTo>
                  <a:pt x="1366" y="12700"/>
                </a:lnTo>
                <a:close/>
                <a:moveTo>
                  <a:pt x="15104" y="19351"/>
                </a:moveTo>
                <a:lnTo>
                  <a:pt x="15104" y="20463"/>
                </a:lnTo>
                <a:lnTo>
                  <a:pt x="15104" y="21575"/>
                </a:lnTo>
                <a:lnTo>
                  <a:pt x="17763" y="21522"/>
                </a:lnTo>
                <a:lnTo>
                  <a:pt x="20426" y="21470"/>
                </a:lnTo>
                <a:lnTo>
                  <a:pt x="20666" y="20410"/>
                </a:lnTo>
                <a:lnTo>
                  <a:pt x="20902" y="19351"/>
                </a:lnTo>
                <a:lnTo>
                  <a:pt x="18003" y="19351"/>
                </a:lnTo>
                <a:lnTo>
                  <a:pt x="15104" y="19351"/>
                </a:lnTo>
                <a:close/>
              </a:path>
            </a:pathLst>
          </a:custGeom>
          <a:ln w="12700">
            <a:miter lim="400000"/>
          </a:ln>
        </p:spPr>
      </p:pic>
      <p:sp>
        <p:nvSpPr>
          <p:cNvPr id="150" name="Since 1982 ozone listed as “GRAS” Generally Recognized as Safe by  the US Food and Drug Administration for use in the food processing Industry and to disinfect bottled water and sanitise water bottles and containers."/>
          <p:cNvSpPr txBox="1"/>
          <p:nvPr/>
        </p:nvSpPr>
        <p:spPr>
          <a:xfrm>
            <a:off x="18312680" y="8813807"/>
            <a:ext cx="5380857" cy="4209693"/>
          </a:xfrm>
          <a:prstGeom prst="rect">
            <a:avLst/>
          </a:prstGeom>
          <a:ln w="12700">
            <a:miter lim="400000"/>
          </a:ln>
          <a:extLst>
            <a:ext uri="{C572A759-6A51-4108-AA02-DFA0A04FC94B}">
              <ma14:wrappingTextBoxFlag xmlns="" xmlns:ma14="http://schemas.microsoft.com/office/mac/drawingml/2011/main" val="1"/>
            </a:ext>
          </a:extLst>
        </p:spPr>
        <p:txBody>
          <a:bodyPr wrap="square" lIns="27090" tIns="27090" rIns="27090" bIns="27090"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cs-CZ" dirty="0"/>
              <a:t>Již v roce</a:t>
            </a:r>
            <a:r>
              <a:rPr lang="it-IT" dirty="0"/>
              <a:t>1982 </a:t>
            </a:r>
            <a:r>
              <a:rPr lang="cs-CZ" dirty="0"/>
              <a:t>byl </a:t>
            </a:r>
            <a:r>
              <a:rPr lang="it-IT" dirty="0"/>
              <a:t>ozon </a:t>
            </a:r>
            <a:r>
              <a:rPr lang="cs-CZ" dirty="0"/>
              <a:t>uznán</a:t>
            </a:r>
            <a:r>
              <a:rPr lang="it-IT" dirty="0"/>
              <a:t> </a:t>
            </a:r>
            <a:r>
              <a:rPr lang="cs-CZ" dirty="0"/>
              <a:t>jako bezpečný plyn pro potravinářské prostředí tzv. </a:t>
            </a:r>
            <a:r>
              <a:rPr lang="it-IT" dirty="0"/>
              <a:t>“GRAS” </a:t>
            </a:r>
            <a:r>
              <a:rPr lang="cs-CZ" dirty="0"/>
              <a:t>ze strany</a:t>
            </a:r>
            <a:r>
              <a:rPr lang="it-IT" dirty="0"/>
              <a:t> U.S. Food and Drug Administration </a:t>
            </a:r>
            <a:r>
              <a:rPr lang="cs-CZ" dirty="0"/>
              <a:t>a od roku </a:t>
            </a:r>
            <a:r>
              <a:rPr lang="it-IT" dirty="0"/>
              <a:t>2001, </a:t>
            </a:r>
            <a:r>
              <a:rPr lang="cs-CZ" dirty="0" err="1"/>
              <a:t>umožňujě</a:t>
            </a:r>
            <a:r>
              <a:rPr lang="cs-CZ" dirty="0"/>
              <a:t> aplikaci ozónu jak ve stavu plynném, tak rozpuštěném ve vodě, jako </a:t>
            </a:r>
            <a:r>
              <a:rPr lang="cs-CZ" dirty="0" err="1"/>
              <a:t>antimikrobický</a:t>
            </a:r>
            <a:r>
              <a:rPr lang="cs-CZ" dirty="0"/>
              <a:t> prvek pro úpravu potravin určeným k lidské spotřebě.</a:t>
            </a:r>
            <a:r>
              <a:rPr lang="it-IT" dirty="0"/>
              <a:t> </a:t>
            </a:r>
          </a:p>
        </p:txBody>
      </p:sp>
      <p:sp>
        <p:nvSpPr>
          <p:cNvPr id="151" name="Thanks to its exceptionally high oxidation power (2.07V), second only to fluorine, it is extremely efficient in breaking down and inactivating bacteria, moulds, yeasts, parasites and viruses."/>
          <p:cNvSpPr txBox="1"/>
          <p:nvPr/>
        </p:nvSpPr>
        <p:spPr>
          <a:xfrm>
            <a:off x="8807626" y="7808916"/>
            <a:ext cx="7933317" cy="2824698"/>
          </a:xfrm>
          <a:prstGeom prst="rect">
            <a:avLst/>
          </a:prstGeom>
          <a:ln w="12700">
            <a:miter lim="400000"/>
          </a:ln>
          <a:extLst>
            <a:ext uri="{C572A759-6A51-4108-AA02-DFA0A04FC94B}">
              <ma14:wrappingTextBoxFlag xmlns="" xmlns:ma14="http://schemas.microsoft.com/office/mac/drawingml/2011/main" val="1"/>
            </a:ext>
          </a:extLst>
        </p:spPr>
        <p:txBody>
          <a:bodyPr lIns="27090" tIns="27090" rIns="27090" bIns="27090"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cs-CZ" dirty="0"/>
              <a:t>Jeho vysoký </a:t>
            </a:r>
            <a:r>
              <a:rPr lang="cs-CZ" dirty="0" err="1"/>
              <a:t>oxydační</a:t>
            </a:r>
            <a:r>
              <a:rPr lang="cs-CZ" dirty="0"/>
              <a:t> výkon a přirozená vlastnost k přeměně na kyslík </a:t>
            </a:r>
            <a:r>
              <a:rPr lang="it-IT" dirty="0"/>
              <a:t>(O2) </a:t>
            </a:r>
            <a:r>
              <a:rPr lang="cs-CZ" dirty="0"/>
              <a:t>z něj</a:t>
            </a:r>
            <a:r>
              <a:rPr lang="it-IT" dirty="0"/>
              <a:t> </a:t>
            </a:r>
            <a:r>
              <a:rPr lang="cs-CZ" dirty="0"/>
              <a:t>dělají produkt s velmi širokou řadou aplikací v různých výrobních procesech za účelem snížení mikrobiologického rizika v zařízení, prostorech nebo dopravních prostředcích s větším výskytem osob</a:t>
            </a:r>
            <a:r>
              <a:rPr lang="it-IT" dirty="0"/>
              <a:t>.</a:t>
            </a:r>
          </a:p>
        </p:txBody>
      </p:sp>
      <p:sp>
        <p:nvSpPr>
          <p:cNvPr id="152" name="What is ozone?"/>
          <p:cNvSpPr/>
          <p:nvPr/>
        </p:nvSpPr>
        <p:spPr>
          <a:xfrm>
            <a:off x="13790892" y="356258"/>
            <a:ext cx="10354436" cy="1270000"/>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CO JE OZÓN</a:t>
            </a:r>
            <a:endParaRPr dirty="0"/>
          </a:p>
        </p:txBody>
      </p:sp>
      <p:pic>
        <p:nvPicPr>
          <p:cNvPr id="155" name="Image" descr="Image"/>
          <p:cNvPicPr>
            <a:picLocks noChangeAspect="1"/>
          </p:cNvPicPr>
          <p:nvPr/>
        </p:nvPicPr>
        <p:blipFill>
          <a:blip r:embed="rId4" cstate="print"/>
          <a:srcRect l="7628" t="8135" r="4900" b="7502"/>
          <a:stretch>
            <a:fillRect/>
          </a:stretch>
        </p:blipFill>
        <p:spPr>
          <a:xfrm>
            <a:off x="6143328" y="11322496"/>
            <a:ext cx="1241572" cy="1973786"/>
          </a:xfrm>
          <a:custGeom>
            <a:avLst/>
            <a:gdLst/>
            <a:ahLst/>
            <a:cxnLst>
              <a:cxn ang="0">
                <a:pos x="wd2" y="hd2"/>
              </a:cxn>
              <a:cxn ang="5400000">
                <a:pos x="wd2" y="hd2"/>
              </a:cxn>
              <a:cxn ang="10800000">
                <a:pos x="wd2" y="hd2"/>
              </a:cxn>
              <a:cxn ang="16200000">
                <a:pos x="wd2" y="hd2"/>
              </a:cxn>
            </a:cxnLst>
            <a:rect l="0" t="0" r="r" b="b"/>
            <a:pathLst>
              <a:path w="21577" h="21580" extrusionOk="0">
                <a:moveTo>
                  <a:pt x="10873" y="0"/>
                </a:moveTo>
                <a:lnTo>
                  <a:pt x="10404" y="404"/>
                </a:lnTo>
                <a:cubicBezTo>
                  <a:pt x="10151" y="619"/>
                  <a:pt x="9622" y="1159"/>
                  <a:pt x="9217" y="1619"/>
                </a:cubicBezTo>
                <a:cubicBezTo>
                  <a:pt x="9204" y="1634"/>
                  <a:pt x="9196" y="1647"/>
                  <a:pt x="9183" y="1662"/>
                </a:cubicBezTo>
                <a:cubicBezTo>
                  <a:pt x="8416" y="2507"/>
                  <a:pt x="7406" y="3603"/>
                  <a:pt x="6210" y="4860"/>
                </a:cubicBezTo>
                <a:cubicBezTo>
                  <a:pt x="2345" y="8923"/>
                  <a:pt x="1007" y="10803"/>
                  <a:pt x="341" y="13096"/>
                </a:cubicBezTo>
                <a:cubicBezTo>
                  <a:pt x="134" y="13808"/>
                  <a:pt x="20" y="14277"/>
                  <a:pt x="3" y="14693"/>
                </a:cubicBezTo>
                <a:cubicBezTo>
                  <a:pt x="-15" y="15108"/>
                  <a:pt x="62" y="15468"/>
                  <a:pt x="217" y="15964"/>
                </a:cubicBezTo>
                <a:cubicBezTo>
                  <a:pt x="854" y="18006"/>
                  <a:pt x="2369" y="19510"/>
                  <a:pt x="4762" y="20477"/>
                </a:cubicBezTo>
                <a:cubicBezTo>
                  <a:pt x="4971" y="20562"/>
                  <a:pt x="5131" y="20633"/>
                  <a:pt x="5300" y="20707"/>
                </a:cubicBezTo>
                <a:cubicBezTo>
                  <a:pt x="5435" y="20757"/>
                  <a:pt x="5568" y="20804"/>
                  <a:pt x="5707" y="20850"/>
                </a:cubicBezTo>
                <a:cubicBezTo>
                  <a:pt x="5816" y="20871"/>
                  <a:pt x="5920" y="20889"/>
                  <a:pt x="6045" y="20924"/>
                </a:cubicBezTo>
                <a:cubicBezTo>
                  <a:pt x="7705" y="21382"/>
                  <a:pt x="9410" y="21600"/>
                  <a:pt x="11107" y="21579"/>
                </a:cubicBezTo>
                <a:cubicBezTo>
                  <a:pt x="12804" y="21558"/>
                  <a:pt x="14496" y="21297"/>
                  <a:pt x="16128" y="20798"/>
                </a:cubicBezTo>
                <a:cubicBezTo>
                  <a:pt x="16138" y="20795"/>
                  <a:pt x="16146" y="20796"/>
                  <a:pt x="16156" y="20794"/>
                </a:cubicBezTo>
                <a:cubicBezTo>
                  <a:pt x="16235" y="20767"/>
                  <a:pt x="16319" y="20739"/>
                  <a:pt x="16397" y="20711"/>
                </a:cubicBezTo>
                <a:cubicBezTo>
                  <a:pt x="16586" y="20613"/>
                  <a:pt x="16801" y="20506"/>
                  <a:pt x="17101" y="20364"/>
                </a:cubicBezTo>
                <a:cubicBezTo>
                  <a:pt x="20256" y="18868"/>
                  <a:pt x="21585" y="17193"/>
                  <a:pt x="21577" y="14740"/>
                </a:cubicBezTo>
                <a:cubicBezTo>
                  <a:pt x="21568" y="11962"/>
                  <a:pt x="20189" y="9705"/>
                  <a:pt x="15680" y="5068"/>
                </a:cubicBezTo>
                <a:cubicBezTo>
                  <a:pt x="14238" y="3586"/>
                  <a:pt x="12555" y="1786"/>
                  <a:pt x="11935" y="1067"/>
                </a:cubicBezTo>
                <a:lnTo>
                  <a:pt x="11790" y="903"/>
                </a:lnTo>
                <a:cubicBezTo>
                  <a:pt x="11599" y="703"/>
                  <a:pt x="11284" y="344"/>
                  <a:pt x="11211" y="282"/>
                </a:cubicBezTo>
                <a:lnTo>
                  <a:pt x="10873" y="0"/>
                </a:lnTo>
                <a:close/>
              </a:path>
            </a:pathLst>
          </a:custGeom>
          <a:ln w="12700">
            <a:miter lim="400000"/>
          </a:ln>
          <a:effectLst>
            <a:outerShdw blurRad="419100" dist="203200" rotWithShape="0">
              <a:srgbClr val="000000"/>
            </a:outerShdw>
          </a:effectLst>
        </p:spPr>
      </p:pic>
      <p:pic>
        <p:nvPicPr>
          <p:cNvPr id="156" name="Image" descr="Image"/>
          <p:cNvPicPr>
            <a:picLocks noChangeAspect="1"/>
          </p:cNvPicPr>
          <p:nvPr/>
        </p:nvPicPr>
        <p:blipFill>
          <a:blip r:embed="rId5" cstate="print"/>
          <a:srcRect l="17044" t="6398" r="14382" b="3756"/>
          <a:stretch>
            <a:fillRect/>
          </a:stretch>
        </p:blipFill>
        <p:spPr>
          <a:xfrm>
            <a:off x="5780616" y="7838451"/>
            <a:ext cx="2290435" cy="2282041"/>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3" y="21600"/>
                  <a:pt x="12955" y="21600"/>
                  <a:pt x="16797" y="17579"/>
                </a:cubicBezTo>
                <a:cubicBezTo>
                  <a:pt x="20639" y="13558"/>
                  <a:pt x="20639" y="7037"/>
                  <a:pt x="16797" y="3016"/>
                </a:cubicBezTo>
                <a:cubicBezTo>
                  <a:pt x="14876" y="1005"/>
                  <a:pt x="12355" y="0"/>
                  <a:pt x="9837" y="0"/>
                </a:cubicBezTo>
                <a:close/>
              </a:path>
            </a:pathLst>
          </a:custGeom>
          <a:ln w="12700">
            <a:miter lim="400000"/>
          </a:ln>
          <a:effectLst>
            <a:outerShdw blurRad="419100" dist="203200" rotWithShape="0">
              <a:srgbClr val="000000"/>
            </a:outerShdw>
          </a:effectLst>
        </p:spPr>
      </p:pic>
      <p:pic>
        <p:nvPicPr>
          <p:cNvPr id="157" name="Image" descr="Image"/>
          <p:cNvPicPr>
            <a:picLocks noChangeAspect="1"/>
          </p:cNvPicPr>
          <p:nvPr/>
        </p:nvPicPr>
        <p:blipFill>
          <a:blip r:embed="rId6" cstate="print"/>
          <a:srcRect l="32986" t="30216" r="28936" b="37294"/>
          <a:stretch>
            <a:fillRect/>
          </a:stretch>
        </p:blipFill>
        <p:spPr>
          <a:xfrm>
            <a:off x="5780615" y="654735"/>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pic>
        <p:nvPicPr>
          <p:cNvPr id="29698" name="Picture 2" descr="Ozonoterapia"/>
          <p:cNvPicPr>
            <a:picLocks noChangeAspect="1" noChangeArrowheads="1"/>
          </p:cNvPicPr>
          <p:nvPr/>
        </p:nvPicPr>
        <p:blipFill>
          <a:blip r:embed="rId7" cstate="print"/>
          <a:srcRect l="2806" r="51253"/>
          <a:stretch>
            <a:fillRect/>
          </a:stretch>
        </p:blipFill>
        <p:spPr bwMode="auto">
          <a:xfrm>
            <a:off x="238672" y="233265"/>
            <a:ext cx="4680521" cy="13249472"/>
          </a:xfrm>
          <a:prstGeom prst="rect">
            <a:avLst/>
          </a:prstGeom>
          <a:ln>
            <a:noFill/>
          </a:ln>
          <a:effectLst>
            <a:outerShdw blurRad="190500" algn="tl" rotWithShape="0">
              <a:srgbClr val="000000">
                <a:alpha val="70000"/>
              </a:srgbClr>
            </a:outerShdw>
          </a:effectLst>
        </p:spPr>
      </p:pic>
      <p:grpSp>
        <p:nvGrpSpPr>
          <p:cNvPr id="2" name="Group"/>
          <p:cNvGrpSpPr/>
          <p:nvPr/>
        </p:nvGrpSpPr>
        <p:grpSpPr>
          <a:xfrm>
            <a:off x="13704168" y="1747743"/>
            <a:ext cx="7129464" cy="6045280"/>
            <a:chOff x="0" y="-98492"/>
            <a:chExt cx="10513526" cy="8542665"/>
          </a:xfrm>
        </p:grpSpPr>
        <p:pic>
          <p:nvPicPr>
            <p:cNvPr id="15" name="Image" descr="Image"/>
            <p:cNvPicPr>
              <a:picLocks noChangeAspect="1"/>
            </p:cNvPicPr>
            <p:nvPr/>
          </p:nvPicPr>
          <p:blipFill>
            <a:blip r:embed="rId8" cstate="print"/>
            <a:stretch>
              <a:fillRect/>
            </a:stretch>
          </p:blipFill>
          <p:spPr>
            <a:xfrm rot="10800000" flipH="1">
              <a:off x="3884021" y="5859629"/>
              <a:ext cx="2079768" cy="1902766"/>
            </a:xfrm>
            <a:prstGeom prst="rect">
              <a:avLst/>
            </a:prstGeom>
            <a:ln w="12700" cap="flat">
              <a:noFill/>
              <a:miter lim="400000"/>
            </a:ln>
            <a:effectLst/>
          </p:spPr>
        </p:pic>
        <p:pic>
          <p:nvPicPr>
            <p:cNvPr id="16" name="Image" descr="Image"/>
            <p:cNvPicPr>
              <a:picLocks noChangeAspect="1"/>
            </p:cNvPicPr>
            <p:nvPr/>
          </p:nvPicPr>
          <p:blipFill>
            <a:blip r:embed="rId9" cstate="print"/>
            <a:stretch>
              <a:fillRect/>
            </a:stretch>
          </p:blipFill>
          <p:spPr>
            <a:xfrm>
              <a:off x="3884021" y="558543"/>
              <a:ext cx="2079768" cy="1902766"/>
            </a:xfrm>
            <a:prstGeom prst="rect">
              <a:avLst/>
            </a:prstGeom>
            <a:ln w="12700" cap="flat">
              <a:noFill/>
              <a:miter lim="400000"/>
            </a:ln>
            <a:effectLst/>
          </p:spPr>
        </p:pic>
        <p:sp>
          <p:nvSpPr>
            <p:cNvPr id="17" name="Circle"/>
            <p:cNvSpPr/>
            <p:nvPr/>
          </p:nvSpPr>
          <p:spPr>
            <a:xfrm>
              <a:off x="0" y="3557453"/>
              <a:ext cx="1155700" cy="1155701"/>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18" name="Line"/>
            <p:cNvSpPr/>
            <p:nvPr/>
          </p:nvSpPr>
          <p:spPr>
            <a:xfrm rot="10800000" flipH="1">
              <a:off x="88184" y="3962168"/>
              <a:ext cx="978990" cy="346943"/>
            </a:xfrm>
            <a:custGeom>
              <a:avLst/>
              <a:gdLst/>
              <a:ahLst/>
              <a:cxnLst>
                <a:cxn ang="0">
                  <a:pos x="wd2" y="hd2"/>
                </a:cxn>
                <a:cxn ang="5400000">
                  <a:pos x="wd2" y="hd2"/>
                </a:cxn>
                <a:cxn ang="10800000">
                  <a:pos x="wd2" y="hd2"/>
                </a:cxn>
                <a:cxn ang="16200000">
                  <a:pos x="wd2" y="hd2"/>
                </a:cxn>
              </a:cxnLst>
              <a:rect l="0" t="0" r="r" b="b"/>
              <a:pathLst>
                <a:path w="21600" h="16338" extrusionOk="0">
                  <a:moveTo>
                    <a:pt x="0" y="11929"/>
                  </a:moveTo>
                  <a:cubicBezTo>
                    <a:pt x="1549" y="2674"/>
                    <a:pt x="5049" y="-2466"/>
                    <a:pt x="7879" y="1181"/>
                  </a:cubicBezTo>
                  <a:cubicBezTo>
                    <a:pt x="9887" y="3768"/>
                    <a:pt x="11504" y="11133"/>
                    <a:pt x="13430" y="14422"/>
                  </a:cubicBezTo>
                  <a:cubicBezTo>
                    <a:pt x="16189" y="19134"/>
                    <a:pt x="19960" y="15074"/>
                    <a:pt x="21600" y="3130"/>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19" name="Line"/>
            <p:cNvSpPr/>
            <p:nvPr/>
          </p:nvSpPr>
          <p:spPr>
            <a:xfrm flipV="1">
              <a:off x="577849" y="4724726"/>
              <a:ext cx="1" cy="1551040"/>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0" name="Line"/>
            <p:cNvSpPr/>
            <p:nvPr/>
          </p:nvSpPr>
          <p:spPr>
            <a:xfrm flipV="1">
              <a:off x="577849" y="2007542"/>
              <a:ext cx="1" cy="1551039"/>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1" name="Line"/>
            <p:cNvSpPr/>
            <p:nvPr/>
          </p:nvSpPr>
          <p:spPr>
            <a:xfrm>
              <a:off x="273050" y="2001703"/>
              <a:ext cx="4854766"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2" name="Line"/>
            <p:cNvSpPr/>
            <p:nvPr/>
          </p:nvSpPr>
          <p:spPr>
            <a:xfrm>
              <a:off x="273050" y="6268903"/>
              <a:ext cx="4854766"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3" name="Line"/>
            <p:cNvSpPr/>
            <p:nvPr/>
          </p:nvSpPr>
          <p:spPr>
            <a:xfrm flipV="1">
              <a:off x="5108756" y="2019101"/>
              <a:ext cx="1" cy="688934"/>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4" name="Line"/>
            <p:cNvSpPr/>
            <p:nvPr/>
          </p:nvSpPr>
          <p:spPr>
            <a:xfrm flipV="1">
              <a:off x="5108756" y="5604885"/>
              <a:ext cx="1" cy="662325"/>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5" name="Line"/>
            <p:cNvSpPr/>
            <p:nvPr/>
          </p:nvSpPr>
          <p:spPr>
            <a:xfrm>
              <a:off x="2675939" y="2716915"/>
              <a:ext cx="4865635"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6" name="Line"/>
            <p:cNvSpPr/>
            <p:nvPr/>
          </p:nvSpPr>
          <p:spPr>
            <a:xfrm>
              <a:off x="2675939" y="4713153"/>
              <a:ext cx="4865635" cy="1"/>
            </a:xfrm>
            <a:prstGeom prst="line">
              <a:avLst/>
            </a:prstGeom>
            <a:noFill/>
            <a:ln w="1016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7" name="Line"/>
            <p:cNvSpPr/>
            <p:nvPr/>
          </p:nvSpPr>
          <p:spPr>
            <a:xfrm>
              <a:off x="2675939" y="5619424"/>
              <a:ext cx="4865635"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8" name="Line"/>
            <p:cNvSpPr/>
            <p:nvPr/>
          </p:nvSpPr>
          <p:spPr>
            <a:xfrm>
              <a:off x="2675939" y="3659053"/>
              <a:ext cx="4865635" cy="1"/>
            </a:xfrm>
            <a:prstGeom prst="line">
              <a:avLst/>
            </a:prstGeom>
            <a:noFill/>
            <a:ln w="2413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29" name="Line"/>
            <p:cNvSpPr/>
            <p:nvPr/>
          </p:nvSpPr>
          <p:spPr>
            <a:xfrm flipV="1">
              <a:off x="2900701" y="2712039"/>
              <a:ext cx="931231"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0" name="Line"/>
            <p:cNvSpPr/>
            <p:nvPr/>
          </p:nvSpPr>
          <p:spPr>
            <a:xfrm flipV="1">
              <a:off x="3159434" y="2712039"/>
              <a:ext cx="931230"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1" name="Line"/>
            <p:cNvSpPr/>
            <p:nvPr/>
          </p:nvSpPr>
          <p:spPr>
            <a:xfrm flipV="1">
              <a:off x="6452737" y="2712039"/>
              <a:ext cx="931230"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2" name="Line"/>
            <p:cNvSpPr/>
            <p:nvPr/>
          </p:nvSpPr>
          <p:spPr>
            <a:xfrm flipV="1">
              <a:off x="6711469" y="2850330"/>
              <a:ext cx="818339" cy="81834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3" name="Line"/>
            <p:cNvSpPr/>
            <p:nvPr/>
          </p:nvSpPr>
          <p:spPr>
            <a:xfrm flipV="1">
              <a:off x="5738610" y="2712039"/>
              <a:ext cx="931230"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4" name="Line"/>
            <p:cNvSpPr/>
            <p:nvPr/>
          </p:nvSpPr>
          <p:spPr>
            <a:xfrm flipV="1">
              <a:off x="5997342" y="2712039"/>
              <a:ext cx="931231"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5" name="Line"/>
            <p:cNvSpPr/>
            <p:nvPr/>
          </p:nvSpPr>
          <p:spPr>
            <a:xfrm flipV="1">
              <a:off x="5031416" y="2712039"/>
              <a:ext cx="931231"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6" name="Line"/>
            <p:cNvSpPr/>
            <p:nvPr/>
          </p:nvSpPr>
          <p:spPr>
            <a:xfrm flipV="1">
              <a:off x="5290149" y="2712039"/>
              <a:ext cx="931230"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7" name="Line"/>
            <p:cNvSpPr/>
            <p:nvPr/>
          </p:nvSpPr>
          <p:spPr>
            <a:xfrm flipV="1">
              <a:off x="4319656" y="2712039"/>
              <a:ext cx="931230"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8" name="Line"/>
            <p:cNvSpPr/>
            <p:nvPr/>
          </p:nvSpPr>
          <p:spPr>
            <a:xfrm flipV="1">
              <a:off x="4578388" y="2712039"/>
              <a:ext cx="931231"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39" name="Line"/>
            <p:cNvSpPr/>
            <p:nvPr/>
          </p:nvSpPr>
          <p:spPr>
            <a:xfrm flipV="1">
              <a:off x="3607887" y="2712039"/>
              <a:ext cx="931231"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40" name="Line"/>
            <p:cNvSpPr/>
            <p:nvPr/>
          </p:nvSpPr>
          <p:spPr>
            <a:xfrm flipV="1">
              <a:off x="3866620" y="2712039"/>
              <a:ext cx="931230" cy="956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41" name="Line"/>
            <p:cNvSpPr/>
            <p:nvPr/>
          </p:nvSpPr>
          <p:spPr>
            <a:xfrm flipV="1">
              <a:off x="2651999" y="2712039"/>
              <a:ext cx="477265" cy="47726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42" name="Line"/>
            <p:cNvSpPr/>
            <p:nvPr/>
          </p:nvSpPr>
          <p:spPr>
            <a:xfrm flipV="1">
              <a:off x="2651999" y="2712039"/>
              <a:ext cx="735997" cy="73599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nvGrpSpPr>
            <p:cNvPr id="3" name="Group"/>
            <p:cNvGrpSpPr/>
            <p:nvPr/>
          </p:nvGrpSpPr>
          <p:grpSpPr>
            <a:xfrm>
              <a:off x="3030068" y="4711036"/>
              <a:ext cx="1173748" cy="915017"/>
              <a:chOff x="0" y="0"/>
              <a:chExt cx="1173747" cy="915015"/>
            </a:xfrm>
          </p:grpSpPr>
          <p:sp>
            <p:nvSpPr>
              <p:cNvPr id="70" name="Line"/>
              <p:cNvSpPr/>
              <p:nvPr/>
            </p:nvSpPr>
            <p:spPr>
              <a:xfrm flipV="1">
                <a:off x="-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71" name="Line"/>
              <p:cNvSpPr/>
              <p:nvPr/>
            </p:nvSpPr>
            <p:spPr>
              <a:xfrm flipV="1">
                <a:off x="25873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sp>
          <p:nvSpPr>
            <p:cNvPr id="44" name="Line"/>
            <p:cNvSpPr/>
            <p:nvPr/>
          </p:nvSpPr>
          <p:spPr>
            <a:xfrm flipV="1">
              <a:off x="6740007" y="4865779"/>
              <a:ext cx="761263" cy="76126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45" name="Line"/>
            <p:cNvSpPr/>
            <p:nvPr/>
          </p:nvSpPr>
          <p:spPr>
            <a:xfrm flipV="1">
              <a:off x="6998739" y="5133065"/>
              <a:ext cx="493977" cy="49397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nvGrpSpPr>
            <p:cNvPr id="4" name="Group"/>
            <p:cNvGrpSpPr/>
            <p:nvPr/>
          </p:nvGrpSpPr>
          <p:grpSpPr>
            <a:xfrm>
              <a:off x="4521882" y="4712026"/>
              <a:ext cx="1173748" cy="915016"/>
              <a:chOff x="0" y="0"/>
              <a:chExt cx="1173747" cy="915015"/>
            </a:xfrm>
          </p:grpSpPr>
          <p:sp>
            <p:nvSpPr>
              <p:cNvPr id="68" name="Line"/>
              <p:cNvSpPr/>
              <p:nvPr/>
            </p:nvSpPr>
            <p:spPr>
              <a:xfrm flipV="1">
                <a:off x="-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69" name="Line"/>
              <p:cNvSpPr/>
              <p:nvPr/>
            </p:nvSpPr>
            <p:spPr>
              <a:xfrm flipV="1">
                <a:off x="25873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grpSp>
          <p:nvGrpSpPr>
            <p:cNvPr id="5" name="Group"/>
            <p:cNvGrpSpPr/>
            <p:nvPr/>
          </p:nvGrpSpPr>
          <p:grpSpPr>
            <a:xfrm>
              <a:off x="5255283" y="4711036"/>
              <a:ext cx="1173748" cy="915017"/>
              <a:chOff x="0" y="0"/>
              <a:chExt cx="1173747" cy="915015"/>
            </a:xfrm>
          </p:grpSpPr>
          <p:sp>
            <p:nvSpPr>
              <p:cNvPr id="66" name="Line"/>
              <p:cNvSpPr/>
              <p:nvPr/>
            </p:nvSpPr>
            <p:spPr>
              <a:xfrm flipV="1">
                <a:off x="-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67" name="Line"/>
              <p:cNvSpPr/>
              <p:nvPr/>
            </p:nvSpPr>
            <p:spPr>
              <a:xfrm flipV="1">
                <a:off x="25873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grpSp>
          <p:nvGrpSpPr>
            <p:cNvPr id="6" name="Group"/>
            <p:cNvGrpSpPr/>
            <p:nvPr/>
          </p:nvGrpSpPr>
          <p:grpSpPr>
            <a:xfrm>
              <a:off x="6013697" y="4712026"/>
              <a:ext cx="1173748" cy="915016"/>
              <a:chOff x="0" y="0"/>
              <a:chExt cx="1173747" cy="915015"/>
            </a:xfrm>
          </p:grpSpPr>
          <p:sp>
            <p:nvSpPr>
              <p:cNvPr id="64" name="Line"/>
              <p:cNvSpPr/>
              <p:nvPr/>
            </p:nvSpPr>
            <p:spPr>
              <a:xfrm flipV="1">
                <a:off x="-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65" name="Line"/>
              <p:cNvSpPr/>
              <p:nvPr/>
            </p:nvSpPr>
            <p:spPr>
              <a:xfrm flipV="1">
                <a:off x="25873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grpSp>
          <p:nvGrpSpPr>
            <p:cNvPr id="7" name="Group"/>
            <p:cNvGrpSpPr/>
            <p:nvPr/>
          </p:nvGrpSpPr>
          <p:grpSpPr>
            <a:xfrm>
              <a:off x="3770560" y="4711036"/>
              <a:ext cx="1173748" cy="915017"/>
              <a:chOff x="0" y="0"/>
              <a:chExt cx="1173747" cy="915015"/>
            </a:xfrm>
          </p:grpSpPr>
          <p:sp>
            <p:nvSpPr>
              <p:cNvPr id="62" name="Line"/>
              <p:cNvSpPr/>
              <p:nvPr/>
            </p:nvSpPr>
            <p:spPr>
              <a:xfrm flipV="1">
                <a:off x="-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63" name="Line"/>
              <p:cNvSpPr/>
              <p:nvPr/>
            </p:nvSpPr>
            <p:spPr>
              <a:xfrm flipV="1">
                <a:off x="258731" y="0"/>
                <a:ext cx="915017" cy="91501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grpSp>
        <p:sp>
          <p:nvSpPr>
            <p:cNvPr id="50" name="Line"/>
            <p:cNvSpPr/>
            <p:nvPr/>
          </p:nvSpPr>
          <p:spPr>
            <a:xfrm flipV="1">
              <a:off x="2715445" y="4712026"/>
              <a:ext cx="503329" cy="50332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51" name="Line"/>
            <p:cNvSpPr/>
            <p:nvPr/>
          </p:nvSpPr>
          <p:spPr>
            <a:xfrm flipV="1">
              <a:off x="2706195" y="4712026"/>
              <a:ext cx="771311" cy="7713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52" name="Arrow"/>
            <p:cNvSpPr/>
            <p:nvPr/>
          </p:nvSpPr>
          <p:spPr>
            <a:xfrm>
              <a:off x="2156907" y="3947771"/>
              <a:ext cx="1193801" cy="412274"/>
            </a:xfrm>
            <a:prstGeom prst="rightArrow">
              <a:avLst>
                <a:gd name="adj1" fmla="val 11174"/>
                <a:gd name="adj2" fmla="val 70502"/>
              </a:avLst>
            </a:prstGeom>
            <a:solidFill>
              <a:srgbClr val="000000"/>
            </a:solidFill>
            <a:ln w="12700" cap="flat">
              <a:noFill/>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53" name="Arrow"/>
            <p:cNvSpPr/>
            <p:nvPr/>
          </p:nvSpPr>
          <p:spPr>
            <a:xfrm>
              <a:off x="7292399" y="4037493"/>
              <a:ext cx="1193801" cy="412274"/>
            </a:xfrm>
            <a:prstGeom prst="rightArrow">
              <a:avLst>
                <a:gd name="adj1" fmla="val 11174"/>
                <a:gd name="adj2" fmla="val 70502"/>
              </a:avLst>
            </a:prstGeom>
            <a:solidFill>
              <a:srgbClr val="000000"/>
            </a:solidFill>
            <a:ln w="12700" cap="flat">
              <a:noFill/>
              <a:miter lim="400000"/>
            </a:ln>
            <a:effectLst/>
          </p:spPr>
          <p:txBody>
            <a:bodyPr wrap="square" lIns="50800" tIns="50800" rIns="50800" bIns="50800" numCol="1" anchor="ctr">
              <a:noAutofit/>
            </a:bodyPr>
            <a:lstStyle/>
            <a:p>
              <a:pPr defTabSz="584116">
                <a:defRPr sz="2200" b="0">
                  <a:solidFill>
                    <a:srgbClr val="FFFFFF"/>
                  </a:solidFill>
                  <a:latin typeface="+mn-lt"/>
                  <a:ea typeface="+mn-ea"/>
                  <a:cs typeface="+mn-cs"/>
                  <a:sym typeface="Helvetica Neue Medium"/>
                </a:defRPr>
              </a:pPr>
              <a:endParaRPr dirty="0"/>
            </a:p>
          </p:txBody>
        </p:sp>
        <p:sp>
          <p:nvSpPr>
            <p:cNvPr id="54" name="O2"/>
            <p:cNvSpPr txBox="1"/>
            <p:nvPr/>
          </p:nvSpPr>
          <p:spPr>
            <a:xfrm>
              <a:off x="1322843" y="3908340"/>
              <a:ext cx="756442"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defTabSz="584116">
                <a:defRPr sz="2400" b="0">
                  <a:latin typeface="AppleGothic"/>
                  <a:ea typeface="AppleGothic"/>
                  <a:cs typeface="AppleGothic"/>
                  <a:sym typeface="AppleGothic"/>
                </a:defRPr>
              </a:pPr>
              <a:r>
                <a:rPr dirty="0"/>
                <a:t>O</a:t>
              </a:r>
              <a:r>
                <a:rPr lang="it-IT" dirty="0"/>
                <a:t>2</a:t>
              </a:r>
              <a:endParaRPr baseline="-5999" dirty="0"/>
            </a:p>
          </p:txBody>
        </p:sp>
        <p:sp>
          <p:nvSpPr>
            <p:cNvPr id="55" name="O2"/>
            <p:cNvSpPr txBox="1"/>
            <p:nvPr/>
          </p:nvSpPr>
          <p:spPr>
            <a:xfrm>
              <a:off x="8615244" y="3908340"/>
              <a:ext cx="756442"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defTabSz="584116">
                <a:defRPr sz="2400" b="0">
                  <a:latin typeface="AppleGothic"/>
                  <a:ea typeface="AppleGothic"/>
                  <a:cs typeface="AppleGothic"/>
                  <a:sym typeface="AppleGothic"/>
                </a:defRPr>
              </a:pPr>
              <a:r>
                <a:rPr dirty="0"/>
                <a:t>O</a:t>
              </a:r>
              <a:r>
                <a:rPr lang="it-IT" dirty="0"/>
                <a:t>3</a:t>
              </a:r>
              <a:endParaRPr baseline="-5999" dirty="0"/>
            </a:p>
          </p:txBody>
        </p:sp>
        <p:sp>
          <p:nvSpPr>
            <p:cNvPr id="56" name="DISCHARGE GAP"/>
            <p:cNvSpPr txBox="1"/>
            <p:nvPr/>
          </p:nvSpPr>
          <p:spPr>
            <a:xfrm>
              <a:off x="3315590" y="3849280"/>
              <a:ext cx="3933500"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584200">
                <a:defRPr sz="2400" b="0">
                  <a:latin typeface="AppleGothic"/>
                  <a:ea typeface="AppleGothic"/>
                  <a:cs typeface="AppleGothic"/>
                  <a:sym typeface="AppleGothic"/>
                </a:defRPr>
              </a:lvl1pPr>
            </a:lstStyle>
            <a:p>
              <a:r>
                <a:rPr dirty="0"/>
                <a:t>DISCHARGE GAP</a:t>
              </a:r>
            </a:p>
          </p:txBody>
        </p:sp>
        <p:sp>
          <p:nvSpPr>
            <p:cNvPr id="57" name="ELECTRODE"/>
            <p:cNvSpPr txBox="1"/>
            <p:nvPr/>
          </p:nvSpPr>
          <p:spPr>
            <a:xfrm>
              <a:off x="7582626" y="2749581"/>
              <a:ext cx="2926487"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584200">
                <a:defRPr sz="2400" b="0">
                  <a:latin typeface="AppleGothic"/>
                  <a:ea typeface="AppleGothic"/>
                  <a:cs typeface="AppleGothic"/>
                  <a:sym typeface="AppleGothic"/>
                </a:defRPr>
              </a:lvl1pPr>
            </a:lstStyle>
            <a:p>
              <a:r>
                <a:t>ELECTRODE</a:t>
              </a:r>
            </a:p>
          </p:txBody>
        </p:sp>
        <p:sp>
          <p:nvSpPr>
            <p:cNvPr id="58" name="ELECTRODE"/>
            <p:cNvSpPr txBox="1"/>
            <p:nvPr/>
          </p:nvSpPr>
          <p:spPr>
            <a:xfrm>
              <a:off x="7587039" y="5025595"/>
              <a:ext cx="2926487"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584200">
                <a:defRPr sz="2400" b="0">
                  <a:latin typeface="AppleGothic"/>
                  <a:ea typeface="AppleGothic"/>
                  <a:cs typeface="AppleGothic"/>
                  <a:sym typeface="AppleGothic"/>
                </a:defRPr>
              </a:lvl1pPr>
            </a:lstStyle>
            <a:p>
              <a:r>
                <a:t>ELECTRODE</a:t>
              </a:r>
            </a:p>
          </p:txBody>
        </p:sp>
        <p:sp>
          <p:nvSpPr>
            <p:cNvPr id="59" name="DIELECTRIC"/>
            <p:cNvSpPr txBox="1"/>
            <p:nvPr/>
          </p:nvSpPr>
          <p:spPr>
            <a:xfrm>
              <a:off x="7620446" y="3332992"/>
              <a:ext cx="2850843"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584200">
                <a:defRPr sz="2400" b="0">
                  <a:latin typeface="AppleGothic"/>
                  <a:ea typeface="AppleGothic"/>
                  <a:cs typeface="AppleGothic"/>
                  <a:sym typeface="AppleGothic"/>
                </a:defRPr>
              </a:lvl1pPr>
            </a:lstStyle>
            <a:p>
              <a:r>
                <a:t>DIELECTRIC</a:t>
              </a:r>
            </a:p>
          </p:txBody>
        </p:sp>
        <p:sp>
          <p:nvSpPr>
            <p:cNvPr id="60" name="HEAT"/>
            <p:cNvSpPr txBox="1"/>
            <p:nvPr/>
          </p:nvSpPr>
          <p:spPr>
            <a:xfrm>
              <a:off x="4243108" y="-98492"/>
              <a:ext cx="1361597"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584200">
                <a:defRPr sz="2400" b="0">
                  <a:latin typeface="AppleGothic"/>
                  <a:ea typeface="AppleGothic"/>
                  <a:cs typeface="AppleGothic"/>
                  <a:sym typeface="AppleGothic"/>
                </a:defRPr>
              </a:lvl1pPr>
            </a:lstStyle>
            <a:p>
              <a:r>
                <a:t>HEAT</a:t>
              </a:r>
            </a:p>
          </p:txBody>
        </p:sp>
        <p:sp>
          <p:nvSpPr>
            <p:cNvPr id="61" name="HEAT"/>
            <p:cNvSpPr txBox="1"/>
            <p:nvPr/>
          </p:nvSpPr>
          <p:spPr>
            <a:xfrm>
              <a:off x="4243108" y="7777291"/>
              <a:ext cx="1361597" cy="666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584200">
                <a:defRPr sz="2400" b="0">
                  <a:latin typeface="AppleGothic"/>
                  <a:ea typeface="AppleGothic"/>
                  <a:cs typeface="AppleGothic"/>
                  <a:sym typeface="AppleGothic"/>
                </a:defRPr>
              </a:lvl1pPr>
            </a:lstStyle>
            <a:p>
              <a:r>
                <a:t>HEAT</a:t>
              </a:r>
            </a:p>
          </p:txBody>
        </p:sp>
      </p:gr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747849" y="377826"/>
            <a:ext cx="17014092" cy="1571624"/>
          </a:xfrm>
        </p:spPr>
        <p:txBody>
          <a:bodyPr>
            <a:normAutofit fontScale="90000"/>
          </a:bodyPr>
          <a:lstStyle/>
          <a:p>
            <a:pPr>
              <a:defRPr/>
            </a:pPr>
            <a:r>
              <a:rPr lang="it-IT" sz="3600" b="1" dirty="0">
                <a:solidFill>
                  <a:schemeClr val="tx1"/>
                </a:solidFill>
                <a:latin typeface="Arial" pitchFamily="34" charset="0"/>
                <a:cs typeface="Arial" pitchFamily="34" charset="0"/>
              </a:rPr>
              <a:t>OZON</a:t>
            </a:r>
            <a:r>
              <a:rPr lang="cs-CZ" sz="3600" b="1" dirty="0">
                <a:solidFill>
                  <a:schemeClr val="tx1"/>
                </a:solidFill>
                <a:latin typeface="Arial" pitchFamily="34" charset="0"/>
                <a:cs typeface="Arial" pitchFamily="34" charset="0"/>
              </a:rPr>
              <a:t>OVÉ SYSTÉMY PRO MYTÍ</a:t>
            </a:r>
            <a:r>
              <a:rPr lang="it-IT" sz="3600" b="1" dirty="0">
                <a:solidFill>
                  <a:schemeClr val="tx1"/>
                </a:solidFill>
                <a:latin typeface="Arial" pitchFamily="34" charset="0"/>
                <a:cs typeface="Arial" pitchFamily="34" charset="0"/>
              </a:rPr>
              <a:t> (</a:t>
            </a:r>
            <a:r>
              <a:rPr lang="cs-CZ" sz="3600" b="1" dirty="0">
                <a:solidFill>
                  <a:schemeClr val="tx1"/>
                </a:solidFill>
                <a:latin typeface="Arial" pitchFamily="34" charset="0"/>
                <a:cs typeface="Arial" pitchFamily="34" charset="0"/>
              </a:rPr>
              <a:t>dezinfekce studenou vodou</a:t>
            </a:r>
            <a:r>
              <a:rPr lang="it-IT" sz="3600" b="1" dirty="0">
                <a:solidFill>
                  <a:schemeClr val="tx1"/>
                </a:solidFill>
                <a:latin typeface="Arial" pitchFamily="34" charset="0"/>
                <a:cs typeface="Arial" pitchFamily="34" charset="0"/>
              </a:rPr>
              <a:t>)</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POVRCHY A NÁSTROJE</a:t>
            </a:r>
            <a:r>
              <a:rPr lang="it-IT" sz="3600" b="1" dirty="0">
                <a:solidFill>
                  <a:schemeClr val="tx1"/>
                </a:solidFill>
                <a:latin typeface="Arial" pitchFamily="34" charset="0"/>
                <a:cs typeface="Arial" pitchFamily="34" charset="0"/>
              </a:rPr>
              <a:t> </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ZÁVOD </a:t>
            </a:r>
            <a:r>
              <a:rPr lang="it-IT" sz="3600" b="1" dirty="0">
                <a:solidFill>
                  <a:schemeClr val="tx1"/>
                </a:solidFill>
                <a:latin typeface="Arial" pitchFamily="34" charset="0"/>
                <a:cs typeface="Arial" pitchFamily="34" charset="0"/>
              </a:rPr>
              <a:t>INALCA (</a:t>
            </a:r>
            <a:r>
              <a:rPr lang="cs-CZ" sz="3600" b="1" dirty="0">
                <a:solidFill>
                  <a:schemeClr val="tx1"/>
                </a:solidFill>
                <a:latin typeface="Arial" pitchFamily="34" charset="0"/>
                <a:cs typeface="Arial" pitchFamily="34" charset="0"/>
              </a:rPr>
              <a:t>skupina </a:t>
            </a:r>
            <a:r>
              <a:rPr lang="it-IT" sz="3600" b="1" dirty="0">
                <a:solidFill>
                  <a:schemeClr val="tx1"/>
                </a:solidFill>
                <a:latin typeface="Arial" pitchFamily="34" charset="0"/>
                <a:cs typeface="Arial" pitchFamily="34" charset="0"/>
              </a:rPr>
              <a:t>CREMONINI)</a:t>
            </a:r>
            <a:r>
              <a:rPr lang="cs-CZ" sz="3600" b="1" dirty="0">
                <a:solidFill>
                  <a:schemeClr val="tx1"/>
                </a:solidFill>
                <a:latin typeface="Arial" pitchFamily="34" charset="0"/>
                <a:cs typeface="Arial" pitchFamily="34" charset="0"/>
              </a:rPr>
              <a:t>,</a:t>
            </a:r>
            <a:r>
              <a:rPr lang="it-IT" sz="3600" b="1" dirty="0">
                <a:solidFill>
                  <a:schemeClr val="tx1"/>
                </a:solidFill>
                <a:latin typeface="Arial" pitchFamily="34" charset="0"/>
                <a:cs typeface="Arial" pitchFamily="34" charset="0"/>
              </a:rPr>
              <a:t> MODENA. </a:t>
            </a:r>
            <a:br>
              <a:rPr lang="it-IT" sz="3600" dirty="0">
                <a:latin typeface="Arial" pitchFamily="34" charset="0"/>
              </a:rPr>
            </a:br>
            <a:endParaRPr lang="it-IT" sz="3600" b="1" dirty="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76738" y="4121151"/>
            <a:ext cx="23164800" cy="1571626"/>
          </a:xfrm>
          <a:prstGeom prst="rect">
            <a:avLst/>
          </a:prstGeom>
          <a:noFill/>
          <a:ln w="9525">
            <a:noFill/>
            <a:miter lim="800000"/>
            <a:headEnd/>
            <a:tailEnd/>
          </a:ln>
          <a:effectLst/>
        </p:spPr>
        <p:txBody>
          <a:bodyPr lIns="207816" tIns="103908" rIns="207816" bIns="103908" anchor="ctr"/>
          <a:lstStyle/>
          <a:p>
            <a:pPr eaLnBrk="0" hangingPunct="0">
              <a:defRPr/>
            </a:pPr>
            <a:endParaRPr lang="cs-CZ" sz="3600" dirty="0">
              <a:latin typeface="Arial" pitchFamily="34" charset="0"/>
              <a:ea typeface="+mj-ea"/>
              <a:cs typeface="Arial" pitchFamily="34" charset="0"/>
            </a:endParaRPr>
          </a:p>
          <a:p>
            <a:pPr eaLnBrk="0" hangingPunct="0">
              <a:defRPr/>
            </a:pPr>
            <a:r>
              <a:rPr lang="cs-CZ" sz="3600" dirty="0">
                <a:latin typeface="Arial" pitchFamily="34" charset="0"/>
                <a:ea typeface="+mj-ea"/>
                <a:cs typeface="Arial" pitchFamily="34" charset="0"/>
              </a:rPr>
              <a:t>Mobilní řešení pro dezinfekci studenou vodou bez nutnosti oplachu a bez přítomnosti chemických produktů. Operace s nulovým dopadem na životní prostředí</a:t>
            </a:r>
            <a:r>
              <a:rPr lang="it-IT" sz="3600" dirty="0">
                <a:latin typeface="Arial" pitchFamily="34" charset="0"/>
                <a:ea typeface="+mj-ea"/>
                <a:cs typeface="Arial" pitchFamily="34" charset="0"/>
              </a:rPr>
              <a:t>.</a:t>
            </a: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33796" name="Picture 2" descr="\\SERVER2003\dati\Società\11_Foto\referenze foto\lavaggio con hygene water con O3 1.JPG"/>
          <p:cNvPicPr>
            <a:picLocks noChangeAspect="1" noChangeArrowheads="1"/>
          </p:cNvPicPr>
          <p:nvPr/>
        </p:nvPicPr>
        <p:blipFill>
          <a:blip r:embed="rId2" cstate="print"/>
          <a:srcRect/>
          <a:stretch>
            <a:fillRect/>
          </a:stretch>
        </p:blipFill>
        <p:spPr bwMode="auto">
          <a:xfrm>
            <a:off x="289169" y="6715126"/>
            <a:ext cx="9022863" cy="5076824"/>
          </a:xfrm>
          <a:prstGeom prst="rect">
            <a:avLst/>
          </a:prstGeom>
          <a:noFill/>
          <a:ln w="9525">
            <a:noFill/>
            <a:miter lim="800000"/>
            <a:headEnd/>
            <a:tailEnd/>
          </a:ln>
        </p:spPr>
      </p:pic>
      <p:pic>
        <p:nvPicPr>
          <p:cNvPr id="33797" name="Picture 3" descr="\\SERVER2003\dati\Società\11_Foto\referenze foto\lavaggio sistemi di ingranaggio con hygene water ad O3 1.JPG"/>
          <p:cNvPicPr>
            <a:picLocks noChangeAspect="1" noChangeArrowheads="1"/>
          </p:cNvPicPr>
          <p:nvPr/>
        </p:nvPicPr>
        <p:blipFill>
          <a:blip r:embed="rId3" cstate="print"/>
          <a:srcRect l="29787"/>
          <a:stretch>
            <a:fillRect/>
          </a:stretch>
        </p:blipFill>
        <p:spPr bwMode="auto">
          <a:xfrm>
            <a:off x="8929079" y="6715126"/>
            <a:ext cx="6338277" cy="5076824"/>
          </a:xfrm>
          <a:prstGeom prst="rect">
            <a:avLst/>
          </a:prstGeom>
          <a:noFill/>
          <a:ln w="9525">
            <a:noFill/>
            <a:miter lim="800000"/>
            <a:headEnd/>
            <a:tailEnd/>
          </a:ln>
        </p:spPr>
      </p:pic>
      <p:pic>
        <p:nvPicPr>
          <p:cNvPr id="33798" name="Picture 4" descr="\\SERVER2003\dati\Società\11_Foto\referenze foto\test verifica sanificazione superfici.JPG"/>
          <p:cNvPicPr>
            <a:picLocks noChangeAspect="1" noChangeArrowheads="1"/>
          </p:cNvPicPr>
          <p:nvPr/>
        </p:nvPicPr>
        <p:blipFill>
          <a:blip r:embed="rId4" cstate="print"/>
          <a:srcRect/>
          <a:stretch>
            <a:fillRect/>
          </a:stretch>
        </p:blipFill>
        <p:spPr bwMode="auto">
          <a:xfrm>
            <a:off x="15071972" y="6715126"/>
            <a:ext cx="9022860" cy="5076824"/>
          </a:xfrm>
          <a:prstGeom prst="rect">
            <a:avLst/>
          </a:prstGeom>
          <a:noFill/>
          <a:ln w="9525">
            <a:noFill/>
            <a:miter lim="800000"/>
            <a:headEnd/>
            <a:tailEnd/>
          </a:ln>
        </p:spPr>
      </p:pic>
      <p:pic>
        <p:nvPicPr>
          <p:cNvPr id="33800" name="Picture 9" descr="http://earthriot.altervista.org/blog/wp-content/uploads/2014/03/marchi-cremonini.jpg"/>
          <p:cNvPicPr>
            <a:picLocks noChangeAspect="1" noChangeArrowheads="1"/>
          </p:cNvPicPr>
          <p:nvPr/>
        </p:nvPicPr>
        <p:blipFill>
          <a:blip r:embed="rId5" cstate="print"/>
          <a:srcRect/>
          <a:stretch>
            <a:fillRect/>
          </a:stretch>
        </p:blipFill>
        <p:spPr bwMode="auto">
          <a:xfrm>
            <a:off x="0" y="1384300"/>
            <a:ext cx="4036647" cy="2832100"/>
          </a:xfrm>
          <a:prstGeom prst="rect">
            <a:avLst/>
          </a:prstGeom>
          <a:noFill/>
          <a:ln w="9525">
            <a:noFill/>
            <a:miter lim="800000"/>
            <a:headEnd/>
            <a:tailEnd/>
          </a:ln>
        </p:spPr>
      </p:pic>
      <p:pic>
        <p:nvPicPr>
          <p:cNvPr id="33801" name="Picture 11" descr="https://www.cremonini.com/css/img/cremonini.png"/>
          <p:cNvPicPr>
            <a:picLocks noChangeAspect="1" noChangeArrowheads="1"/>
          </p:cNvPicPr>
          <p:nvPr/>
        </p:nvPicPr>
        <p:blipFill>
          <a:blip r:embed="rId6" cstate="print"/>
          <a:srcRect/>
          <a:stretch>
            <a:fillRect/>
          </a:stretch>
        </p:blipFill>
        <p:spPr bwMode="auto">
          <a:xfrm>
            <a:off x="1" y="1"/>
            <a:ext cx="4060094" cy="1530350"/>
          </a:xfrm>
          <a:prstGeom prst="rect">
            <a:avLst/>
          </a:prstGeom>
          <a:noFill/>
          <a:ln w="9525">
            <a:noFill/>
            <a:miter lim="800000"/>
            <a:headEnd/>
            <a:tailEnd/>
          </a:ln>
        </p:spPr>
      </p:pic>
      <p:pic>
        <p:nvPicPr>
          <p:cNvPr id="10" name="Image" descr="Image"/>
          <p:cNvPicPr>
            <a:picLocks noChangeAspect="1"/>
          </p:cNvPicPr>
          <p:nvPr/>
        </p:nvPicPr>
        <p:blipFill>
          <a:blip r:embed="rId7"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103448" y="231777"/>
            <a:ext cx="17014092" cy="3025774"/>
          </a:xfrm>
        </p:spPr>
        <p:txBody>
          <a:bodyPr>
            <a:normAutofit/>
          </a:bodyPr>
          <a:lstStyle/>
          <a:p>
            <a:pPr eaLnBrk="1" hangingPunct="1"/>
            <a:r>
              <a:rPr lang="cs-CZ" sz="3600" b="1" dirty="0">
                <a:solidFill>
                  <a:schemeClr val="tx1"/>
                </a:solidFill>
                <a:latin typeface="Arial" pitchFamily="34" charset="0"/>
                <a:cs typeface="Arial" pitchFamily="34" charset="0"/>
              </a:rPr>
              <a:t>SYSTÉMY DEZINFEKCE POMOCÍ OZÓNU DOPRAVNÍCH PROSTŔEDKŮ </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DEZINFEKCE STUDENOU VODOU BEZ CHEMICKÝCH PRODUKTŮ </a:t>
            </a:r>
            <a:br>
              <a:rPr lang="cs-CZ"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VÝROBNÍ ZÁVOD </a:t>
            </a:r>
            <a:r>
              <a:rPr lang="it-IT" sz="3600" b="1" dirty="0">
                <a:solidFill>
                  <a:schemeClr val="tx1"/>
                </a:solidFill>
                <a:latin typeface="Arial" pitchFamily="34" charset="0"/>
                <a:cs typeface="Arial" pitchFamily="34" charset="0"/>
              </a:rPr>
              <a:t>UNILEVER (ALGIDA) </a:t>
            </a:r>
          </a:p>
        </p:txBody>
      </p:sp>
      <p:pic>
        <p:nvPicPr>
          <p:cNvPr id="34819" name="Picture 2" descr="\\SERVER2003\dati\Società\11_Foto\referenze foto\lavaggio mezzi con hygene water O3 1.jpg"/>
          <p:cNvPicPr>
            <a:picLocks noChangeAspect="1" noChangeArrowheads="1"/>
          </p:cNvPicPr>
          <p:nvPr/>
        </p:nvPicPr>
        <p:blipFill>
          <a:blip r:embed="rId2" cstate="print"/>
          <a:srcRect/>
          <a:stretch>
            <a:fillRect/>
          </a:stretch>
        </p:blipFill>
        <p:spPr bwMode="auto">
          <a:xfrm>
            <a:off x="4216403" y="5721350"/>
            <a:ext cx="9960706" cy="5600700"/>
          </a:xfrm>
          <a:prstGeom prst="rect">
            <a:avLst/>
          </a:prstGeom>
          <a:noFill/>
          <a:ln w="9525">
            <a:noFill/>
            <a:miter lim="800000"/>
            <a:headEnd/>
            <a:tailEnd/>
          </a:ln>
        </p:spPr>
      </p:pic>
      <p:pic>
        <p:nvPicPr>
          <p:cNvPr id="34820" name="Picture 3" descr="\\SERVER2003\dati\Società\11_Foto\referenze foto\lavaggio mezzi con hygene water O3 2.jpg"/>
          <p:cNvPicPr>
            <a:picLocks noChangeAspect="1" noChangeArrowheads="1"/>
          </p:cNvPicPr>
          <p:nvPr/>
        </p:nvPicPr>
        <p:blipFill>
          <a:blip r:embed="rId3" cstate="print"/>
          <a:srcRect/>
          <a:stretch>
            <a:fillRect/>
          </a:stretch>
        </p:blipFill>
        <p:spPr bwMode="auto">
          <a:xfrm>
            <a:off x="14114586" y="5705477"/>
            <a:ext cx="5619262" cy="5616574"/>
          </a:xfrm>
          <a:prstGeom prst="rect">
            <a:avLst/>
          </a:prstGeom>
          <a:noFill/>
          <a:ln w="9525">
            <a:noFill/>
            <a:miter lim="800000"/>
            <a:headEnd/>
            <a:tailEnd/>
          </a:ln>
        </p:spPr>
      </p:pic>
      <p:sp>
        <p:nvSpPr>
          <p:cNvPr id="9" name="Rectangle 2"/>
          <p:cNvSpPr txBox="1">
            <a:spLocks noChangeArrowheads="1"/>
          </p:cNvSpPr>
          <p:nvPr/>
        </p:nvSpPr>
        <p:spPr bwMode="auto">
          <a:xfrm>
            <a:off x="0" y="3832226"/>
            <a:ext cx="23164800" cy="1571624"/>
          </a:xfrm>
          <a:prstGeom prst="rect">
            <a:avLst/>
          </a:prstGeom>
          <a:noFill/>
          <a:ln w="9525">
            <a:noFill/>
            <a:miter lim="800000"/>
            <a:headEnd/>
            <a:tailEnd/>
          </a:ln>
          <a:effectLst/>
        </p:spPr>
        <p:txBody>
          <a:bodyPr lIns="207816" tIns="103908" rIns="207816" bIns="103908" anchor="ctr"/>
          <a:lstStyle/>
          <a:p>
            <a:pPr eaLnBrk="0" hangingPunct="0">
              <a:buFontTx/>
              <a:buChar char="-"/>
              <a:defRPr/>
            </a:pPr>
            <a:br>
              <a:rPr lang="it-IT" sz="3600" dirty="0">
                <a:solidFill>
                  <a:schemeClr val="tx2"/>
                </a:solidFill>
                <a:latin typeface="Arial" pitchFamily="34" charset="0"/>
                <a:ea typeface="+mj-ea"/>
                <a:cs typeface="+mj-cs"/>
              </a:rPr>
            </a:br>
            <a:endParaRPr lang="it-IT" sz="3600" dirty="0">
              <a:latin typeface="Arial" pitchFamily="34" charset="0"/>
              <a:ea typeface="+mj-ea"/>
              <a:cs typeface="Arial" pitchFamily="34" charset="0"/>
            </a:endParaRPr>
          </a:p>
        </p:txBody>
      </p:sp>
      <p:pic>
        <p:nvPicPr>
          <p:cNvPr id="34823" name="Picture 8" descr="http://www.cubcampania.org/wp-content/uploads/2016/06/UNILEVER-6.jpg"/>
          <p:cNvPicPr>
            <a:picLocks noChangeAspect="1" noChangeArrowheads="1"/>
          </p:cNvPicPr>
          <p:nvPr/>
        </p:nvPicPr>
        <p:blipFill>
          <a:blip r:embed="rId4" cstate="print"/>
          <a:srcRect/>
          <a:stretch>
            <a:fillRect/>
          </a:stretch>
        </p:blipFill>
        <p:spPr bwMode="auto">
          <a:xfrm>
            <a:off x="1" y="1"/>
            <a:ext cx="4747847" cy="2968626"/>
          </a:xfrm>
          <a:prstGeom prst="rect">
            <a:avLst/>
          </a:prstGeom>
          <a:noFill/>
          <a:ln w="9525">
            <a:noFill/>
            <a:miter lim="800000"/>
            <a:headEnd/>
            <a:tailEnd/>
          </a:ln>
        </p:spPr>
      </p:pic>
      <p:pic>
        <p:nvPicPr>
          <p:cNvPr id="8" name="Image" descr="Image"/>
          <p:cNvPicPr>
            <a:picLocks noChangeAspect="1"/>
          </p:cNvPicPr>
          <p:nvPr/>
        </p:nvPicPr>
        <p:blipFill>
          <a:blip r:embed="rId5"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103446" y="377826"/>
            <a:ext cx="15775355" cy="3022600"/>
          </a:xfrm>
        </p:spPr>
        <p:txBody>
          <a:bodyPr>
            <a:normAutofit/>
          </a:bodyPr>
          <a:lstStyle/>
          <a:p>
            <a:pPr eaLnBrk="1" hangingPunct="1"/>
            <a:r>
              <a:rPr lang="it-IT" sz="3600" b="1" dirty="0">
                <a:solidFill>
                  <a:schemeClr val="tx1"/>
                </a:solidFill>
                <a:latin typeface="Arial" pitchFamily="34" charset="0"/>
                <a:cs typeface="Arial" pitchFamily="34" charset="0"/>
              </a:rPr>
              <a:t>S</a:t>
            </a:r>
            <a:r>
              <a:rPr lang="cs-CZ" sz="3600" b="1" dirty="0">
                <a:solidFill>
                  <a:schemeClr val="tx1"/>
                </a:solidFill>
                <a:latin typeface="Arial" pitchFamily="34" charset="0"/>
                <a:cs typeface="Arial" pitchFamily="34" charset="0"/>
              </a:rPr>
              <a:t>YSTÉM MYTÍ S OZÓNEM ZELENINY VE VANÁCH</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BEZ CHLÓRU A BEZ ZANECHÁNÍ PACHUTI</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SNÍŽENÍ VÝROBNÍCH NÁKLADŮ</a:t>
            </a:r>
            <a:r>
              <a:rPr lang="it-IT" sz="3600" b="1" dirty="0">
                <a:solidFill>
                  <a:schemeClr val="tx1"/>
                </a:solidFill>
                <a:latin typeface="Arial" pitchFamily="34" charset="0"/>
                <a:cs typeface="Arial" pitchFamily="34" charset="0"/>
              </a:rPr>
              <a:t>  </a:t>
            </a:r>
            <a:br>
              <a:rPr lang="it-IT" sz="3600" b="1" dirty="0">
                <a:solidFill>
                  <a:schemeClr val="tx1"/>
                </a:solidFill>
                <a:latin typeface="Arial" pitchFamily="34" charset="0"/>
                <a:cs typeface="Arial" pitchFamily="34" charset="0"/>
              </a:rPr>
            </a:br>
            <a:r>
              <a:rPr lang="cs-CZ" sz="3600" b="1" dirty="0">
                <a:solidFill>
                  <a:schemeClr val="tx1"/>
                </a:solidFill>
                <a:latin typeface="Arial" pitchFamily="34" charset="0"/>
                <a:cs typeface="Arial" pitchFamily="34" charset="0"/>
              </a:rPr>
              <a:t>VÝROBNÍ ZÁVOD </a:t>
            </a:r>
            <a:r>
              <a:rPr lang="it-IT" sz="3600" b="1" dirty="0">
                <a:solidFill>
                  <a:schemeClr val="tx1"/>
                </a:solidFill>
                <a:latin typeface="Arial" pitchFamily="34" charset="0"/>
                <a:cs typeface="Arial" pitchFamily="34" charset="0"/>
              </a:rPr>
              <a:t>LUONGO PRODOTTI ORTOFRUTTICOLI FORLI’.</a:t>
            </a:r>
            <a:br>
              <a:rPr lang="it-IT" sz="3600" dirty="0">
                <a:latin typeface="Arial" pitchFamily="34" charset="0"/>
              </a:rPr>
            </a:br>
            <a:endParaRPr lang="it-IT" sz="3600" b="1" dirty="0">
              <a:solidFill>
                <a:schemeClr val="tx1"/>
              </a:solidFill>
              <a:latin typeface="Arial" pitchFamily="34" charset="0"/>
              <a:cs typeface="Arial" pitchFamily="34" charset="0"/>
            </a:endParaRPr>
          </a:p>
        </p:txBody>
      </p:sp>
      <p:sp>
        <p:nvSpPr>
          <p:cNvPr id="8" name="Rectangle 2"/>
          <p:cNvSpPr txBox="1">
            <a:spLocks noChangeArrowheads="1"/>
          </p:cNvSpPr>
          <p:nvPr/>
        </p:nvSpPr>
        <p:spPr bwMode="auto">
          <a:xfrm>
            <a:off x="492369" y="3546476"/>
            <a:ext cx="23164800" cy="1571624"/>
          </a:xfrm>
          <a:prstGeom prst="rect">
            <a:avLst/>
          </a:prstGeom>
          <a:noFill/>
          <a:ln w="9525">
            <a:noFill/>
            <a:miter lim="800000"/>
            <a:headEnd/>
            <a:tailEnd/>
          </a:ln>
          <a:effectLst/>
        </p:spPr>
        <p:txBody>
          <a:bodyPr lIns="207816" tIns="103908" rIns="207816" bIns="103908" anchor="ctr"/>
          <a:lstStyle/>
          <a:p>
            <a:pPr eaLnBrk="0" hangingPunct="0">
              <a:buFontTx/>
              <a:buChar char="-"/>
              <a:defRPr/>
            </a:pPr>
            <a:r>
              <a:rPr lang="cs-CZ" sz="3600" dirty="0">
                <a:latin typeface="Arial" pitchFamily="34" charset="0"/>
                <a:ea typeface="+mj-ea"/>
                <a:cs typeface="Arial" pitchFamily="34" charset="0"/>
              </a:rPr>
              <a:t>Zachování chuti a výživových hodnot</a:t>
            </a:r>
            <a:endParaRPr lang="it-IT" sz="3600" dirty="0">
              <a:latin typeface="Arial" pitchFamily="34" charset="0"/>
              <a:ea typeface="+mj-ea"/>
              <a:cs typeface="Arial" pitchFamily="34" charset="0"/>
            </a:endParaRPr>
          </a:p>
        </p:txBody>
      </p:sp>
      <p:pic>
        <p:nvPicPr>
          <p:cNvPr id="35844" name="Picture 2" descr="\\SERVER2003\dati\Società\11_Foto\referenze foto\lavaggio verdure con O3 1.jpg"/>
          <p:cNvPicPr>
            <a:picLocks noChangeAspect="1" noChangeArrowheads="1"/>
          </p:cNvPicPr>
          <p:nvPr/>
        </p:nvPicPr>
        <p:blipFill>
          <a:blip r:embed="rId2" cstate="print"/>
          <a:srcRect/>
          <a:stretch>
            <a:fillRect/>
          </a:stretch>
        </p:blipFill>
        <p:spPr bwMode="auto">
          <a:xfrm>
            <a:off x="476739" y="5273676"/>
            <a:ext cx="11777785" cy="6626224"/>
          </a:xfrm>
          <a:prstGeom prst="rect">
            <a:avLst/>
          </a:prstGeom>
          <a:noFill/>
          <a:ln w="9525">
            <a:noFill/>
            <a:miter lim="800000"/>
            <a:headEnd/>
            <a:tailEnd/>
          </a:ln>
        </p:spPr>
      </p:pic>
      <p:pic>
        <p:nvPicPr>
          <p:cNvPr id="35845" name="Picture 3" descr="\\SERVER2003\dati\Società\11_Foto\referenze foto\lavaggio verdure con O3.jpg"/>
          <p:cNvPicPr>
            <a:picLocks noChangeAspect="1" noChangeArrowheads="1"/>
          </p:cNvPicPr>
          <p:nvPr/>
        </p:nvPicPr>
        <p:blipFill>
          <a:blip r:embed="rId3" cstate="print"/>
          <a:srcRect/>
          <a:stretch>
            <a:fillRect/>
          </a:stretch>
        </p:blipFill>
        <p:spPr bwMode="auto">
          <a:xfrm>
            <a:off x="12192001" y="5273676"/>
            <a:ext cx="11777785" cy="6626224"/>
          </a:xfrm>
          <a:prstGeom prst="rect">
            <a:avLst/>
          </a:prstGeom>
          <a:noFill/>
          <a:ln w="9525">
            <a:noFill/>
            <a:miter lim="800000"/>
            <a:headEnd/>
            <a:tailEnd/>
          </a:ln>
        </p:spPr>
      </p:pic>
      <p:pic>
        <p:nvPicPr>
          <p:cNvPr id="35847" name="Picture 8" descr="http://img.pgol.it/img/Z3/41/22/56/0/Z34122560_LG.gif"/>
          <p:cNvPicPr>
            <a:picLocks noChangeAspect="1" noChangeArrowheads="1"/>
          </p:cNvPicPr>
          <p:nvPr/>
        </p:nvPicPr>
        <p:blipFill>
          <a:blip r:embed="rId4" cstate="print"/>
          <a:srcRect/>
          <a:stretch>
            <a:fillRect/>
          </a:stretch>
        </p:blipFill>
        <p:spPr bwMode="auto">
          <a:xfrm>
            <a:off x="0" y="0"/>
            <a:ext cx="4689231" cy="1485900"/>
          </a:xfrm>
          <a:prstGeom prst="rect">
            <a:avLst/>
          </a:prstGeom>
          <a:noFill/>
          <a:ln w="9525">
            <a:noFill/>
            <a:miter lim="800000"/>
            <a:headEnd/>
            <a:tailEnd/>
          </a:ln>
        </p:spPr>
      </p:pic>
      <p:pic>
        <p:nvPicPr>
          <p:cNvPr id="9" name="Image" descr="Image"/>
          <p:cNvPicPr>
            <a:picLocks noChangeAspect="1"/>
          </p:cNvPicPr>
          <p:nvPr/>
        </p:nvPicPr>
        <p:blipFill>
          <a:blip r:embed="rId5"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784" y="6569968"/>
            <a:ext cx="22322480" cy="1449884"/>
          </a:xfrm>
        </p:spPr>
        <p:txBody>
          <a:bodyPr>
            <a:normAutofit fontScale="90000"/>
          </a:bodyPr>
          <a:lstStyle/>
          <a:p>
            <a:r>
              <a:rPr lang="en-US" dirty="0"/>
              <a:t>S</a:t>
            </a:r>
            <a:r>
              <a:rPr lang="cs-CZ" dirty="0" err="1"/>
              <a:t>ystém</a:t>
            </a:r>
            <a:r>
              <a:rPr lang="en-US" dirty="0"/>
              <a:t> Auto </a:t>
            </a:r>
            <a:r>
              <a:rPr lang="cs-CZ" dirty="0"/>
              <a:t>dezinfekce</a:t>
            </a:r>
            <a:r>
              <a:rPr lang="en-US" dirty="0"/>
              <a:t>  </a:t>
            </a:r>
            <a:r>
              <a:rPr lang="cs-CZ" dirty="0"/>
              <a:t>vysokorychlostního vlaku</a:t>
            </a:r>
            <a:r>
              <a:rPr lang="en-US" dirty="0"/>
              <a:t> ETR 1000 </a:t>
            </a:r>
          </a:p>
        </p:txBody>
      </p:sp>
      <p:sp>
        <p:nvSpPr>
          <p:cNvPr id="3" name="Rectangle 5"/>
          <p:cNvSpPr txBox="1">
            <a:spLocks noChangeArrowheads="1"/>
          </p:cNvSpPr>
          <p:nvPr/>
        </p:nvSpPr>
        <p:spPr bwMode="auto">
          <a:xfrm>
            <a:off x="1246784" y="7867649"/>
            <a:ext cx="13440965" cy="718542"/>
          </a:xfrm>
          <a:prstGeom prst="rect">
            <a:avLst/>
          </a:prstGeom>
          <a:noFill/>
          <a:ln>
            <a:noFill/>
          </a:ln>
        </p:spPr>
        <p:txBody>
          <a:bodyPr lIns="217709" tIns="108855" rIns="217709" bIns="10885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it-IT" sz="3300" dirty="0">
              <a:solidFill>
                <a:schemeClr val="tx1">
                  <a:lumMod val="75000"/>
                </a:schemeClr>
              </a:solidFill>
              <a:cs typeface="Arial" charset="0"/>
            </a:endParaRPr>
          </a:p>
        </p:txBody>
      </p:sp>
      <p:pic>
        <p:nvPicPr>
          <p:cNvPr id="55298" name="Picture 2" descr="Image result for FINMECCANICA">
            <a:hlinkClick r:id="rId2"/>
          </p:cNvPr>
          <p:cNvPicPr>
            <a:picLocks noChangeAspect="1" noChangeArrowheads="1"/>
          </p:cNvPicPr>
          <p:nvPr/>
        </p:nvPicPr>
        <p:blipFill>
          <a:blip r:embed="rId3" cstate="print"/>
          <a:srcRect/>
          <a:stretch>
            <a:fillRect/>
          </a:stretch>
        </p:blipFill>
        <p:spPr bwMode="auto">
          <a:xfrm>
            <a:off x="9311681" y="8946232"/>
            <a:ext cx="5976664" cy="2238034"/>
          </a:xfrm>
          <a:prstGeom prst="rect">
            <a:avLst/>
          </a:prstGeom>
          <a:noFill/>
        </p:spPr>
      </p:pic>
      <p:pic>
        <p:nvPicPr>
          <p:cNvPr id="8" name="Image" descr="Image"/>
          <p:cNvPicPr>
            <a:picLocks noChangeAspect="1"/>
          </p:cNvPicPr>
          <p:nvPr/>
        </p:nvPicPr>
        <p:blipFill>
          <a:blip r:embed="rId4" cstate="print"/>
          <a:srcRect l="32986" t="30216" r="28930" b="37291"/>
          <a:stretch>
            <a:fillRect/>
          </a:stretch>
        </p:blipFill>
        <p:spPr>
          <a:xfrm>
            <a:off x="22633160" y="12114584"/>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pic>
        <p:nvPicPr>
          <p:cNvPr id="55300" name="Picture 4" descr="Image result for trenitalia">
            <a:hlinkClick r:id="rId5"/>
          </p:cNvPr>
          <p:cNvPicPr>
            <a:picLocks noChangeAspect="1" noChangeArrowheads="1"/>
          </p:cNvPicPr>
          <p:nvPr/>
        </p:nvPicPr>
        <p:blipFill>
          <a:blip r:embed="rId6" cstate="print"/>
          <a:srcRect/>
          <a:stretch>
            <a:fillRect/>
          </a:stretch>
        </p:blipFill>
        <p:spPr bwMode="auto">
          <a:xfrm>
            <a:off x="17016536" y="8874224"/>
            <a:ext cx="6638925" cy="230505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3" descr="Z:\2_Commesse\Commesse 2008\060163 circolo canottiere Remo\foto\180809\IMG_1826.JPG"/>
          <p:cNvPicPr>
            <a:picLocks noChangeAspect="1" noChangeArrowheads="1"/>
          </p:cNvPicPr>
          <p:nvPr/>
        </p:nvPicPr>
        <p:blipFill>
          <a:blip r:embed="rId2" cstate="print"/>
          <a:srcRect/>
          <a:stretch>
            <a:fillRect/>
          </a:stretch>
        </p:blipFill>
        <p:spPr bwMode="auto">
          <a:xfrm>
            <a:off x="2" y="1241427"/>
            <a:ext cx="8627533" cy="4857750"/>
          </a:xfrm>
          <a:prstGeom prst="rect">
            <a:avLst/>
          </a:prstGeom>
          <a:noFill/>
          <a:ln w="9525">
            <a:noFill/>
            <a:miter lim="800000"/>
            <a:headEnd/>
            <a:tailEnd/>
          </a:ln>
        </p:spPr>
      </p:pic>
      <p:pic>
        <p:nvPicPr>
          <p:cNvPr id="47107" name="Picture 12" descr="Z:\2_Commesse\Commesse 2008\060163 circolo canottiere Remo\foto\180809\IMG_1830.JPG"/>
          <p:cNvPicPr>
            <a:picLocks noChangeAspect="1" noChangeArrowheads="1"/>
          </p:cNvPicPr>
          <p:nvPr/>
        </p:nvPicPr>
        <p:blipFill>
          <a:blip r:embed="rId3" cstate="print"/>
          <a:srcRect/>
          <a:stretch>
            <a:fillRect/>
          </a:stretch>
        </p:blipFill>
        <p:spPr bwMode="auto">
          <a:xfrm>
            <a:off x="1" y="5994401"/>
            <a:ext cx="7391400" cy="3832226"/>
          </a:xfrm>
          <a:prstGeom prst="rect">
            <a:avLst/>
          </a:prstGeom>
          <a:noFill/>
          <a:ln w="9525">
            <a:noFill/>
            <a:miter lim="800000"/>
            <a:headEnd/>
            <a:tailEnd/>
          </a:ln>
        </p:spPr>
      </p:pic>
      <p:pic>
        <p:nvPicPr>
          <p:cNvPr id="47108" name="Picture 8" descr="IMG_1270"/>
          <p:cNvPicPr>
            <a:picLocks noChangeAspect="1" noChangeArrowheads="1"/>
          </p:cNvPicPr>
          <p:nvPr/>
        </p:nvPicPr>
        <p:blipFill>
          <a:blip r:embed="rId4" cstate="print"/>
          <a:srcRect/>
          <a:stretch>
            <a:fillRect/>
          </a:stretch>
        </p:blipFill>
        <p:spPr bwMode="auto">
          <a:xfrm>
            <a:off x="13919201" y="1263651"/>
            <a:ext cx="9986435" cy="3476626"/>
          </a:xfrm>
          <a:prstGeom prst="rect">
            <a:avLst/>
          </a:prstGeom>
          <a:noFill/>
          <a:ln w="9525">
            <a:noFill/>
            <a:miter lim="800000"/>
            <a:headEnd/>
            <a:tailEnd/>
          </a:ln>
        </p:spPr>
      </p:pic>
      <p:pic>
        <p:nvPicPr>
          <p:cNvPr id="47109" name="Picture 7" descr="IMG_1461"/>
          <p:cNvPicPr>
            <a:picLocks noChangeAspect="1" noChangeArrowheads="1"/>
          </p:cNvPicPr>
          <p:nvPr/>
        </p:nvPicPr>
        <p:blipFill>
          <a:blip r:embed="rId5" cstate="print"/>
          <a:srcRect/>
          <a:stretch>
            <a:fillRect/>
          </a:stretch>
        </p:blipFill>
        <p:spPr bwMode="auto">
          <a:xfrm>
            <a:off x="13538201" y="4552951"/>
            <a:ext cx="10845800" cy="4899026"/>
          </a:xfrm>
          <a:prstGeom prst="rect">
            <a:avLst/>
          </a:prstGeom>
          <a:noFill/>
          <a:ln w="9525">
            <a:noFill/>
            <a:miter lim="800000"/>
            <a:headEnd/>
            <a:tailEnd/>
          </a:ln>
        </p:spPr>
      </p:pic>
      <p:pic>
        <p:nvPicPr>
          <p:cNvPr id="47110" name="Picture 3" descr="IMG_1458"/>
          <p:cNvPicPr>
            <a:picLocks noChangeAspect="1" noChangeArrowheads="1"/>
          </p:cNvPicPr>
          <p:nvPr/>
        </p:nvPicPr>
        <p:blipFill>
          <a:blip r:embed="rId6" cstate="print"/>
          <a:srcRect/>
          <a:stretch>
            <a:fillRect/>
          </a:stretch>
        </p:blipFill>
        <p:spPr bwMode="auto">
          <a:xfrm>
            <a:off x="7391401" y="1336677"/>
            <a:ext cx="8407400" cy="8401050"/>
          </a:xfrm>
          <a:prstGeom prst="rect">
            <a:avLst/>
          </a:prstGeom>
          <a:noFill/>
          <a:ln w="9525">
            <a:noFill/>
            <a:miter lim="800000"/>
            <a:headEnd/>
            <a:tailEnd/>
          </a:ln>
        </p:spPr>
      </p:pic>
      <p:pic>
        <p:nvPicPr>
          <p:cNvPr id="47111" name="Picture 4" descr="IMG_1585"/>
          <p:cNvPicPr>
            <a:picLocks noChangeAspect="1" noChangeArrowheads="1"/>
          </p:cNvPicPr>
          <p:nvPr/>
        </p:nvPicPr>
        <p:blipFill>
          <a:blip r:embed="rId7" cstate="print"/>
          <a:srcRect/>
          <a:stretch>
            <a:fillRect/>
          </a:stretch>
        </p:blipFill>
        <p:spPr bwMode="auto">
          <a:xfrm>
            <a:off x="14880169" y="9423400"/>
            <a:ext cx="9503832" cy="4292600"/>
          </a:xfrm>
          <a:prstGeom prst="rect">
            <a:avLst/>
          </a:prstGeom>
          <a:noFill/>
          <a:ln w="9525">
            <a:noFill/>
            <a:miter lim="800000"/>
            <a:headEnd/>
            <a:tailEnd/>
          </a:ln>
        </p:spPr>
      </p:pic>
      <p:pic>
        <p:nvPicPr>
          <p:cNvPr id="47112" name="Picture 5" descr="IMG_1419"/>
          <p:cNvPicPr>
            <a:picLocks noChangeAspect="1" noChangeArrowheads="1"/>
          </p:cNvPicPr>
          <p:nvPr/>
        </p:nvPicPr>
        <p:blipFill>
          <a:blip r:embed="rId8" cstate="print"/>
          <a:srcRect/>
          <a:stretch>
            <a:fillRect/>
          </a:stretch>
        </p:blipFill>
        <p:spPr bwMode="auto">
          <a:xfrm>
            <a:off x="0" y="9305927"/>
            <a:ext cx="7840133" cy="4410074"/>
          </a:xfrm>
          <a:prstGeom prst="rect">
            <a:avLst/>
          </a:prstGeom>
          <a:noFill/>
          <a:ln w="9525">
            <a:noFill/>
            <a:miter lim="800000"/>
            <a:headEnd/>
            <a:tailEnd/>
          </a:ln>
        </p:spPr>
      </p:pic>
      <p:pic>
        <p:nvPicPr>
          <p:cNvPr id="47113" name="Picture 10" descr="IMG_1654"/>
          <p:cNvPicPr>
            <a:picLocks noChangeAspect="1" noChangeArrowheads="1"/>
          </p:cNvPicPr>
          <p:nvPr/>
        </p:nvPicPr>
        <p:blipFill>
          <a:blip r:embed="rId9" cstate="print"/>
          <a:srcRect/>
          <a:stretch>
            <a:fillRect/>
          </a:stretch>
        </p:blipFill>
        <p:spPr bwMode="auto">
          <a:xfrm>
            <a:off x="3551768" y="9512300"/>
            <a:ext cx="11616267" cy="4203700"/>
          </a:xfrm>
          <a:prstGeom prst="rect">
            <a:avLst/>
          </a:prstGeom>
          <a:noFill/>
          <a:ln w="9525">
            <a:noFill/>
            <a:miter lim="800000"/>
            <a:headEnd/>
            <a:tailEnd/>
          </a:ln>
        </p:spPr>
      </p:pic>
      <p:sp>
        <p:nvSpPr>
          <p:cNvPr id="11" name="Segnaposto numero diapositiva 10"/>
          <p:cNvSpPr>
            <a:spLocks noGrp="1"/>
          </p:cNvSpPr>
          <p:nvPr>
            <p:ph type="sldNum" sz="quarter" idx="12"/>
          </p:nvPr>
        </p:nvSpPr>
        <p:spPr>
          <a:xfrm>
            <a:off x="12048593" y="13081000"/>
            <a:ext cx="274113" cy="471924"/>
          </a:xfrm>
        </p:spPr>
        <p:txBody>
          <a:bodyPr/>
          <a:lstStyle/>
          <a:p>
            <a:pPr>
              <a:defRPr/>
            </a:pPr>
            <a:fld id="{577CF5B8-3B91-488F-871E-168EA3D620DF}" type="slidenum">
              <a:rPr lang="it-IT" smtClean="0"/>
              <a:pPr>
                <a:defRPr/>
              </a:pPr>
              <a:t>64</a:t>
            </a:fld>
            <a:endParaRPr lang="it-IT"/>
          </a:p>
        </p:txBody>
      </p:sp>
      <p:sp>
        <p:nvSpPr>
          <p:cNvPr id="13" name="CasellaDiTesto 12"/>
          <p:cNvSpPr txBox="1"/>
          <p:nvPr/>
        </p:nvSpPr>
        <p:spPr>
          <a:xfrm>
            <a:off x="2902968" y="-106443"/>
            <a:ext cx="20546283" cy="681501"/>
          </a:xfrm>
          <a:prstGeom prst="rect">
            <a:avLst/>
          </a:prstGeom>
          <a:solidFill>
            <a:schemeClr val="accent5">
              <a:lumMod val="60000"/>
              <a:lumOff val="40000"/>
            </a:schemeClr>
          </a:solidFill>
        </p:spPr>
        <p:txBody>
          <a:bodyPr wrap="square" lIns="217709" tIns="108855" rIns="217709" bIns="108855" rtlCol="0">
            <a:spAutoFit/>
          </a:bodyPr>
          <a:lstStyle/>
          <a:p>
            <a:pPr algn="ctr"/>
            <a:r>
              <a:rPr lang="it-IT" dirty="0"/>
              <a:t>P</a:t>
            </a:r>
            <a:r>
              <a:rPr lang="cs-CZ" dirty="0"/>
              <a:t>LAVECKÝ BAZÉN ŘIM</a:t>
            </a:r>
            <a:r>
              <a:rPr lang="it-IT" dirty="0"/>
              <a:t>  </a:t>
            </a:r>
          </a:p>
        </p:txBody>
      </p:sp>
      <p:pic>
        <p:nvPicPr>
          <p:cNvPr id="15" name="Image" descr="Image"/>
          <p:cNvPicPr>
            <a:picLocks noChangeAspect="1"/>
          </p:cNvPicPr>
          <p:nvPr/>
        </p:nvPicPr>
        <p:blipFill>
          <a:blip r:embed="rId10" cstate="print"/>
          <a:srcRect l="32986" t="30216" r="28930" b="37291"/>
          <a:stretch>
            <a:fillRect/>
          </a:stretch>
        </p:blipFill>
        <p:spPr>
          <a:xfrm>
            <a:off x="238672" y="0"/>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Immagine 11" descr="IMG_2323.JPG"/>
          <p:cNvPicPr>
            <a:picLocks noChangeAspect="1"/>
          </p:cNvPicPr>
          <p:nvPr/>
        </p:nvPicPr>
        <p:blipFill>
          <a:blip r:embed="rId2" cstate="print"/>
          <a:srcRect/>
          <a:stretch>
            <a:fillRect/>
          </a:stretch>
        </p:blipFill>
        <p:spPr bwMode="auto">
          <a:xfrm>
            <a:off x="1790701" y="2105026"/>
            <a:ext cx="11006667" cy="6194424"/>
          </a:xfrm>
          <a:prstGeom prst="rect">
            <a:avLst/>
          </a:prstGeom>
          <a:noFill/>
          <a:ln w="9525">
            <a:noFill/>
            <a:miter lim="800000"/>
            <a:headEnd/>
            <a:tailEnd/>
          </a:ln>
        </p:spPr>
      </p:pic>
      <p:pic>
        <p:nvPicPr>
          <p:cNvPr id="55300" name="Immagine 12" descr="IMG_3115.JPG"/>
          <p:cNvPicPr>
            <a:picLocks noChangeAspect="1"/>
          </p:cNvPicPr>
          <p:nvPr/>
        </p:nvPicPr>
        <p:blipFill>
          <a:blip r:embed="rId3" cstate="print"/>
          <a:srcRect/>
          <a:stretch>
            <a:fillRect/>
          </a:stretch>
        </p:blipFill>
        <p:spPr bwMode="auto">
          <a:xfrm>
            <a:off x="12577235" y="2105026"/>
            <a:ext cx="11006667" cy="6194424"/>
          </a:xfrm>
          <a:prstGeom prst="rect">
            <a:avLst/>
          </a:prstGeom>
          <a:noFill/>
          <a:ln w="9525">
            <a:noFill/>
            <a:miter lim="800000"/>
            <a:headEnd/>
            <a:tailEnd/>
          </a:ln>
        </p:spPr>
      </p:pic>
      <p:pic>
        <p:nvPicPr>
          <p:cNvPr id="55301" name="Immagine 13" descr="IMG_2313.JPG"/>
          <p:cNvPicPr>
            <a:picLocks noChangeAspect="1"/>
          </p:cNvPicPr>
          <p:nvPr/>
        </p:nvPicPr>
        <p:blipFill>
          <a:blip r:embed="rId4" cstate="print"/>
          <a:srcRect/>
          <a:stretch>
            <a:fillRect/>
          </a:stretch>
        </p:blipFill>
        <p:spPr bwMode="auto">
          <a:xfrm>
            <a:off x="3551768" y="8299451"/>
            <a:ext cx="9025467" cy="5076826"/>
          </a:xfrm>
          <a:prstGeom prst="rect">
            <a:avLst/>
          </a:prstGeom>
          <a:noFill/>
          <a:ln w="9525">
            <a:noFill/>
            <a:miter lim="800000"/>
            <a:headEnd/>
            <a:tailEnd/>
          </a:ln>
        </p:spPr>
      </p:pic>
      <p:pic>
        <p:nvPicPr>
          <p:cNvPr id="55302" name="Immagine 14" descr="IMG_2312.JPG"/>
          <p:cNvPicPr>
            <a:picLocks noChangeAspect="1"/>
          </p:cNvPicPr>
          <p:nvPr/>
        </p:nvPicPr>
        <p:blipFill>
          <a:blip r:embed="rId5" cstate="print"/>
          <a:srcRect/>
          <a:stretch>
            <a:fillRect/>
          </a:stretch>
        </p:blipFill>
        <p:spPr bwMode="auto">
          <a:xfrm>
            <a:off x="12577236" y="8299451"/>
            <a:ext cx="5037667" cy="5038726"/>
          </a:xfrm>
          <a:prstGeom prst="rect">
            <a:avLst/>
          </a:prstGeom>
          <a:noFill/>
          <a:ln w="9525">
            <a:noFill/>
            <a:miter lim="800000"/>
            <a:headEnd/>
            <a:tailEnd/>
          </a:ln>
        </p:spPr>
      </p:pic>
      <p:sp>
        <p:nvSpPr>
          <p:cNvPr id="7" name="CasellaDiTesto 6"/>
          <p:cNvSpPr txBox="1"/>
          <p:nvPr/>
        </p:nvSpPr>
        <p:spPr>
          <a:xfrm>
            <a:off x="2014869" y="233265"/>
            <a:ext cx="20546283" cy="681501"/>
          </a:xfrm>
          <a:prstGeom prst="rect">
            <a:avLst/>
          </a:prstGeom>
          <a:solidFill>
            <a:schemeClr val="accent5">
              <a:lumMod val="60000"/>
              <a:lumOff val="40000"/>
            </a:schemeClr>
          </a:solidFill>
        </p:spPr>
        <p:txBody>
          <a:bodyPr wrap="square" lIns="217709" tIns="108855" rIns="217709" bIns="108855" rtlCol="0">
            <a:spAutoFit/>
          </a:bodyPr>
          <a:lstStyle/>
          <a:p>
            <a:pPr algn="ctr"/>
            <a:r>
              <a:rPr lang="cs-CZ" dirty="0"/>
              <a:t>KRYTÝ HOTELOVÝ BAZÉN </a:t>
            </a:r>
            <a:r>
              <a:rPr lang="it-IT" dirty="0"/>
              <a:t> VIP “VILLA PARADISO”</a:t>
            </a:r>
          </a:p>
        </p:txBody>
      </p:sp>
      <p:pic>
        <p:nvPicPr>
          <p:cNvPr id="8" name="Picture 2" descr="logo_ETP_bassa_web"/>
          <p:cNvPicPr>
            <a:picLocks noChangeAspect="1" noChangeArrowheads="1"/>
          </p:cNvPicPr>
          <p:nvPr/>
        </p:nvPicPr>
        <p:blipFill>
          <a:blip r:embed="rId6" cstate="print"/>
          <a:srcRect/>
          <a:stretch>
            <a:fillRect/>
          </a:stretch>
        </p:blipFill>
        <p:spPr bwMode="auto">
          <a:xfrm>
            <a:off x="1" y="1"/>
            <a:ext cx="1549400" cy="1162050"/>
          </a:xfrm>
          <a:prstGeom prst="rect">
            <a:avLst/>
          </a:prstGeom>
          <a:noFill/>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magine 8" descr="SIMBIOLO SAN PIETRO IN CASALE.jpg"/>
          <p:cNvPicPr>
            <a:picLocks noChangeAspect="1"/>
          </p:cNvPicPr>
          <p:nvPr/>
        </p:nvPicPr>
        <p:blipFill>
          <a:blip r:embed="rId2" cstate="print"/>
          <a:srcRect/>
          <a:stretch>
            <a:fillRect/>
          </a:stretch>
        </p:blipFill>
        <p:spPr bwMode="auto">
          <a:xfrm>
            <a:off x="1248835" y="3114676"/>
            <a:ext cx="10854267" cy="1727200"/>
          </a:xfrm>
          <a:prstGeom prst="rect">
            <a:avLst/>
          </a:prstGeom>
          <a:noFill/>
          <a:ln w="9525">
            <a:noFill/>
            <a:miter lim="800000"/>
            <a:headEnd/>
            <a:tailEnd/>
          </a:ln>
        </p:spPr>
      </p:pic>
      <p:pic>
        <p:nvPicPr>
          <p:cNvPr id="53251" name="Immagine 10" descr="PISCINA SAN PIETRO IN CASALE INTERNO.jpg"/>
          <p:cNvPicPr>
            <a:picLocks noChangeAspect="1"/>
          </p:cNvPicPr>
          <p:nvPr/>
        </p:nvPicPr>
        <p:blipFill>
          <a:blip r:embed="rId3" cstate="print"/>
          <a:srcRect/>
          <a:stretch>
            <a:fillRect/>
          </a:stretch>
        </p:blipFill>
        <p:spPr bwMode="auto">
          <a:xfrm>
            <a:off x="12001501" y="6858001"/>
            <a:ext cx="9025467" cy="4464050"/>
          </a:xfrm>
          <a:prstGeom prst="rect">
            <a:avLst/>
          </a:prstGeom>
          <a:noFill/>
          <a:ln w="9525">
            <a:noFill/>
            <a:miter lim="800000"/>
            <a:headEnd/>
            <a:tailEnd/>
          </a:ln>
        </p:spPr>
      </p:pic>
      <p:pic>
        <p:nvPicPr>
          <p:cNvPr id="53252" name="Immagine 14" descr="PISCINA SAN PIETRO IN CASALE ESTERNO.jpg"/>
          <p:cNvPicPr>
            <a:picLocks noChangeAspect="1"/>
          </p:cNvPicPr>
          <p:nvPr/>
        </p:nvPicPr>
        <p:blipFill>
          <a:blip r:embed="rId4" cstate="print"/>
          <a:srcRect/>
          <a:stretch>
            <a:fillRect/>
          </a:stretch>
        </p:blipFill>
        <p:spPr bwMode="auto">
          <a:xfrm>
            <a:off x="12001501" y="3114676"/>
            <a:ext cx="11815232" cy="3743324"/>
          </a:xfrm>
          <a:prstGeom prst="rect">
            <a:avLst/>
          </a:prstGeom>
          <a:noFill/>
          <a:ln w="9525">
            <a:noFill/>
            <a:miter lim="800000"/>
            <a:headEnd/>
            <a:tailEnd/>
          </a:ln>
        </p:spPr>
      </p:pic>
      <p:pic>
        <p:nvPicPr>
          <p:cNvPr id="53253" name="Immagine 15" descr="IMPIANTI TRATTAMENTO ARIA SAN PIETRO IN CASALE.jpg"/>
          <p:cNvPicPr>
            <a:picLocks noChangeAspect="1"/>
          </p:cNvPicPr>
          <p:nvPr/>
        </p:nvPicPr>
        <p:blipFill>
          <a:blip r:embed="rId5" cstate="print"/>
          <a:srcRect/>
          <a:stretch>
            <a:fillRect/>
          </a:stretch>
        </p:blipFill>
        <p:spPr bwMode="auto">
          <a:xfrm>
            <a:off x="1248834" y="4841877"/>
            <a:ext cx="10752667" cy="6480174"/>
          </a:xfrm>
          <a:prstGeom prst="rect">
            <a:avLst/>
          </a:prstGeom>
          <a:noFill/>
          <a:ln w="9525">
            <a:noFill/>
            <a:miter lim="800000"/>
            <a:headEnd/>
            <a:tailEnd/>
          </a:ln>
        </p:spPr>
      </p:pic>
      <p:sp>
        <p:nvSpPr>
          <p:cNvPr id="7" name="CasellaDiTesto 6"/>
          <p:cNvSpPr txBox="1"/>
          <p:nvPr/>
        </p:nvSpPr>
        <p:spPr>
          <a:xfrm>
            <a:off x="2014869" y="521296"/>
            <a:ext cx="20546283" cy="681501"/>
          </a:xfrm>
          <a:prstGeom prst="rect">
            <a:avLst/>
          </a:prstGeom>
          <a:solidFill>
            <a:schemeClr val="accent5">
              <a:lumMod val="60000"/>
              <a:lumOff val="40000"/>
            </a:schemeClr>
          </a:solidFill>
        </p:spPr>
        <p:txBody>
          <a:bodyPr wrap="square" lIns="217709" tIns="108855" rIns="217709" bIns="108855" rtlCol="0">
            <a:spAutoFit/>
          </a:bodyPr>
          <a:lstStyle/>
          <a:p>
            <a:pPr algn="ctr">
              <a:defRPr/>
            </a:pPr>
            <a:r>
              <a:rPr lang="cs-CZ" b="1" i="1" dirty="0">
                <a:solidFill>
                  <a:schemeClr val="accent4">
                    <a:lumMod val="10000"/>
                  </a:schemeClr>
                </a:solidFill>
                <a:latin typeface="Times New Roman" pitchFamily="18" charset="0"/>
                <a:cs typeface="Times New Roman" pitchFamily="18" charset="0"/>
              </a:rPr>
              <a:t>REALIZACE VEŘEJNÉHO BAZÉNU </a:t>
            </a:r>
            <a:r>
              <a:rPr lang="it-IT" b="1" i="1" dirty="0">
                <a:solidFill>
                  <a:schemeClr val="accent4">
                    <a:lumMod val="10000"/>
                  </a:schemeClr>
                </a:solidFill>
                <a:latin typeface="Times New Roman" pitchFamily="18" charset="0"/>
                <a:cs typeface="Times New Roman" pitchFamily="18" charset="0"/>
              </a:rPr>
              <a:t>SAN PIETRO IN CASALE (BOLOGNA)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Immagine 6" descr="foto 005.jpg"/>
          <p:cNvPicPr>
            <a:picLocks noChangeAspect="1"/>
          </p:cNvPicPr>
          <p:nvPr/>
        </p:nvPicPr>
        <p:blipFill>
          <a:blip r:embed="rId2" cstate="print"/>
          <a:srcRect/>
          <a:stretch>
            <a:fillRect/>
          </a:stretch>
        </p:blipFill>
        <p:spPr bwMode="auto">
          <a:xfrm>
            <a:off x="1248836" y="2105027"/>
            <a:ext cx="11518899" cy="6480174"/>
          </a:xfrm>
          <a:prstGeom prst="rect">
            <a:avLst/>
          </a:prstGeom>
          <a:noFill/>
          <a:ln w="9525">
            <a:noFill/>
            <a:miter lim="800000"/>
            <a:headEnd/>
            <a:tailEnd/>
          </a:ln>
        </p:spPr>
      </p:pic>
      <p:pic>
        <p:nvPicPr>
          <p:cNvPr id="59396" name="Immagine 7" descr="foto 027.jpg"/>
          <p:cNvPicPr>
            <a:picLocks noChangeAspect="1"/>
          </p:cNvPicPr>
          <p:nvPr/>
        </p:nvPicPr>
        <p:blipFill>
          <a:blip r:embed="rId3" cstate="print"/>
          <a:srcRect/>
          <a:stretch>
            <a:fillRect/>
          </a:stretch>
        </p:blipFill>
        <p:spPr bwMode="auto">
          <a:xfrm>
            <a:off x="12192002" y="2105027"/>
            <a:ext cx="11523133" cy="6480174"/>
          </a:xfrm>
          <a:prstGeom prst="rect">
            <a:avLst/>
          </a:prstGeom>
          <a:noFill/>
          <a:ln w="9525">
            <a:noFill/>
            <a:miter lim="800000"/>
            <a:headEnd/>
            <a:tailEnd/>
          </a:ln>
        </p:spPr>
      </p:pic>
      <p:pic>
        <p:nvPicPr>
          <p:cNvPr id="59397" name="Immagine 13" descr="foto 066.jpg"/>
          <p:cNvPicPr>
            <a:picLocks noChangeAspect="1"/>
          </p:cNvPicPr>
          <p:nvPr/>
        </p:nvPicPr>
        <p:blipFill>
          <a:blip r:embed="rId4" cstate="print"/>
          <a:srcRect/>
          <a:stretch>
            <a:fillRect/>
          </a:stretch>
        </p:blipFill>
        <p:spPr bwMode="auto">
          <a:xfrm>
            <a:off x="1824568" y="8585201"/>
            <a:ext cx="8094133" cy="4464050"/>
          </a:xfrm>
          <a:prstGeom prst="rect">
            <a:avLst/>
          </a:prstGeom>
          <a:noFill/>
          <a:ln w="9525">
            <a:noFill/>
            <a:miter lim="800000"/>
            <a:headEnd/>
            <a:tailEnd/>
          </a:ln>
        </p:spPr>
      </p:pic>
      <p:pic>
        <p:nvPicPr>
          <p:cNvPr id="59398" name="Immagine 15" descr="foto 064.jpg"/>
          <p:cNvPicPr>
            <a:picLocks noChangeAspect="1"/>
          </p:cNvPicPr>
          <p:nvPr/>
        </p:nvPicPr>
        <p:blipFill>
          <a:blip r:embed="rId5" cstate="print"/>
          <a:srcRect/>
          <a:stretch>
            <a:fillRect/>
          </a:stretch>
        </p:blipFill>
        <p:spPr bwMode="auto">
          <a:xfrm>
            <a:off x="9889068" y="8585200"/>
            <a:ext cx="4495800" cy="4498976"/>
          </a:xfrm>
          <a:prstGeom prst="rect">
            <a:avLst/>
          </a:prstGeom>
          <a:noFill/>
          <a:ln w="9525">
            <a:noFill/>
            <a:miter lim="800000"/>
            <a:headEnd/>
            <a:tailEnd/>
          </a:ln>
        </p:spPr>
      </p:pic>
      <p:pic>
        <p:nvPicPr>
          <p:cNvPr id="59399" name="Immagine 16" descr="IMG_3514.JPG"/>
          <p:cNvPicPr>
            <a:picLocks noChangeAspect="1"/>
          </p:cNvPicPr>
          <p:nvPr/>
        </p:nvPicPr>
        <p:blipFill>
          <a:blip r:embed="rId6" cstate="print"/>
          <a:srcRect/>
          <a:stretch>
            <a:fillRect/>
          </a:stretch>
        </p:blipFill>
        <p:spPr bwMode="auto">
          <a:xfrm>
            <a:off x="14304436" y="8585200"/>
            <a:ext cx="7967133" cy="4483100"/>
          </a:xfrm>
          <a:prstGeom prst="rect">
            <a:avLst/>
          </a:prstGeom>
          <a:noFill/>
          <a:ln w="9525">
            <a:noFill/>
            <a:miter lim="800000"/>
            <a:headEnd/>
            <a:tailEnd/>
          </a:ln>
        </p:spPr>
      </p:pic>
      <p:sp>
        <p:nvSpPr>
          <p:cNvPr id="8" name="CasellaDiTesto 7"/>
          <p:cNvSpPr txBox="1"/>
          <p:nvPr/>
        </p:nvSpPr>
        <p:spPr>
          <a:xfrm>
            <a:off x="2014869" y="233265"/>
            <a:ext cx="20546283" cy="1143166"/>
          </a:xfrm>
          <a:prstGeom prst="rect">
            <a:avLst/>
          </a:prstGeom>
          <a:solidFill>
            <a:schemeClr val="accent5">
              <a:lumMod val="60000"/>
              <a:lumOff val="40000"/>
            </a:schemeClr>
          </a:solidFill>
        </p:spPr>
        <p:txBody>
          <a:bodyPr wrap="square" lIns="217709" tIns="108855" rIns="217709" bIns="108855" rtlCol="0">
            <a:spAutoFit/>
          </a:bodyPr>
          <a:lstStyle/>
          <a:p>
            <a:pPr algn="ctr"/>
            <a:r>
              <a:rPr lang="cs-CZ" dirty="0"/>
              <a:t>SOUKROMÉ BAZÉNY A SPA</a:t>
            </a:r>
            <a:r>
              <a:rPr lang="it-IT" dirty="0"/>
              <a:t> </a:t>
            </a:r>
            <a:r>
              <a:rPr lang="cs-CZ" dirty="0"/>
              <a:t>V REZIDENĆN9M PROJEKTU SÉ VZDÁLENÝM PŘÍSTUPEM </a:t>
            </a:r>
            <a:endParaRPr lang="it-IT" dirty="0"/>
          </a:p>
          <a:p>
            <a:pPr algn="ctr"/>
            <a:r>
              <a:rPr lang="it-IT" dirty="0"/>
              <a:t>PORTO PICCOLO (TRIESTE)</a:t>
            </a:r>
          </a:p>
        </p:txBody>
      </p:sp>
      <p:pic>
        <p:nvPicPr>
          <p:cNvPr id="9" name="Image" descr="Image"/>
          <p:cNvPicPr>
            <a:picLocks noChangeAspect="1"/>
          </p:cNvPicPr>
          <p:nvPr/>
        </p:nvPicPr>
        <p:blipFill>
          <a:blip r:embed="rId7"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Immagine 6" descr="foto 066.jpg"/>
          <p:cNvPicPr>
            <a:picLocks noChangeAspect="1"/>
          </p:cNvPicPr>
          <p:nvPr/>
        </p:nvPicPr>
        <p:blipFill>
          <a:blip r:embed="rId2" cstate="print"/>
          <a:srcRect/>
          <a:stretch>
            <a:fillRect/>
          </a:stretch>
        </p:blipFill>
        <p:spPr bwMode="auto">
          <a:xfrm>
            <a:off x="3937001" y="1962151"/>
            <a:ext cx="11370733" cy="6372226"/>
          </a:xfrm>
          <a:prstGeom prst="rect">
            <a:avLst/>
          </a:prstGeom>
          <a:noFill/>
          <a:ln w="9525">
            <a:noFill/>
            <a:miter lim="800000"/>
            <a:headEnd/>
            <a:tailEnd/>
          </a:ln>
        </p:spPr>
      </p:pic>
      <p:pic>
        <p:nvPicPr>
          <p:cNvPr id="58372" name="Picture 2" descr="\\SERVER2003\dati\Società\2_Commesse\1-COMM. E.T.P. ARCHIVIO\Commesse 2013\060736 Ciani Stefano\foto\IMG_1949.JPG"/>
          <p:cNvPicPr>
            <a:picLocks noChangeAspect="1" noChangeArrowheads="1"/>
          </p:cNvPicPr>
          <p:nvPr/>
        </p:nvPicPr>
        <p:blipFill>
          <a:blip r:embed="rId3" cstate="print"/>
          <a:srcRect/>
          <a:stretch>
            <a:fillRect/>
          </a:stretch>
        </p:blipFill>
        <p:spPr bwMode="auto">
          <a:xfrm>
            <a:off x="3357036" y="8299451"/>
            <a:ext cx="5088467" cy="5038726"/>
          </a:xfrm>
          <a:prstGeom prst="rect">
            <a:avLst/>
          </a:prstGeom>
          <a:noFill/>
          <a:ln w="9525">
            <a:noFill/>
            <a:miter lim="800000"/>
            <a:headEnd/>
            <a:tailEnd/>
          </a:ln>
        </p:spPr>
      </p:pic>
      <p:pic>
        <p:nvPicPr>
          <p:cNvPr id="58373" name="Picture 3" descr="\\SERVER2003\dati\Società\2_Commesse\1-COMM. E.T.P. ARCHIVIO\Commesse 2013\060736 Ciani Stefano\foto\IMG_1950.JPG"/>
          <p:cNvPicPr>
            <a:picLocks noChangeAspect="1" noChangeArrowheads="1"/>
          </p:cNvPicPr>
          <p:nvPr/>
        </p:nvPicPr>
        <p:blipFill>
          <a:blip r:embed="rId4" cstate="print"/>
          <a:srcRect/>
          <a:stretch>
            <a:fillRect/>
          </a:stretch>
        </p:blipFill>
        <p:spPr bwMode="auto">
          <a:xfrm>
            <a:off x="17377835" y="8299451"/>
            <a:ext cx="5181600" cy="5038726"/>
          </a:xfrm>
          <a:prstGeom prst="rect">
            <a:avLst/>
          </a:prstGeom>
          <a:noFill/>
          <a:ln w="9525">
            <a:noFill/>
            <a:miter lim="800000"/>
            <a:headEnd/>
            <a:tailEnd/>
          </a:ln>
        </p:spPr>
      </p:pic>
      <p:pic>
        <p:nvPicPr>
          <p:cNvPr id="58374" name="Immagine 10" descr="foto terrazza 055.jpg"/>
          <p:cNvPicPr>
            <a:picLocks noChangeAspect="1"/>
          </p:cNvPicPr>
          <p:nvPr/>
        </p:nvPicPr>
        <p:blipFill>
          <a:blip r:embed="rId5" cstate="print"/>
          <a:srcRect/>
          <a:stretch>
            <a:fillRect/>
          </a:stretch>
        </p:blipFill>
        <p:spPr bwMode="auto">
          <a:xfrm>
            <a:off x="15265401" y="1962150"/>
            <a:ext cx="6307667" cy="6337300"/>
          </a:xfrm>
          <a:prstGeom prst="rect">
            <a:avLst/>
          </a:prstGeom>
          <a:noFill/>
          <a:ln w="9525">
            <a:noFill/>
            <a:miter lim="800000"/>
            <a:headEnd/>
            <a:tailEnd/>
          </a:ln>
        </p:spPr>
      </p:pic>
      <p:pic>
        <p:nvPicPr>
          <p:cNvPr id="58375" name="Immagine 11" descr="foto terrazza 056.jpg"/>
          <p:cNvPicPr>
            <a:picLocks noChangeAspect="1"/>
          </p:cNvPicPr>
          <p:nvPr/>
        </p:nvPicPr>
        <p:blipFill>
          <a:blip r:embed="rId6" cstate="print"/>
          <a:srcRect/>
          <a:stretch>
            <a:fillRect/>
          </a:stretch>
        </p:blipFill>
        <p:spPr bwMode="auto">
          <a:xfrm>
            <a:off x="8352369" y="8299451"/>
            <a:ext cx="8995832" cy="5038726"/>
          </a:xfrm>
          <a:prstGeom prst="rect">
            <a:avLst/>
          </a:prstGeom>
          <a:noFill/>
          <a:ln w="9525">
            <a:noFill/>
            <a:miter lim="800000"/>
            <a:headEnd/>
            <a:tailEnd/>
          </a:ln>
        </p:spPr>
      </p:pic>
      <p:sp>
        <p:nvSpPr>
          <p:cNvPr id="8" name="CasellaDiTesto 7"/>
          <p:cNvSpPr txBox="1"/>
          <p:nvPr/>
        </p:nvSpPr>
        <p:spPr>
          <a:xfrm>
            <a:off x="2014869" y="233264"/>
            <a:ext cx="20546283" cy="681501"/>
          </a:xfrm>
          <a:prstGeom prst="rect">
            <a:avLst/>
          </a:prstGeom>
          <a:solidFill>
            <a:schemeClr val="accent5">
              <a:lumMod val="60000"/>
              <a:lumOff val="40000"/>
            </a:schemeClr>
          </a:solidFill>
        </p:spPr>
        <p:txBody>
          <a:bodyPr wrap="square" lIns="217709" tIns="108855" rIns="217709" bIns="108855" rtlCol="0">
            <a:spAutoFit/>
          </a:bodyPr>
          <a:lstStyle/>
          <a:p>
            <a:pPr algn="ctr"/>
            <a:r>
              <a:rPr lang="it-IT" dirty="0"/>
              <a:t>(VILLA MorettI -UDINE) </a:t>
            </a:r>
          </a:p>
        </p:txBody>
      </p:sp>
      <p:pic>
        <p:nvPicPr>
          <p:cNvPr id="10" name="Image" descr="Image"/>
          <p:cNvPicPr>
            <a:picLocks noChangeAspect="1"/>
          </p:cNvPicPr>
          <p:nvPr/>
        </p:nvPicPr>
        <p:blipFill>
          <a:blip r:embed="rId7"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Segnaposto contenuto 3" descr="12932898_523199761185491_258059320967705716_n.jpg"/>
          <p:cNvPicPr>
            <a:picLocks noGrp="1" noChangeAspect="1"/>
          </p:cNvPicPr>
          <p:nvPr>
            <p:ph idx="1"/>
          </p:nvPr>
        </p:nvPicPr>
        <p:blipFill>
          <a:blip r:embed="rId2" cstate="print"/>
          <a:srcRect/>
          <a:stretch>
            <a:fillRect/>
          </a:stretch>
        </p:blipFill>
        <p:spPr>
          <a:xfrm>
            <a:off x="1182870" y="2321496"/>
            <a:ext cx="4592701" cy="4968304"/>
          </a:xfrm>
        </p:spPr>
      </p:pic>
      <p:pic>
        <p:nvPicPr>
          <p:cNvPr id="82947" name="Immagine 4" descr="BOX CLEAN CUSCINI 1.jpg"/>
          <p:cNvPicPr>
            <a:picLocks noChangeAspect="1"/>
          </p:cNvPicPr>
          <p:nvPr/>
        </p:nvPicPr>
        <p:blipFill>
          <a:blip r:embed="rId3" cstate="print"/>
          <a:srcRect/>
          <a:stretch>
            <a:fillRect/>
          </a:stretch>
        </p:blipFill>
        <p:spPr bwMode="auto">
          <a:xfrm>
            <a:off x="6410398" y="2321496"/>
            <a:ext cx="4589414" cy="4968304"/>
          </a:xfrm>
          <a:prstGeom prst="rect">
            <a:avLst/>
          </a:prstGeom>
          <a:noFill/>
          <a:ln w="9525">
            <a:noFill/>
            <a:miter lim="800000"/>
            <a:headEnd/>
            <a:tailEnd/>
          </a:ln>
        </p:spPr>
      </p:pic>
      <p:pic>
        <p:nvPicPr>
          <p:cNvPr id="82948" name="Immagine 5" descr="BOX CLEAN PASSEGGINO.jpg"/>
          <p:cNvPicPr>
            <a:picLocks noChangeAspect="1"/>
          </p:cNvPicPr>
          <p:nvPr/>
        </p:nvPicPr>
        <p:blipFill>
          <a:blip r:embed="rId4" cstate="print"/>
          <a:srcRect/>
          <a:stretch>
            <a:fillRect/>
          </a:stretch>
        </p:blipFill>
        <p:spPr bwMode="auto">
          <a:xfrm>
            <a:off x="11484710" y="2249488"/>
            <a:ext cx="3488613" cy="5040312"/>
          </a:xfrm>
          <a:prstGeom prst="rect">
            <a:avLst/>
          </a:prstGeom>
          <a:noFill/>
          <a:ln w="9525">
            <a:noFill/>
            <a:miter lim="800000"/>
            <a:headEnd/>
            <a:tailEnd/>
          </a:ln>
        </p:spPr>
      </p:pic>
      <p:pic>
        <p:nvPicPr>
          <p:cNvPr id="82949" name="Immagine 6" descr="BOX CLEAN VALIGE.jpg"/>
          <p:cNvPicPr>
            <a:picLocks noChangeAspect="1"/>
          </p:cNvPicPr>
          <p:nvPr/>
        </p:nvPicPr>
        <p:blipFill>
          <a:blip r:embed="rId5" cstate="print"/>
          <a:srcRect/>
          <a:stretch>
            <a:fillRect/>
          </a:stretch>
        </p:blipFill>
        <p:spPr bwMode="auto">
          <a:xfrm>
            <a:off x="15736278" y="2177480"/>
            <a:ext cx="3460646" cy="5112320"/>
          </a:xfrm>
          <a:prstGeom prst="rect">
            <a:avLst/>
          </a:prstGeom>
          <a:noFill/>
          <a:ln w="9525">
            <a:noFill/>
            <a:miter lim="800000"/>
            <a:headEnd/>
            <a:tailEnd/>
          </a:ln>
        </p:spPr>
      </p:pic>
      <p:pic>
        <p:nvPicPr>
          <p:cNvPr id="82950" name="Immagine 7" descr="BOX CLEAN SCARPONI SCI.jpg"/>
          <p:cNvPicPr>
            <a:picLocks noChangeAspect="1"/>
          </p:cNvPicPr>
          <p:nvPr/>
        </p:nvPicPr>
        <p:blipFill>
          <a:blip r:embed="rId6" cstate="print"/>
          <a:srcRect/>
          <a:stretch>
            <a:fillRect/>
          </a:stretch>
        </p:blipFill>
        <p:spPr bwMode="auto">
          <a:xfrm>
            <a:off x="19991755" y="2177479"/>
            <a:ext cx="3499960" cy="5172647"/>
          </a:xfrm>
          <a:prstGeom prst="rect">
            <a:avLst/>
          </a:prstGeom>
          <a:noFill/>
          <a:ln w="9525">
            <a:noFill/>
            <a:miter lim="800000"/>
            <a:headEnd/>
            <a:tailEnd/>
          </a:ln>
        </p:spPr>
      </p:pic>
      <p:pic>
        <p:nvPicPr>
          <p:cNvPr id="82951" name="Immagine 8" descr="BOX CLEAN TUTE CROCE ROSSA.jpg"/>
          <p:cNvPicPr>
            <a:picLocks noChangeAspect="1"/>
          </p:cNvPicPr>
          <p:nvPr/>
        </p:nvPicPr>
        <p:blipFill>
          <a:blip r:embed="rId7" cstate="print"/>
          <a:srcRect/>
          <a:stretch>
            <a:fillRect/>
          </a:stretch>
        </p:blipFill>
        <p:spPr bwMode="auto">
          <a:xfrm>
            <a:off x="1203570" y="7432677"/>
            <a:ext cx="5416062" cy="5861050"/>
          </a:xfrm>
          <a:prstGeom prst="rect">
            <a:avLst/>
          </a:prstGeom>
          <a:noFill/>
          <a:ln w="9525">
            <a:noFill/>
            <a:miter lim="800000"/>
            <a:headEnd/>
            <a:tailEnd/>
          </a:ln>
        </p:spPr>
      </p:pic>
      <p:pic>
        <p:nvPicPr>
          <p:cNvPr id="82952" name="Immagine 9" descr="BOX CLEAN STRUMENTI MUSICALI.jpg"/>
          <p:cNvPicPr>
            <a:picLocks noChangeAspect="1"/>
          </p:cNvPicPr>
          <p:nvPr/>
        </p:nvPicPr>
        <p:blipFill>
          <a:blip r:embed="rId8" cstate="print"/>
          <a:srcRect/>
          <a:stretch>
            <a:fillRect/>
          </a:stretch>
        </p:blipFill>
        <p:spPr bwMode="auto">
          <a:xfrm>
            <a:off x="7229232" y="7432676"/>
            <a:ext cx="4341447" cy="5876924"/>
          </a:xfrm>
          <a:prstGeom prst="rect">
            <a:avLst/>
          </a:prstGeom>
          <a:noFill/>
          <a:ln w="9525">
            <a:noFill/>
            <a:miter lim="800000"/>
            <a:headEnd/>
            <a:tailEnd/>
          </a:ln>
        </p:spPr>
      </p:pic>
      <p:pic>
        <p:nvPicPr>
          <p:cNvPr id="82953" name="Immagine 10" descr="BOX CLEAN SELLA CAVALLI.jpg"/>
          <p:cNvPicPr>
            <a:picLocks noChangeAspect="1"/>
          </p:cNvPicPr>
          <p:nvPr/>
        </p:nvPicPr>
        <p:blipFill>
          <a:blip r:embed="rId9" cstate="print"/>
          <a:srcRect/>
          <a:stretch>
            <a:fillRect/>
          </a:stretch>
        </p:blipFill>
        <p:spPr bwMode="auto">
          <a:xfrm>
            <a:off x="12367847" y="7432676"/>
            <a:ext cx="4079631" cy="5880100"/>
          </a:xfrm>
          <a:prstGeom prst="rect">
            <a:avLst/>
          </a:prstGeom>
          <a:noFill/>
          <a:ln w="9525">
            <a:noFill/>
            <a:miter lim="800000"/>
            <a:headEnd/>
            <a:tailEnd/>
          </a:ln>
        </p:spPr>
      </p:pic>
      <p:pic>
        <p:nvPicPr>
          <p:cNvPr id="82954" name="Immagine 11" descr="IMG_5164.JPG"/>
          <p:cNvPicPr>
            <a:picLocks noChangeAspect="1"/>
          </p:cNvPicPr>
          <p:nvPr/>
        </p:nvPicPr>
        <p:blipFill>
          <a:blip r:embed="rId10" cstate="print"/>
          <a:srcRect/>
          <a:stretch>
            <a:fillRect/>
          </a:stretch>
        </p:blipFill>
        <p:spPr bwMode="auto">
          <a:xfrm>
            <a:off x="16978926" y="7432676"/>
            <a:ext cx="5588000" cy="5905500"/>
          </a:xfrm>
          <a:prstGeom prst="rect">
            <a:avLst/>
          </a:prstGeom>
          <a:noFill/>
          <a:ln w="9525">
            <a:noFill/>
            <a:miter lim="800000"/>
            <a:headEnd/>
            <a:tailEnd/>
          </a:ln>
        </p:spPr>
      </p:pic>
      <p:pic>
        <p:nvPicPr>
          <p:cNvPr id="13" name="LogoEVTP.ai" descr="LogoEVTP.ai"/>
          <p:cNvPicPr>
            <a:picLocks noChangeAspect="1"/>
          </p:cNvPicPr>
          <p:nvPr/>
        </p:nvPicPr>
        <p:blipFill>
          <a:blip r:embed="rId11" cstate="print"/>
          <a:stretch>
            <a:fillRect/>
          </a:stretch>
        </p:blipFill>
        <p:spPr>
          <a:xfrm>
            <a:off x="886744" y="377280"/>
            <a:ext cx="2520700" cy="1716113"/>
          </a:xfrm>
          <a:prstGeom prst="rect">
            <a:avLst/>
          </a:prstGeom>
          <a:ln w="12700">
            <a:miter lim="400000"/>
          </a:ln>
        </p:spPr>
      </p:pic>
      <p:sp>
        <p:nvSpPr>
          <p:cNvPr id="14" name="EVG cold water mobile sanitising equipment"/>
          <p:cNvSpPr/>
          <p:nvPr/>
        </p:nvSpPr>
        <p:spPr>
          <a:xfrm>
            <a:off x="12480032" y="344491"/>
            <a:ext cx="11593288" cy="1270001"/>
          </a:xfrm>
          <a:prstGeom prst="roundRect">
            <a:avLst>
              <a:gd name="adj" fmla="val 50000"/>
            </a:avLst>
          </a:prstGeom>
          <a:blipFill>
            <a:blip r:embed="rId1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a:xfrm>
            <a:off x="5423248" y="2033464"/>
            <a:ext cx="18722080" cy="11161240"/>
          </a:xfrm>
        </p:spPr>
        <p:txBody>
          <a:bodyPr>
            <a:noAutofit/>
          </a:bodyPr>
          <a:lstStyle/>
          <a:p>
            <a:pPr algn="l"/>
            <a:endParaRPr lang="cs-CZ" sz="2400" b="1" dirty="0">
              <a:solidFill>
                <a:srgbClr val="4F4F4F"/>
              </a:solidFill>
              <a:latin typeface="Gill Sans Light"/>
              <a:ea typeface="Gill Sans Light"/>
              <a:cs typeface="Gill Sans Light"/>
              <a:sym typeface="Gill Sans Light"/>
            </a:endParaRPr>
          </a:p>
          <a:p>
            <a:pPr algn="l"/>
            <a:endParaRPr lang="cs-CZ" sz="2400" b="1" dirty="0">
              <a:solidFill>
                <a:srgbClr val="4F4F4F"/>
              </a:solidFill>
              <a:latin typeface="Gill Sans Light"/>
              <a:ea typeface="Gill Sans Light"/>
              <a:cs typeface="Gill Sans Light"/>
              <a:sym typeface="Gill Sans Light"/>
            </a:endParaRPr>
          </a:p>
          <a:p>
            <a:pPr algn="l"/>
            <a:endParaRPr lang="cs-CZ" sz="2400" b="1" dirty="0">
              <a:solidFill>
                <a:srgbClr val="4F4F4F"/>
              </a:solidFill>
              <a:latin typeface="Gill Sans Light"/>
              <a:ea typeface="Gill Sans Light"/>
              <a:cs typeface="Gill Sans Light"/>
              <a:sym typeface="Gill Sans Light"/>
            </a:endParaRPr>
          </a:p>
          <a:p>
            <a:pPr algn="l"/>
            <a:r>
              <a:rPr lang="it-IT" sz="2400" b="1" dirty="0">
                <a:solidFill>
                  <a:srgbClr val="4F4F4F"/>
                </a:solidFill>
                <a:latin typeface="Gill Sans Light"/>
                <a:ea typeface="Gill Sans Light"/>
                <a:cs typeface="Gill Sans Light"/>
                <a:sym typeface="Gill Sans Light"/>
              </a:rPr>
              <a:t>OZON: ANTIMI</a:t>
            </a:r>
            <a:r>
              <a:rPr lang="cs-CZ" sz="2400" b="1" dirty="0">
                <a:solidFill>
                  <a:srgbClr val="4F4F4F"/>
                </a:solidFill>
                <a:latin typeface="Gill Sans Light"/>
                <a:ea typeface="Gill Sans Light"/>
                <a:cs typeface="Gill Sans Light"/>
                <a:sym typeface="Gill Sans Light"/>
              </a:rPr>
              <a:t>KROBICKÉ ÚČINKY</a:t>
            </a:r>
            <a:r>
              <a:rPr lang="it-IT" sz="2400" b="1" dirty="0">
                <a:solidFill>
                  <a:srgbClr val="4F4F4F"/>
                </a:solidFill>
                <a:latin typeface="Gill Sans Light"/>
                <a:ea typeface="Gill Sans Light"/>
                <a:cs typeface="Gill Sans Light"/>
                <a:sym typeface="Gill Sans Light"/>
              </a:rPr>
              <a:t>   </a:t>
            </a:r>
          </a:p>
          <a:p>
            <a:pPr algn="l"/>
            <a:r>
              <a:rPr lang="cs-CZ" sz="2400" dirty="0">
                <a:solidFill>
                  <a:srgbClr val="4F4F4F"/>
                </a:solidFill>
                <a:latin typeface="Gill Sans Light"/>
                <a:ea typeface="Gill Sans Light"/>
                <a:cs typeface="Gill Sans Light"/>
                <a:sym typeface="Gill Sans Light"/>
              </a:rPr>
              <a:t>Ozon je vysoce nestabilní molekula skládající se ze třech atomů kyslíku.</a:t>
            </a:r>
            <a:r>
              <a:rPr lang="it-IT" sz="2400" dirty="0">
                <a:solidFill>
                  <a:srgbClr val="4F4F4F"/>
                </a:solidFill>
                <a:latin typeface="Gill Sans Light"/>
                <a:ea typeface="Gill Sans Light"/>
                <a:cs typeface="Gill Sans Light"/>
                <a:sym typeface="Gill Sans Light"/>
              </a:rPr>
              <a:t> </a:t>
            </a:r>
          </a:p>
          <a:p>
            <a:pPr algn="l"/>
            <a:r>
              <a:rPr lang="cs-CZ" sz="2400" dirty="0">
                <a:solidFill>
                  <a:srgbClr val="4F4F4F"/>
                </a:solidFill>
                <a:latin typeface="Gill Sans Light"/>
                <a:ea typeface="Gill Sans Light"/>
                <a:cs typeface="Gill Sans Light"/>
                <a:sym typeface="Gill Sans Light"/>
              </a:rPr>
              <a:t>Třetí</a:t>
            </a:r>
            <a:r>
              <a:rPr lang="it-IT" sz="2400" dirty="0">
                <a:solidFill>
                  <a:srgbClr val="4F4F4F"/>
                </a:solidFill>
                <a:latin typeface="Gill Sans Light"/>
                <a:ea typeface="Gill Sans Light"/>
                <a:cs typeface="Gill Sans Light"/>
                <a:sym typeface="Gill Sans Light"/>
              </a:rPr>
              <a:t> atom </a:t>
            </a:r>
            <a:r>
              <a:rPr lang="cs-CZ" sz="2400" dirty="0">
                <a:solidFill>
                  <a:srgbClr val="4F4F4F"/>
                </a:solidFill>
                <a:latin typeface="Gill Sans Light"/>
                <a:ea typeface="Gill Sans Light"/>
                <a:cs typeface="Gill Sans Light"/>
                <a:sym typeface="Gill Sans Light"/>
              </a:rPr>
              <a:t>je stabilně spoje</a:t>
            </a:r>
            <a:r>
              <a:rPr lang="it-IT" sz="2400" dirty="0">
                <a:solidFill>
                  <a:srgbClr val="4F4F4F"/>
                </a:solidFill>
                <a:latin typeface="Gill Sans Light"/>
                <a:ea typeface="Gill Sans Light"/>
                <a:cs typeface="Gill Sans Light"/>
                <a:sym typeface="Gill Sans Light"/>
              </a:rPr>
              <a:t>n</a:t>
            </a:r>
            <a:r>
              <a:rPr lang="cs-CZ" sz="2400" dirty="0">
                <a:solidFill>
                  <a:srgbClr val="4F4F4F"/>
                </a:solidFill>
                <a:latin typeface="Gill Sans Light"/>
                <a:ea typeface="Gill Sans Light"/>
                <a:cs typeface="Gill Sans Light"/>
                <a:sym typeface="Gill Sans Light"/>
              </a:rPr>
              <a:t> a může se z molekuly uvolnit bez překážek, snadno reagující s ostatními molekulami</a:t>
            </a:r>
            <a:r>
              <a:rPr lang="it-IT" sz="2400" dirty="0">
                <a:solidFill>
                  <a:srgbClr val="4F4F4F"/>
                </a:solidFill>
                <a:latin typeface="Gill Sans Light"/>
                <a:ea typeface="Gill Sans Light"/>
                <a:cs typeface="Gill Sans Light"/>
                <a:sym typeface="Gill Sans Light"/>
              </a:rPr>
              <a:t>.</a:t>
            </a:r>
          </a:p>
          <a:p>
            <a:pPr algn="l"/>
            <a:r>
              <a:rPr lang="cs-CZ" sz="2400" dirty="0">
                <a:solidFill>
                  <a:srgbClr val="4F4F4F"/>
                </a:solidFill>
                <a:latin typeface="Gill Sans Light"/>
                <a:ea typeface="Gill Sans Light"/>
                <a:cs typeface="Gill Sans Light"/>
                <a:sym typeface="Gill Sans Light"/>
              </a:rPr>
              <a:t>To</a:t>
            </a:r>
            <a:r>
              <a:rPr lang="it-IT" sz="2400" dirty="0">
                <a:solidFill>
                  <a:srgbClr val="4F4F4F"/>
                </a:solidFill>
                <a:latin typeface="Gill Sans Light"/>
                <a:ea typeface="Gill Sans Light"/>
                <a:cs typeface="Gill Sans Light"/>
                <a:sym typeface="Gill Sans Light"/>
              </a:rPr>
              <a:t>to gener</a:t>
            </a:r>
            <a:r>
              <a:rPr lang="cs-CZ" sz="2400" dirty="0" err="1">
                <a:solidFill>
                  <a:srgbClr val="4F4F4F"/>
                </a:solidFill>
                <a:latin typeface="Gill Sans Light"/>
                <a:ea typeface="Gill Sans Light"/>
                <a:cs typeface="Gill Sans Light"/>
                <a:sym typeface="Gill Sans Light"/>
              </a:rPr>
              <a:t>uje</a:t>
            </a:r>
            <a:r>
              <a:rPr lang="cs-CZ" sz="2400" dirty="0">
                <a:solidFill>
                  <a:srgbClr val="4F4F4F"/>
                </a:solidFill>
                <a:latin typeface="Gill Sans Light"/>
                <a:ea typeface="Gill Sans Light"/>
                <a:cs typeface="Gill Sans Light"/>
                <a:sym typeface="Gill Sans Light"/>
              </a:rPr>
              <a:t> vysoce reaktivní </a:t>
            </a:r>
            <a:r>
              <a:rPr lang="cs-CZ" sz="2400" dirty="0" err="1">
                <a:solidFill>
                  <a:srgbClr val="4F4F4F"/>
                </a:solidFill>
                <a:latin typeface="Gill Sans Light"/>
                <a:ea typeface="Gill Sans Light"/>
                <a:cs typeface="Gill Sans Light"/>
                <a:sym typeface="Gill Sans Light"/>
              </a:rPr>
              <a:t>oxydační</a:t>
            </a:r>
            <a:r>
              <a:rPr lang="cs-CZ" sz="2400" dirty="0">
                <a:solidFill>
                  <a:srgbClr val="4F4F4F"/>
                </a:solidFill>
                <a:latin typeface="Gill Sans Light"/>
                <a:ea typeface="Gill Sans Light"/>
                <a:cs typeface="Gill Sans Light"/>
                <a:sym typeface="Gill Sans Light"/>
              </a:rPr>
              <a:t> systém, který se odráží na strukturální celistvosti reagentů</a:t>
            </a:r>
            <a:r>
              <a:rPr lang="it-IT" sz="2400" dirty="0">
                <a:solidFill>
                  <a:srgbClr val="4F4F4F"/>
                </a:solidFill>
                <a:latin typeface="Gill Sans Light"/>
                <a:ea typeface="Gill Sans Light"/>
                <a:cs typeface="Gill Sans Light"/>
                <a:sym typeface="Gill Sans Light"/>
              </a:rPr>
              <a:t>.</a:t>
            </a:r>
          </a:p>
          <a:p>
            <a:pPr algn="l"/>
            <a:r>
              <a:rPr lang="cs-CZ" sz="2400" dirty="0" err="1">
                <a:solidFill>
                  <a:srgbClr val="4F4F4F"/>
                </a:solidFill>
                <a:latin typeface="Gill Sans Light"/>
                <a:ea typeface="Gill Sans Light"/>
                <a:cs typeface="Gill Sans Light"/>
                <a:sym typeface="Gill Sans Light"/>
              </a:rPr>
              <a:t>Oxydační</a:t>
            </a:r>
            <a:r>
              <a:rPr lang="cs-CZ" sz="2400" dirty="0">
                <a:solidFill>
                  <a:srgbClr val="4F4F4F"/>
                </a:solidFill>
                <a:latin typeface="Gill Sans Light"/>
                <a:ea typeface="Gill Sans Light"/>
                <a:cs typeface="Gill Sans Light"/>
                <a:sym typeface="Gill Sans Light"/>
              </a:rPr>
              <a:t> síla ozónu je menší jen v porovnání s </a:t>
            </a:r>
            <a:r>
              <a:rPr lang="it-IT" sz="2400" dirty="0">
                <a:solidFill>
                  <a:srgbClr val="4F4F4F"/>
                </a:solidFill>
                <a:latin typeface="Gill Sans Light"/>
                <a:ea typeface="Gill Sans Light"/>
                <a:cs typeface="Gill Sans Light"/>
                <a:sym typeface="Gill Sans Light"/>
              </a:rPr>
              <a:t>fluor</a:t>
            </a:r>
            <a:r>
              <a:rPr lang="cs-CZ" sz="2400" dirty="0" err="1">
                <a:solidFill>
                  <a:srgbClr val="4F4F4F"/>
                </a:solidFill>
                <a:latin typeface="Gill Sans Light"/>
                <a:ea typeface="Gill Sans Light"/>
                <a:cs typeface="Gill Sans Light"/>
                <a:sym typeface="Gill Sans Light"/>
              </a:rPr>
              <a:t>em</a:t>
            </a:r>
            <a:r>
              <a:rPr lang="it-IT" sz="2400" dirty="0">
                <a:solidFill>
                  <a:srgbClr val="4F4F4F"/>
                </a:solidFill>
                <a:latin typeface="Gill Sans Light"/>
                <a:ea typeface="Gill Sans Light"/>
                <a:cs typeface="Gill Sans Light"/>
                <a:sym typeface="Gill Sans Light"/>
              </a:rPr>
              <a:t>.</a:t>
            </a:r>
          </a:p>
          <a:p>
            <a:pPr algn="l"/>
            <a:endParaRPr lang="it-IT" sz="2400" dirty="0">
              <a:solidFill>
                <a:srgbClr val="4F4F4F"/>
              </a:solidFill>
              <a:latin typeface="Gill Sans Light"/>
              <a:ea typeface="Gill Sans Light"/>
              <a:cs typeface="Gill Sans Light"/>
              <a:sym typeface="Gill Sans Light"/>
            </a:endParaRPr>
          </a:p>
          <a:p>
            <a:pPr algn="l"/>
            <a:r>
              <a:rPr lang="cs-CZ" sz="2400" dirty="0">
                <a:solidFill>
                  <a:srgbClr val="4F4F4F"/>
                </a:solidFill>
                <a:latin typeface="Gill Sans Light"/>
                <a:ea typeface="Gill Sans Light"/>
                <a:cs typeface="Gill Sans Light"/>
                <a:sym typeface="Gill Sans Light"/>
              </a:rPr>
              <a:t>Je schopen reagovat přímo na površích ušlechtilých i neušlechtilých kovů, jako stříbro, olovo, měď a metaloidů jako síra. V porovnání s organickými prvky rychle reaguje a vytváří prostředí pro řadu chemických reakcí</a:t>
            </a:r>
            <a:r>
              <a:rPr lang="it-IT" sz="2400" dirty="0">
                <a:solidFill>
                  <a:srgbClr val="4F4F4F"/>
                </a:solidFill>
                <a:latin typeface="Gill Sans Light"/>
                <a:ea typeface="Gill Sans Light"/>
                <a:cs typeface="Gill Sans Light"/>
                <a:sym typeface="Gill Sans Light"/>
              </a:rPr>
              <a:t>.</a:t>
            </a:r>
          </a:p>
          <a:p>
            <a:pPr algn="l"/>
            <a:r>
              <a:rPr lang="it-IT" sz="2400" dirty="0">
                <a:solidFill>
                  <a:srgbClr val="4F4F4F"/>
                </a:solidFill>
                <a:latin typeface="Gill Sans Light"/>
                <a:ea typeface="Gill Sans Light"/>
                <a:cs typeface="Gill Sans Light"/>
                <a:sym typeface="Gill Sans Light"/>
              </a:rPr>
              <a:t>P</a:t>
            </a:r>
            <a:r>
              <a:rPr lang="cs-CZ" sz="2400" dirty="0" err="1">
                <a:solidFill>
                  <a:srgbClr val="4F4F4F"/>
                </a:solidFill>
                <a:latin typeface="Gill Sans Light"/>
                <a:ea typeface="Gill Sans Light"/>
                <a:cs typeface="Gill Sans Light"/>
                <a:sym typeface="Gill Sans Light"/>
              </a:rPr>
              <a:t>ředevším</a:t>
            </a:r>
            <a:r>
              <a:rPr lang="cs-CZ" sz="2400" dirty="0">
                <a:solidFill>
                  <a:srgbClr val="4F4F4F"/>
                </a:solidFill>
                <a:latin typeface="Gill Sans Light"/>
                <a:ea typeface="Gill Sans Light"/>
                <a:cs typeface="Gill Sans Light"/>
                <a:sym typeface="Gill Sans Light"/>
              </a:rPr>
              <a:t> </a:t>
            </a:r>
            <a:r>
              <a:rPr lang="it-IT" sz="2400" dirty="0">
                <a:solidFill>
                  <a:srgbClr val="4F4F4F"/>
                </a:solidFill>
                <a:latin typeface="Gill Sans Light"/>
                <a:ea typeface="Gill Sans Light"/>
                <a:cs typeface="Gill Sans Light"/>
                <a:sym typeface="Gill Sans Light"/>
              </a:rPr>
              <a:t>r</a:t>
            </a:r>
            <a:r>
              <a:rPr lang="cs-CZ" sz="2400" dirty="0" err="1">
                <a:solidFill>
                  <a:srgbClr val="4F4F4F"/>
                </a:solidFill>
                <a:latin typeface="Gill Sans Light"/>
                <a:ea typeface="Gill Sans Light"/>
                <a:cs typeface="Gill Sans Light"/>
                <a:sym typeface="Gill Sans Light"/>
              </a:rPr>
              <a:t>eaktivita</a:t>
            </a:r>
            <a:r>
              <a:rPr lang="cs-CZ" sz="2400" dirty="0">
                <a:solidFill>
                  <a:srgbClr val="4F4F4F"/>
                </a:solidFill>
                <a:latin typeface="Gill Sans Light"/>
                <a:ea typeface="Gill Sans Light"/>
                <a:cs typeface="Gill Sans Light"/>
                <a:sym typeface="Gill Sans Light"/>
              </a:rPr>
              <a:t> vůči dvojitému spojení </a:t>
            </a:r>
            <a:r>
              <a:rPr lang="it-IT" sz="2400" dirty="0">
                <a:solidFill>
                  <a:srgbClr val="4F4F4F"/>
                </a:solidFill>
                <a:latin typeface="Gill Sans Light"/>
                <a:ea typeface="Gill Sans Light"/>
                <a:cs typeface="Gill Sans Light"/>
                <a:sym typeface="Gill Sans Light"/>
              </a:rPr>
              <a:t>C=C </a:t>
            </a:r>
            <a:r>
              <a:rPr lang="cs-CZ" sz="2400" dirty="0">
                <a:solidFill>
                  <a:srgbClr val="4F4F4F"/>
                </a:solidFill>
                <a:latin typeface="Gill Sans Light"/>
                <a:ea typeface="Gill Sans Light"/>
                <a:cs typeface="Gill Sans Light"/>
                <a:sym typeface="Gill Sans Light"/>
              </a:rPr>
              <a:t>nenasycených organických látek</a:t>
            </a:r>
            <a:r>
              <a:rPr lang="it-IT" sz="2400" dirty="0">
                <a:solidFill>
                  <a:srgbClr val="4F4F4F"/>
                </a:solidFill>
                <a:latin typeface="Gill Sans Light"/>
                <a:ea typeface="Gill Sans Light"/>
                <a:cs typeface="Gill Sans Light"/>
                <a:sym typeface="Gill Sans Light"/>
              </a:rPr>
              <a:t>, rea</a:t>
            </a:r>
            <a:r>
              <a:rPr lang="cs-CZ" sz="2400" dirty="0" err="1">
                <a:solidFill>
                  <a:srgbClr val="4F4F4F"/>
                </a:solidFill>
                <a:latin typeface="Gill Sans Light"/>
                <a:ea typeface="Gill Sans Light"/>
                <a:cs typeface="Gill Sans Light"/>
                <a:sym typeface="Gill Sans Light"/>
              </a:rPr>
              <a:t>kce</a:t>
            </a:r>
            <a:r>
              <a:rPr lang="cs-CZ" sz="2400" dirty="0">
                <a:solidFill>
                  <a:srgbClr val="4F4F4F"/>
                </a:solidFill>
                <a:latin typeface="Gill Sans Light"/>
                <a:ea typeface="Gill Sans Light"/>
                <a:cs typeface="Gill Sans Light"/>
                <a:sym typeface="Gill Sans Light"/>
              </a:rPr>
              <a:t> které se také říká</a:t>
            </a:r>
            <a:r>
              <a:rPr lang="it-IT" sz="2400" dirty="0">
                <a:solidFill>
                  <a:srgbClr val="4F4F4F"/>
                </a:solidFill>
                <a:latin typeface="Gill Sans Light"/>
                <a:ea typeface="Gill Sans Light"/>
                <a:cs typeface="Gill Sans Light"/>
                <a:sym typeface="Gill Sans Light"/>
              </a:rPr>
              <a:t> ozonol</a:t>
            </a:r>
            <a:r>
              <a:rPr lang="cs-CZ" sz="2400" dirty="0" err="1">
                <a:solidFill>
                  <a:srgbClr val="4F4F4F"/>
                </a:solidFill>
                <a:latin typeface="Gill Sans Light"/>
                <a:ea typeface="Gill Sans Light"/>
                <a:cs typeface="Gill Sans Light"/>
                <a:sym typeface="Gill Sans Light"/>
              </a:rPr>
              <a:t>ýza</a:t>
            </a:r>
            <a:r>
              <a:rPr lang="it-IT" sz="2400" dirty="0">
                <a:solidFill>
                  <a:srgbClr val="4F4F4F"/>
                </a:solidFill>
                <a:latin typeface="Gill Sans Light"/>
                <a:ea typeface="Gill Sans Light"/>
                <a:cs typeface="Gill Sans Light"/>
                <a:sym typeface="Gill Sans Light"/>
              </a:rPr>
              <a:t>.</a:t>
            </a:r>
          </a:p>
          <a:p>
            <a:pPr algn="l"/>
            <a:r>
              <a:rPr lang="cs-CZ" sz="2400" dirty="0">
                <a:solidFill>
                  <a:srgbClr val="4F4F4F"/>
                </a:solidFill>
                <a:latin typeface="Gill Sans Light"/>
                <a:ea typeface="Gill Sans Light"/>
                <a:cs typeface="Gill Sans Light"/>
                <a:sym typeface="Gill Sans Light"/>
              </a:rPr>
              <a:t>Toto se děje i když je ozón v kontaktu s mikroorganismy, které jsou tímto zničeny nebo </a:t>
            </a:r>
            <a:r>
              <a:rPr lang="cs-CZ" sz="2400" dirty="0" err="1">
                <a:solidFill>
                  <a:srgbClr val="4F4F4F"/>
                </a:solidFill>
                <a:latin typeface="Gill Sans Light"/>
                <a:ea typeface="Gill Sans Light"/>
                <a:cs typeface="Gill Sans Light"/>
                <a:sym typeface="Gill Sans Light"/>
              </a:rPr>
              <a:t>deaktivány</a:t>
            </a:r>
            <a:r>
              <a:rPr lang="cs-CZ" sz="2400" dirty="0">
                <a:solidFill>
                  <a:srgbClr val="4F4F4F"/>
                </a:solidFill>
                <a:latin typeface="Gill Sans Light"/>
                <a:ea typeface="Gill Sans Light"/>
                <a:cs typeface="Gill Sans Light"/>
                <a:sym typeface="Gill Sans Light"/>
              </a:rPr>
              <a:t> díky</a:t>
            </a:r>
            <a:r>
              <a:rPr lang="cs-CZ" sz="2400" b="1" dirty="0">
                <a:solidFill>
                  <a:srgbClr val="4F4F4F"/>
                </a:solidFill>
                <a:latin typeface="Gill Sans Light"/>
                <a:ea typeface="Gill Sans Light"/>
                <a:cs typeface="Gill Sans Light"/>
                <a:sym typeface="Gill Sans Light"/>
              </a:rPr>
              <a:t> </a:t>
            </a:r>
            <a:r>
              <a:rPr lang="it-IT" sz="2400" b="1" dirty="0">
                <a:solidFill>
                  <a:srgbClr val="4F4F4F"/>
                </a:solidFill>
                <a:latin typeface="Gill Sans Light"/>
                <a:ea typeface="Gill Sans Light"/>
                <a:cs typeface="Gill Sans Light"/>
                <a:sym typeface="Gill Sans Light"/>
              </a:rPr>
              <a:t>o</a:t>
            </a:r>
            <a:r>
              <a:rPr lang="cs-CZ" sz="2400" b="1" dirty="0" err="1">
                <a:solidFill>
                  <a:srgbClr val="4F4F4F"/>
                </a:solidFill>
                <a:latin typeface="Gill Sans Light"/>
                <a:ea typeface="Gill Sans Light"/>
                <a:cs typeface="Gill Sans Light"/>
                <a:sym typeface="Gill Sans Light"/>
              </a:rPr>
              <a:t>xydaci</a:t>
            </a:r>
            <a:r>
              <a:rPr lang="cs-CZ" sz="2400" b="1" dirty="0">
                <a:solidFill>
                  <a:srgbClr val="4F4F4F"/>
                </a:solidFill>
                <a:latin typeface="Gill Sans Light"/>
                <a:ea typeface="Gill Sans Light"/>
                <a:cs typeface="Gill Sans Light"/>
                <a:sym typeface="Gill Sans Light"/>
              </a:rPr>
              <a:t> molekuly v</a:t>
            </a:r>
            <a:r>
              <a:rPr lang="it-IT" sz="2400" b="1" dirty="0">
                <a:solidFill>
                  <a:srgbClr val="4F4F4F"/>
                </a:solidFill>
                <a:latin typeface="Gill Sans Light"/>
                <a:ea typeface="Gill Sans Light"/>
                <a:cs typeface="Gill Sans Light"/>
                <a:sym typeface="Gill Sans Light"/>
              </a:rPr>
              <a:t> DNA. </a:t>
            </a:r>
          </a:p>
          <a:p>
            <a:pPr algn="l"/>
            <a:r>
              <a:rPr lang="it-IT" sz="4000" b="1" dirty="0">
                <a:solidFill>
                  <a:srgbClr val="4F4F4F"/>
                </a:solidFill>
                <a:latin typeface="Gill Sans Light"/>
                <a:ea typeface="Gill Sans Light"/>
                <a:cs typeface="Gill Sans Light"/>
                <a:sym typeface="Gill Sans Light"/>
              </a:rPr>
              <a:t>O3                 +          X          =          O2        +          XO</a:t>
            </a:r>
          </a:p>
          <a:p>
            <a:pPr algn="l"/>
            <a:r>
              <a:rPr lang="cs-CZ" sz="2400" dirty="0">
                <a:solidFill>
                  <a:srgbClr val="4F4F4F"/>
                </a:solidFill>
                <a:latin typeface="Gill Sans Light"/>
                <a:ea typeface="Gill Sans Light"/>
                <a:cs typeface="Gill Sans Light"/>
                <a:sym typeface="Gill Sans Light"/>
              </a:rPr>
              <a:t>Membrána v buňce je hlavní </a:t>
            </a:r>
            <a:r>
              <a:rPr lang="cs-CZ" sz="2400" dirty="0" err="1">
                <a:solidFill>
                  <a:srgbClr val="4F4F4F"/>
                </a:solidFill>
                <a:latin typeface="Gill Sans Light"/>
                <a:ea typeface="Gill Sans Light"/>
                <a:cs typeface="Gill Sans Light"/>
                <a:sym typeface="Gill Sans Light"/>
              </a:rPr>
              <a:t>antimikrobické</a:t>
            </a:r>
            <a:r>
              <a:rPr lang="cs-CZ" sz="2400" dirty="0">
                <a:solidFill>
                  <a:srgbClr val="4F4F4F"/>
                </a:solidFill>
                <a:latin typeface="Gill Sans Light"/>
                <a:ea typeface="Gill Sans Light"/>
                <a:cs typeface="Gill Sans Light"/>
                <a:sym typeface="Gill Sans Light"/>
              </a:rPr>
              <a:t> akce</a:t>
            </a:r>
            <a:r>
              <a:rPr lang="it-IT" sz="2400" dirty="0">
                <a:solidFill>
                  <a:srgbClr val="4F4F4F"/>
                </a:solidFill>
                <a:latin typeface="Gill Sans Light"/>
                <a:ea typeface="Gill Sans Light"/>
                <a:cs typeface="Gill Sans Light"/>
                <a:sym typeface="Gill Sans Light"/>
              </a:rPr>
              <a:t>.</a:t>
            </a:r>
          </a:p>
          <a:p>
            <a:pPr algn="l"/>
            <a:endParaRPr lang="it-IT" sz="2400" dirty="0">
              <a:solidFill>
                <a:srgbClr val="4F4F4F"/>
              </a:solidFill>
              <a:latin typeface="Gill Sans Light"/>
              <a:ea typeface="Gill Sans Light"/>
              <a:cs typeface="Gill Sans Light"/>
              <a:sym typeface="Gill Sans Light"/>
            </a:endParaRPr>
          </a:p>
          <a:p>
            <a:pPr algn="l"/>
            <a:r>
              <a:rPr lang="cs-CZ" sz="2400" dirty="0">
                <a:solidFill>
                  <a:srgbClr val="4F4F4F"/>
                </a:solidFill>
                <a:latin typeface="Gill Sans Light"/>
                <a:ea typeface="Gill Sans Light"/>
                <a:cs typeface="Gill Sans Light"/>
                <a:sym typeface="Gill Sans Light"/>
              </a:rPr>
              <a:t>V mikroorganismech se ozón projevuje také pomocí aktivací endogenních </a:t>
            </a:r>
            <a:r>
              <a:rPr lang="cs-CZ" sz="2400" dirty="0" err="1">
                <a:solidFill>
                  <a:srgbClr val="4F4F4F"/>
                </a:solidFill>
                <a:latin typeface="Gill Sans Light"/>
                <a:ea typeface="Gill Sans Light"/>
                <a:cs typeface="Gill Sans Light"/>
                <a:sym typeface="Gill Sans Light"/>
              </a:rPr>
              <a:t>dezinfektantů</a:t>
            </a:r>
            <a:r>
              <a:rPr lang="cs-CZ" sz="2400" dirty="0">
                <a:solidFill>
                  <a:srgbClr val="4F4F4F"/>
                </a:solidFill>
                <a:latin typeface="Gill Sans Light"/>
                <a:ea typeface="Gill Sans Light"/>
                <a:cs typeface="Gill Sans Light"/>
                <a:sym typeface="Gill Sans Light"/>
              </a:rPr>
              <a:t>, jako okysličená voda, peroxidy a jednomocného kyslíku, aktivace fagocytózy, aktivace </a:t>
            </a:r>
            <a:r>
              <a:rPr lang="cs-CZ" sz="2400" dirty="0" err="1">
                <a:solidFill>
                  <a:srgbClr val="4F4F4F"/>
                </a:solidFill>
                <a:latin typeface="Gill Sans Light"/>
                <a:ea typeface="Gill Sans Light"/>
                <a:cs typeface="Gill Sans Light"/>
                <a:sym typeface="Gill Sans Light"/>
              </a:rPr>
              <a:t>citochynů</a:t>
            </a:r>
            <a:endParaRPr lang="it-IT" sz="2400" dirty="0">
              <a:solidFill>
                <a:srgbClr val="4F4F4F"/>
              </a:solidFill>
              <a:latin typeface="Gill Sans Light"/>
              <a:ea typeface="Gill Sans Light"/>
              <a:cs typeface="Gill Sans Light"/>
              <a:sym typeface="Gill Sans Light"/>
            </a:endParaRPr>
          </a:p>
          <a:p>
            <a:pPr algn="l"/>
            <a:r>
              <a:rPr lang="cs-CZ" sz="2400" dirty="0">
                <a:solidFill>
                  <a:srgbClr val="4F4F4F"/>
                </a:solidFill>
                <a:latin typeface="Gill Sans Light"/>
                <a:ea typeface="Gill Sans Light"/>
                <a:cs typeface="Gill Sans Light"/>
                <a:sym typeface="Gill Sans Light"/>
              </a:rPr>
              <a:t>Čas kontaktu a dávkování dezinfekce za pomocí ozónu jsou výrazně nižší v porovnání s řadou jiných dezinfekcí</a:t>
            </a:r>
            <a:r>
              <a:rPr lang="it-IT" sz="2400" dirty="0">
                <a:solidFill>
                  <a:srgbClr val="4F4F4F"/>
                </a:solidFill>
                <a:latin typeface="Gill Sans Light"/>
                <a:ea typeface="Gill Sans Light"/>
                <a:cs typeface="Gill Sans Light"/>
                <a:sym typeface="Gill Sans Light"/>
              </a:rPr>
              <a:t>.</a:t>
            </a:r>
          </a:p>
          <a:p>
            <a:pPr algn="l"/>
            <a:r>
              <a:rPr lang="cs-CZ" sz="2400" dirty="0">
                <a:solidFill>
                  <a:srgbClr val="4F4F4F"/>
                </a:solidFill>
                <a:latin typeface="Gill Sans Light"/>
                <a:ea typeface="Gill Sans Light"/>
                <a:cs typeface="Gill Sans Light"/>
                <a:sym typeface="Gill Sans Light"/>
              </a:rPr>
              <a:t>Přítomnost(životnost) ozónu ve vzduchu je cca. </a:t>
            </a:r>
            <a:r>
              <a:rPr lang="it-IT" sz="2400" dirty="0">
                <a:solidFill>
                  <a:srgbClr val="4F4F4F"/>
                </a:solidFill>
                <a:latin typeface="Gill Sans Light"/>
                <a:ea typeface="Gill Sans Light"/>
                <a:cs typeface="Gill Sans Light"/>
                <a:sym typeface="Gill Sans Light"/>
              </a:rPr>
              <a:t>12 </a:t>
            </a:r>
            <a:r>
              <a:rPr lang="cs-CZ" sz="2400" dirty="0">
                <a:solidFill>
                  <a:srgbClr val="4F4F4F"/>
                </a:solidFill>
                <a:latin typeface="Gill Sans Light"/>
                <a:ea typeface="Gill Sans Light"/>
                <a:cs typeface="Gill Sans Light"/>
                <a:sym typeface="Gill Sans Light"/>
              </a:rPr>
              <a:t>hodin</a:t>
            </a:r>
            <a:r>
              <a:rPr lang="it-IT" sz="2400" dirty="0">
                <a:solidFill>
                  <a:srgbClr val="4F4F4F"/>
                </a:solidFill>
                <a:latin typeface="Gill Sans Light"/>
                <a:ea typeface="Gill Sans Light"/>
                <a:cs typeface="Gill Sans Light"/>
                <a:sym typeface="Gill Sans Light"/>
              </a:rPr>
              <a:t>. </a:t>
            </a:r>
            <a:r>
              <a:rPr lang="cs-CZ" sz="2400" dirty="0">
                <a:solidFill>
                  <a:srgbClr val="4F4F4F"/>
                </a:solidFill>
                <a:latin typeface="Gill Sans Light"/>
                <a:ea typeface="Gill Sans Light"/>
                <a:cs typeface="Gill Sans Light"/>
                <a:sym typeface="Gill Sans Light"/>
              </a:rPr>
              <a:t>Jeho přirozená degradace je dána velmi slabým spojením třetího atomu kyslíku. Právě, v normálních podmínkách, dvojité spojení spojuje dva atomy základního kyslíku a jednoduché spojení udržuje třetí atom, v momentu reakce se jednoduché spojení přeruší a molekula kyslíku je degradována na atom elementárního kyslíku a na jeden kyslíku.   </a:t>
            </a:r>
            <a:r>
              <a:rPr lang="it-IT" sz="2400" dirty="0">
                <a:solidFill>
                  <a:srgbClr val="4F4F4F"/>
                </a:solidFill>
                <a:latin typeface="Gill Sans Light"/>
                <a:ea typeface="Gill Sans Light"/>
                <a:cs typeface="Gill Sans Light"/>
                <a:sym typeface="Gill Sans Light"/>
              </a:rPr>
              <a:t> </a:t>
            </a:r>
          </a:p>
          <a:p>
            <a:pPr algn="l"/>
            <a:r>
              <a:rPr lang="cs-CZ" sz="2400" dirty="0">
                <a:solidFill>
                  <a:srgbClr val="4F4F4F"/>
                </a:solidFill>
                <a:latin typeface="Gill Sans Light"/>
                <a:ea typeface="Gill Sans Light"/>
                <a:cs typeface="Gill Sans Light"/>
                <a:sym typeface="Gill Sans Light"/>
              </a:rPr>
              <a:t>Stabilita ozónu ve vodě je závislá na její teplotě, počáteční koncentraci ozónu a čase působení. Baktericidní účinky jsou ovlivněny časem kontaktu, úrovní pH a přítomností organického a anorganického materiálu v roztoku.  Delší čas vystavení, nižší pH a nižší teplota vody zlepšují baktericidní </a:t>
            </a:r>
            <a:r>
              <a:rPr lang="cs-CZ" sz="2400" dirty="0" err="1">
                <a:solidFill>
                  <a:srgbClr val="4F4F4F"/>
                </a:solidFill>
                <a:latin typeface="Gill Sans Light"/>
                <a:ea typeface="Gill Sans Light"/>
                <a:cs typeface="Gill Sans Light"/>
                <a:sym typeface="Gill Sans Light"/>
              </a:rPr>
              <a:t>zúčinek</a:t>
            </a:r>
            <a:r>
              <a:rPr lang="cs-CZ" sz="2400" dirty="0">
                <a:solidFill>
                  <a:srgbClr val="4F4F4F"/>
                </a:solidFill>
                <a:latin typeface="Gill Sans Light"/>
                <a:ea typeface="Gill Sans Light"/>
                <a:cs typeface="Gill Sans Light"/>
                <a:sym typeface="Gill Sans Light"/>
              </a:rPr>
              <a:t>.</a:t>
            </a:r>
          </a:p>
          <a:p>
            <a:pPr algn="l"/>
            <a:r>
              <a:rPr lang="cs-CZ" sz="2400" dirty="0">
                <a:solidFill>
                  <a:srgbClr val="4F4F4F"/>
                </a:solidFill>
                <a:latin typeface="Gill Sans Light"/>
                <a:ea typeface="Gill Sans Light"/>
                <a:cs typeface="Gill Sans Light"/>
                <a:sym typeface="Gill Sans Light"/>
              </a:rPr>
              <a:t>Účinnost </a:t>
            </a:r>
            <a:r>
              <a:rPr lang="cs-CZ" sz="2400" dirty="0" err="1">
                <a:solidFill>
                  <a:srgbClr val="4F4F4F"/>
                </a:solidFill>
                <a:latin typeface="Gill Sans Light"/>
                <a:ea typeface="Gill Sans Light"/>
                <a:cs typeface="Gill Sans Light"/>
                <a:sym typeface="Gill Sans Light"/>
              </a:rPr>
              <a:t>antimikrobické</a:t>
            </a:r>
            <a:r>
              <a:rPr lang="cs-CZ" sz="2400" dirty="0">
                <a:solidFill>
                  <a:srgbClr val="4F4F4F"/>
                </a:solidFill>
                <a:latin typeface="Gill Sans Light"/>
                <a:ea typeface="Gill Sans Light"/>
                <a:cs typeface="Gill Sans Light"/>
                <a:sym typeface="Gill Sans Light"/>
              </a:rPr>
              <a:t> aktivity ozonizované vody na suspenzích baktérií a kontaminovaných materiálech je výhradně závislá na koncentraci a délce expozičního času.</a:t>
            </a:r>
            <a:endParaRPr lang="it-IT" sz="2400" dirty="0">
              <a:solidFill>
                <a:srgbClr val="4F4F4F"/>
              </a:solidFill>
              <a:latin typeface="Gill Sans Light"/>
              <a:ea typeface="Gill Sans Light"/>
              <a:cs typeface="Gill Sans Light"/>
              <a:sym typeface="Gill Sans Light"/>
            </a:endParaRPr>
          </a:p>
          <a:p>
            <a:pPr algn="l"/>
            <a:r>
              <a:rPr lang="cs-CZ" sz="2400" dirty="0">
                <a:solidFill>
                  <a:srgbClr val="4F4F4F"/>
                </a:solidFill>
                <a:latin typeface="Gill Sans Light"/>
                <a:ea typeface="Gill Sans Light"/>
                <a:cs typeface="Gill Sans Light"/>
                <a:sym typeface="Gill Sans Light"/>
              </a:rPr>
              <a:t>Ozonizovaná voda umístěná v otevřené nádobě udržuje </a:t>
            </a:r>
            <a:r>
              <a:rPr lang="cs-CZ" sz="2400" dirty="0" err="1">
                <a:solidFill>
                  <a:srgbClr val="4F4F4F"/>
                </a:solidFill>
                <a:latin typeface="Gill Sans Light"/>
                <a:ea typeface="Gill Sans Light"/>
                <a:cs typeface="Gill Sans Light"/>
                <a:sym typeface="Gill Sans Light"/>
              </a:rPr>
              <a:t>antimikrobickou</a:t>
            </a:r>
            <a:r>
              <a:rPr lang="cs-CZ" sz="2400" dirty="0">
                <a:solidFill>
                  <a:srgbClr val="4F4F4F"/>
                </a:solidFill>
                <a:latin typeface="Gill Sans Light"/>
                <a:ea typeface="Gill Sans Light"/>
                <a:cs typeface="Gill Sans Light"/>
                <a:sym typeface="Gill Sans Light"/>
              </a:rPr>
              <a:t> aktivitu prvních 20 minut, ale po uplynutí 30 minut je tato aktivita výrazně snížena, po pouhých 3 minutách se potencionální REDOX sníží o 95% !</a:t>
            </a:r>
            <a:r>
              <a:rPr lang="it-IT" sz="2400" dirty="0">
                <a:solidFill>
                  <a:srgbClr val="4F4F4F"/>
                </a:solidFill>
                <a:latin typeface="Gill Sans Light"/>
                <a:ea typeface="Gill Sans Light"/>
                <a:cs typeface="Gill Sans Light"/>
                <a:sym typeface="Gill Sans Light"/>
              </a:rPr>
              <a:t> </a:t>
            </a:r>
            <a:endParaRPr lang="it-IT" sz="2400" b="1" dirty="0">
              <a:solidFill>
                <a:srgbClr val="4F4F4F"/>
              </a:solidFill>
              <a:latin typeface="Gill Sans Light"/>
              <a:ea typeface="Gill Sans Light"/>
              <a:cs typeface="Gill Sans Light"/>
              <a:sym typeface="Gill Sans Light"/>
            </a:endParaRPr>
          </a:p>
        </p:txBody>
      </p:sp>
      <p:pic>
        <p:nvPicPr>
          <p:cNvPr id="1026" name="Picture 2" descr="Risultati immagini per  ozono"/>
          <p:cNvPicPr>
            <a:picLocks noChangeAspect="1" noChangeArrowheads="1"/>
          </p:cNvPicPr>
          <p:nvPr/>
        </p:nvPicPr>
        <p:blipFill>
          <a:blip r:embed="rId2" cstate="print"/>
          <a:srcRect/>
          <a:stretch>
            <a:fillRect/>
          </a:stretch>
        </p:blipFill>
        <p:spPr bwMode="auto">
          <a:xfrm>
            <a:off x="238672" y="107915"/>
            <a:ext cx="4896544" cy="13420301"/>
          </a:xfrm>
          <a:prstGeom prst="rect">
            <a:avLst/>
          </a:prstGeom>
          <a:ln>
            <a:noFill/>
          </a:ln>
          <a:effectLst>
            <a:softEdge rad="112500"/>
          </a:effectLst>
        </p:spPr>
      </p:pic>
      <p:sp>
        <p:nvSpPr>
          <p:cNvPr id="5" name="What is ozone?"/>
          <p:cNvSpPr/>
          <p:nvPr/>
        </p:nvSpPr>
        <p:spPr>
          <a:xfrm>
            <a:off x="13790892" y="356258"/>
            <a:ext cx="10354436" cy="1270000"/>
          </a:xfrm>
          <a:prstGeom prst="roundRect">
            <a:avLst>
              <a:gd name="adj" fmla="val 50000"/>
            </a:avLst>
          </a:prstGeom>
          <a:blipFill>
            <a:blip r:embed="rId3"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Co</a:t>
            </a:r>
            <a:r>
              <a:rPr lang="cs-CZ" dirty="0"/>
              <a:t> JE </a:t>
            </a:r>
            <a:r>
              <a:rPr lang="it-IT" dirty="0"/>
              <a:t>oz</a:t>
            </a:r>
            <a:r>
              <a:rPr lang="cs-CZ" dirty="0" err="1"/>
              <a:t>Ón</a:t>
            </a:r>
            <a:endParaRPr dirty="0"/>
          </a:p>
        </p:txBody>
      </p:sp>
      <p:pic>
        <p:nvPicPr>
          <p:cNvPr id="7" name="Image" descr="Image"/>
          <p:cNvPicPr>
            <a:picLocks noChangeAspect="1"/>
          </p:cNvPicPr>
          <p:nvPr/>
        </p:nvPicPr>
        <p:blipFill>
          <a:blip r:embed="rId4" cstate="print"/>
          <a:srcRect l="32986" t="30216" r="28936" b="37294"/>
          <a:stretch>
            <a:fillRect/>
          </a:stretch>
        </p:blipFill>
        <p:spPr>
          <a:xfrm>
            <a:off x="5780615" y="654735"/>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p:cNvSpPr>
            <a:spLocks noGrp="1"/>
          </p:cNvSpPr>
          <p:nvPr>
            <p:ph type="title"/>
          </p:nvPr>
        </p:nvSpPr>
        <p:spPr>
          <a:xfrm>
            <a:off x="4415136" y="1097360"/>
            <a:ext cx="16273808" cy="2162174"/>
          </a:xfrm>
        </p:spPr>
        <p:txBody>
          <a:bodyPr>
            <a:normAutofit/>
          </a:bodyPr>
          <a:lstStyle/>
          <a:p>
            <a:pPr eaLnBrk="1" hangingPunct="1"/>
            <a:r>
              <a:rPr lang="it-IT" sz="2400" b="1" dirty="0"/>
              <a:t>VERBALE  ADDESTRAMENTO LAVORATORI  PER USO  APPARECCHIATURA SECONDO </a:t>
            </a:r>
            <a:r>
              <a:rPr lang="it-IT" sz="2400" b="1" dirty="0" err="1"/>
              <a:t>dlgs</a:t>
            </a:r>
            <a:r>
              <a:rPr lang="it-IT" sz="2400" b="1" dirty="0"/>
              <a:t>. 81/2008</a:t>
            </a:r>
          </a:p>
        </p:txBody>
      </p:sp>
      <p:pic>
        <p:nvPicPr>
          <p:cNvPr id="103427" name="Picture 2"/>
          <p:cNvPicPr>
            <a:picLocks noGrp="1" noChangeAspect="1" noChangeArrowheads="1"/>
          </p:cNvPicPr>
          <p:nvPr>
            <p:ph idx="1"/>
          </p:nvPr>
        </p:nvPicPr>
        <p:blipFill>
          <a:blip r:embed="rId2" cstate="print"/>
          <a:srcRect/>
          <a:stretch>
            <a:fillRect/>
          </a:stretch>
        </p:blipFill>
        <p:spPr>
          <a:xfrm>
            <a:off x="6049108" y="2536827"/>
            <a:ext cx="11629292" cy="11029950"/>
          </a:xfrm>
          <a:noFill/>
        </p:spPr>
      </p:pic>
      <p:pic>
        <p:nvPicPr>
          <p:cNvPr id="5" name="LogoEVTP.ai" descr="LogoEVTP.ai"/>
          <p:cNvPicPr>
            <a:picLocks noChangeAspect="1"/>
          </p:cNvPicPr>
          <p:nvPr/>
        </p:nvPicPr>
        <p:blipFill>
          <a:blip r:embed="rId3" cstate="print"/>
          <a:stretch>
            <a:fillRect/>
          </a:stretch>
        </p:blipFill>
        <p:spPr>
          <a:xfrm>
            <a:off x="886744" y="377280"/>
            <a:ext cx="2520700" cy="1716113"/>
          </a:xfrm>
          <a:prstGeom prst="rect">
            <a:avLst/>
          </a:prstGeom>
          <a:ln w="12700">
            <a:miter lim="400000"/>
          </a:ln>
        </p:spPr>
      </p:pic>
      <p:sp>
        <p:nvSpPr>
          <p:cNvPr id="7" name="EVG cold water mobile sanitising equipment"/>
          <p:cNvSpPr/>
          <p:nvPr/>
        </p:nvSpPr>
        <p:spPr>
          <a:xfrm>
            <a:off x="12480032" y="344491"/>
            <a:ext cx="11593288" cy="1270001"/>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LE PRODUZIONI ETP SISTEMI AD OZONO </a:t>
            </a:r>
            <a:endParaRPr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p:cNvPicPr>
            <a:picLocks noGrp="1" noChangeAspect="1" noChangeArrowheads="1"/>
          </p:cNvPicPr>
          <p:nvPr>
            <p:ph idx="1"/>
          </p:nvPr>
        </p:nvPicPr>
        <p:blipFill>
          <a:blip r:embed="rId2" cstate="print"/>
          <a:srcRect b="4415"/>
          <a:stretch>
            <a:fillRect/>
          </a:stretch>
        </p:blipFill>
        <p:spPr>
          <a:xfrm>
            <a:off x="6431360" y="2429472"/>
            <a:ext cx="11410462" cy="11286528"/>
          </a:xfrm>
          <a:noFill/>
        </p:spPr>
      </p:pic>
      <p:pic>
        <p:nvPicPr>
          <p:cNvPr id="5" name="LogoEVTP.ai" descr="LogoEVTP.ai"/>
          <p:cNvPicPr>
            <a:picLocks noChangeAspect="1"/>
          </p:cNvPicPr>
          <p:nvPr/>
        </p:nvPicPr>
        <p:blipFill>
          <a:blip r:embed="rId3" cstate="print"/>
          <a:stretch>
            <a:fillRect/>
          </a:stretch>
        </p:blipFill>
        <p:spPr>
          <a:xfrm>
            <a:off x="886744" y="377280"/>
            <a:ext cx="2520700" cy="1716113"/>
          </a:xfrm>
          <a:prstGeom prst="rect">
            <a:avLst/>
          </a:prstGeom>
          <a:ln w="12700">
            <a:miter lim="400000"/>
          </a:ln>
        </p:spPr>
      </p:pic>
      <p:sp>
        <p:nvSpPr>
          <p:cNvPr id="7" name="EVG cold water mobile sanitising equipment"/>
          <p:cNvSpPr/>
          <p:nvPr/>
        </p:nvSpPr>
        <p:spPr>
          <a:xfrm>
            <a:off x="12480032" y="344491"/>
            <a:ext cx="11593288" cy="1270001"/>
          </a:xfrm>
          <a:prstGeom prst="roundRect">
            <a:avLst>
              <a:gd name="adj" fmla="val 50000"/>
            </a:avLst>
          </a:prstGeom>
          <a:blipFill>
            <a:blip r:embed="rId4"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ma14="http://schemas.microsoft.com/office/mac/drawingml/2011/main" xmlns=""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it-IT" dirty="0"/>
              <a:t>LE PRODUZIONI ETP SISTEMI AD OZONO </a:t>
            </a:r>
            <a:endParaRPr dirty="0"/>
          </a:p>
        </p:txBody>
      </p:sp>
      <p:sp>
        <p:nvSpPr>
          <p:cNvPr id="9" name="Titolo 1"/>
          <p:cNvSpPr>
            <a:spLocks noGrp="1"/>
          </p:cNvSpPr>
          <p:nvPr>
            <p:ph type="title"/>
          </p:nvPr>
        </p:nvSpPr>
        <p:spPr>
          <a:xfrm>
            <a:off x="4919192" y="1097360"/>
            <a:ext cx="14905656" cy="2162174"/>
          </a:xfrm>
        </p:spPr>
        <p:txBody>
          <a:bodyPr>
            <a:normAutofit/>
          </a:bodyPr>
          <a:lstStyle/>
          <a:p>
            <a:pPr eaLnBrk="1" hangingPunct="1"/>
            <a:r>
              <a:rPr lang="it-IT" sz="2400" b="1" dirty="0"/>
              <a:t>VERBALE  CONSEGNA  APPARECCHIATURA SECONDO </a:t>
            </a:r>
            <a:r>
              <a:rPr lang="it-IT" sz="2400" b="1" dirty="0" err="1"/>
              <a:t>dlgs</a:t>
            </a:r>
            <a:r>
              <a:rPr lang="it-IT" sz="2400" b="1" dirty="0"/>
              <a:t>. 81/2008</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8" name="AutoShape 18" descr="Risultati immagini per SIMBOLO YAMAHA"/>
          <p:cNvSpPr>
            <a:spLocks noChangeAspect="1" noChangeArrowheads="1"/>
          </p:cNvSpPr>
          <p:nvPr/>
        </p:nvSpPr>
        <p:spPr bwMode="auto">
          <a:xfrm>
            <a:off x="0" y="-288925"/>
            <a:ext cx="812800" cy="609602"/>
          </a:xfrm>
          <a:prstGeom prst="rect">
            <a:avLst/>
          </a:prstGeom>
          <a:noFill/>
        </p:spPr>
        <p:txBody>
          <a:bodyPr vert="horz" wrap="square" lIns="217709" tIns="108855" rIns="217709" bIns="108855" numCol="1" anchor="t" anchorCtr="0" compatLnSpc="1">
            <a:prstTxWarp prst="textNoShape">
              <a:avLst/>
            </a:prstTxWarp>
          </a:bodyPr>
          <a:lstStyle/>
          <a:p>
            <a:endParaRPr lang="it-IT"/>
          </a:p>
        </p:txBody>
      </p:sp>
      <p:sp>
        <p:nvSpPr>
          <p:cNvPr id="30740" name="AutoShape 20" descr="Risultati immagini per SIMBOLO YAMAHA"/>
          <p:cNvSpPr>
            <a:spLocks noChangeAspect="1" noChangeArrowheads="1"/>
          </p:cNvSpPr>
          <p:nvPr/>
        </p:nvSpPr>
        <p:spPr bwMode="auto">
          <a:xfrm>
            <a:off x="0" y="-288925"/>
            <a:ext cx="812800" cy="609602"/>
          </a:xfrm>
          <a:prstGeom prst="rect">
            <a:avLst/>
          </a:prstGeom>
          <a:noFill/>
        </p:spPr>
        <p:txBody>
          <a:bodyPr vert="horz" wrap="square" lIns="217709" tIns="108855" rIns="217709" bIns="108855" numCol="1" anchor="t" anchorCtr="0" compatLnSpc="1">
            <a:prstTxWarp prst="textNoShape">
              <a:avLst/>
            </a:prstTxWarp>
          </a:bodyPr>
          <a:lstStyle/>
          <a:p>
            <a:endParaRPr lang="it-IT"/>
          </a:p>
        </p:txBody>
      </p:sp>
      <p:sp>
        <p:nvSpPr>
          <p:cNvPr id="30742" name="AutoShape 22" descr="Risultati immagini per SIMBOLO YAMAHA"/>
          <p:cNvSpPr>
            <a:spLocks noChangeAspect="1" noChangeArrowheads="1"/>
          </p:cNvSpPr>
          <p:nvPr/>
        </p:nvSpPr>
        <p:spPr bwMode="auto">
          <a:xfrm>
            <a:off x="0" y="-288925"/>
            <a:ext cx="812800" cy="609602"/>
          </a:xfrm>
          <a:prstGeom prst="rect">
            <a:avLst/>
          </a:prstGeom>
          <a:noFill/>
        </p:spPr>
        <p:txBody>
          <a:bodyPr vert="horz" wrap="square" lIns="217709" tIns="108855" rIns="217709" bIns="108855" numCol="1" anchor="t" anchorCtr="0" compatLnSpc="1">
            <a:prstTxWarp prst="textNoShape">
              <a:avLst/>
            </a:prstTxWarp>
          </a:bodyPr>
          <a:lstStyle/>
          <a:p>
            <a:endParaRPr lang="it-IT"/>
          </a:p>
        </p:txBody>
      </p:sp>
      <p:sp>
        <p:nvSpPr>
          <p:cNvPr id="30746" name="AutoShape 26" descr="Risultati immagini per simbolo ducati"/>
          <p:cNvSpPr>
            <a:spLocks noChangeAspect="1" noChangeArrowheads="1"/>
          </p:cNvSpPr>
          <p:nvPr/>
        </p:nvSpPr>
        <p:spPr bwMode="auto">
          <a:xfrm>
            <a:off x="0" y="-288925"/>
            <a:ext cx="812800" cy="609602"/>
          </a:xfrm>
          <a:prstGeom prst="rect">
            <a:avLst/>
          </a:prstGeom>
          <a:noFill/>
        </p:spPr>
        <p:txBody>
          <a:bodyPr vert="horz" wrap="square" lIns="217709" tIns="108855" rIns="217709" bIns="108855" numCol="1" anchor="t" anchorCtr="0" compatLnSpc="1">
            <a:prstTxWarp prst="textNoShape">
              <a:avLst/>
            </a:prstTxWarp>
          </a:bodyPr>
          <a:lstStyle/>
          <a:p>
            <a:endParaRPr lang="it-IT"/>
          </a:p>
        </p:txBody>
      </p:sp>
      <p:sp>
        <p:nvSpPr>
          <p:cNvPr id="20" name="Rettangolo 19"/>
          <p:cNvSpPr/>
          <p:nvPr/>
        </p:nvSpPr>
        <p:spPr>
          <a:xfrm>
            <a:off x="1246784" y="4193704"/>
            <a:ext cx="22082453" cy="2066495"/>
          </a:xfrm>
          <a:prstGeom prst="rect">
            <a:avLst/>
          </a:prstGeom>
        </p:spPr>
        <p:txBody>
          <a:bodyPr wrap="square" lIns="217709" tIns="108855" rIns="217709" bIns="108855">
            <a:spAutoFit/>
          </a:bodyPr>
          <a:lstStyle/>
          <a:p>
            <a:r>
              <a:rPr lang="it-IT"/>
              <a:t> </a:t>
            </a:r>
            <a:endParaRPr lang="it-IT" dirty="0"/>
          </a:p>
          <a:p>
            <a:r>
              <a:rPr lang="it-IT" dirty="0" err="1"/>
              <a:t>This</a:t>
            </a:r>
            <a:r>
              <a:rPr lang="it-IT" dirty="0"/>
              <a:t> e-mail (</a:t>
            </a:r>
            <a:r>
              <a:rPr lang="it-IT" dirty="0" err="1"/>
              <a:t>including</a:t>
            </a:r>
            <a:r>
              <a:rPr lang="it-IT" dirty="0"/>
              <a:t> </a:t>
            </a:r>
            <a:r>
              <a:rPr lang="it-IT" dirty="0" err="1"/>
              <a:t>attachments</a:t>
            </a:r>
            <a:r>
              <a:rPr lang="it-IT" dirty="0"/>
              <a:t>) </a:t>
            </a:r>
            <a:r>
              <a:rPr lang="it-IT" dirty="0" err="1"/>
              <a:t>is</a:t>
            </a:r>
            <a:r>
              <a:rPr lang="it-IT" dirty="0"/>
              <a:t> </a:t>
            </a:r>
            <a:r>
              <a:rPr lang="it-IT" dirty="0" err="1"/>
              <a:t>intended</a:t>
            </a:r>
            <a:r>
              <a:rPr lang="it-IT" dirty="0"/>
              <a:t> </a:t>
            </a:r>
            <a:r>
              <a:rPr lang="it-IT" dirty="0" err="1"/>
              <a:t>only</a:t>
            </a:r>
            <a:r>
              <a:rPr lang="it-IT" dirty="0"/>
              <a:t> </a:t>
            </a:r>
            <a:r>
              <a:rPr lang="it-IT" dirty="0" err="1"/>
              <a:t>for</a:t>
            </a:r>
            <a:r>
              <a:rPr lang="it-IT" dirty="0"/>
              <a:t> the </a:t>
            </a:r>
            <a:r>
              <a:rPr lang="it-IT" dirty="0" err="1"/>
              <a:t>recipient</a:t>
            </a:r>
            <a:r>
              <a:rPr lang="it-IT" dirty="0"/>
              <a:t>(s) </a:t>
            </a:r>
            <a:r>
              <a:rPr lang="it-IT" dirty="0" err="1"/>
              <a:t>named</a:t>
            </a:r>
            <a:r>
              <a:rPr lang="it-IT" dirty="0"/>
              <a:t> </a:t>
            </a:r>
            <a:r>
              <a:rPr lang="it-IT" dirty="0" err="1"/>
              <a:t>above</a:t>
            </a:r>
            <a:r>
              <a:rPr lang="it-IT" dirty="0"/>
              <a:t>. </a:t>
            </a:r>
            <a:r>
              <a:rPr lang="it-IT" dirty="0" err="1"/>
              <a:t>It</a:t>
            </a:r>
            <a:r>
              <a:rPr lang="it-IT" dirty="0"/>
              <a:t> </a:t>
            </a:r>
            <a:r>
              <a:rPr lang="it-IT" dirty="0" err="1"/>
              <a:t>may</a:t>
            </a:r>
            <a:r>
              <a:rPr lang="it-IT" dirty="0"/>
              <a:t> </a:t>
            </a:r>
            <a:r>
              <a:rPr lang="it-IT" dirty="0" err="1"/>
              <a:t>contain</a:t>
            </a:r>
            <a:r>
              <a:rPr lang="it-IT" dirty="0"/>
              <a:t> </a:t>
            </a:r>
            <a:r>
              <a:rPr lang="it-IT" dirty="0" err="1"/>
              <a:t>confidential</a:t>
            </a:r>
            <a:r>
              <a:rPr lang="it-IT" dirty="0"/>
              <a:t> or </a:t>
            </a:r>
            <a:r>
              <a:rPr lang="it-IT" dirty="0" err="1"/>
              <a:t>privileged</a:t>
            </a:r>
            <a:r>
              <a:rPr lang="it-IT" dirty="0"/>
              <a:t> information and </a:t>
            </a:r>
            <a:r>
              <a:rPr lang="it-IT" dirty="0" err="1"/>
              <a:t>should</a:t>
            </a:r>
            <a:r>
              <a:rPr lang="it-IT" dirty="0"/>
              <a:t> </a:t>
            </a:r>
            <a:r>
              <a:rPr lang="it-IT" dirty="0" err="1"/>
              <a:t>not</a:t>
            </a:r>
            <a:r>
              <a:rPr lang="it-IT" dirty="0"/>
              <a:t> </a:t>
            </a:r>
            <a:r>
              <a:rPr lang="it-IT" dirty="0" err="1"/>
              <a:t>be</a:t>
            </a:r>
            <a:r>
              <a:rPr lang="it-IT" dirty="0"/>
              <a:t> </a:t>
            </a:r>
            <a:r>
              <a:rPr lang="it-IT" dirty="0" err="1"/>
              <a:t>read</a:t>
            </a:r>
            <a:r>
              <a:rPr lang="it-IT" dirty="0"/>
              <a:t>, </a:t>
            </a:r>
            <a:r>
              <a:rPr lang="it-IT" dirty="0" err="1"/>
              <a:t>copied</a:t>
            </a:r>
            <a:r>
              <a:rPr lang="it-IT" dirty="0"/>
              <a:t> or </a:t>
            </a:r>
            <a:r>
              <a:rPr lang="it-IT" dirty="0" err="1"/>
              <a:t>otherwise</a:t>
            </a:r>
            <a:r>
              <a:rPr lang="it-IT" dirty="0"/>
              <a:t> </a:t>
            </a:r>
            <a:r>
              <a:rPr lang="it-IT" dirty="0" err="1"/>
              <a:t>used</a:t>
            </a:r>
            <a:r>
              <a:rPr lang="it-IT" dirty="0"/>
              <a:t> </a:t>
            </a:r>
            <a:r>
              <a:rPr lang="it-IT" dirty="0" err="1"/>
              <a:t>by</a:t>
            </a:r>
            <a:r>
              <a:rPr lang="it-IT" dirty="0"/>
              <a:t> </a:t>
            </a:r>
            <a:r>
              <a:rPr lang="it-IT" dirty="0" err="1"/>
              <a:t>any</a:t>
            </a:r>
            <a:r>
              <a:rPr lang="it-IT" dirty="0"/>
              <a:t> </a:t>
            </a:r>
            <a:r>
              <a:rPr lang="it-IT" dirty="0" err="1"/>
              <a:t>other</a:t>
            </a:r>
            <a:r>
              <a:rPr lang="it-IT" dirty="0"/>
              <a:t> </a:t>
            </a:r>
            <a:r>
              <a:rPr lang="it-IT" dirty="0" err="1"/>
              <a:t>person</a:t>
            </a:r>
            <a:r>
              <a:rPr lang="it-IT" dirty="0"/>
              <a:t>. </a:t>
            </a:r>
            <a:r>
              <a:rPr lang="it-IT" dirty="0" err="1"/>
              <a:t>If</a:t>
            </a:r>
            <a:r>
              <a:rPr lang="it-IT" dirty="0"/>
              <a:t> </a:t>
            </a:r>
            <a:r>
              <a:rPr lang="it-IT" dirty="0" err="1"/>
              <a:t>you</a:t>
            </a:r>
            <a:r>
              <a:rPr lang="it-IT" dirty="0"/>
              <a:t> are </a:t>
            </a:r>
            <a:r>
              <a:rPr lang="it-IT" dirty="0" err="1"/>
              <a:t>not</a:t>
            </a:r>
            <a:r>
              <a:rPr lang="it-IT" dirty="0"/>
              <a:t> the </a:t>
            </a:r>
            <a:r>
              <a:rPr lang="it-IT" dirty="0" err="1"/>
              <a:t>named</a:t>
            </a:r>
            <a:r>
              <a:rPr lang="it-IT" dirty="0"/>
              <a:t> </a:t>
            </a:r>
            <a:r>
              <a:rPr lang="it-IT" dirty="0" err="1"/>
              <a:t>recipient</a:t>
            </a:r>
            <a:r>
              <a:rPr lang="it-IT" dirty="0"/>
              <a:t>, </a:t>
            </a:r>
            <a:r>
              <a:rPr lang="it-IT" dirty="0" err="1"/>
              <a:t>please</a:t>
            </a:r>
            <a:r>
              <a:rPr lang="it-IT" dirty="0"/>
              <a:t> </a:t>
            </a:r>
            <a:r>
              <a:rPr lang="it-IT" dirty="0" err="1"/>
              <a:t>contact</a:t>
            </a:r>
            <a:r>
              <a:rPr lang="it-IT" dirty="0"/>
              <a:t> (e-mail dell’azienda) and </a:t>
            </a:r>
            <a:r>
              <a:rPr lang="it-IT" dirty="0" err="1"/>
              <a:t>delete</a:t>
            </a:r>
            <a:r>
              <a:rPr lang="it-IT" dirty="0"/>
              <a:t> the e-mail </a:t>
            </a:r>
            <a:r>
              <a:rPr lang="it-IT" dirty="0" err="1"/>
              <a:t>from</a:t>
            </a:r>
            <a:r>
              <a:rPr lang="it-IT" dirty="0"/>
              <a:t> </a:t>
            </a:r>
            <a:r>
              <a:rPr lang="it-IT" dirty="0" err="1"/>
              <a:t>your</a:t>
            </a:r>
            <a:r>
              <a:rPr lang="it-IT" dirty="0"/>
              <a:t> system. Rif. D.L. 196/2003.</a:t>
            </a:r>
          </a:p>
        </p:txBody>
      </p:sp>
      <p:sp>
        <p:nvSpPr>
          <p:cNvPr id="9" name="Segnaposto numero diapositiva 7"/>
          <p:cNvSpPr>
            <a:spLocks noGrp="1"/>
          </p:cNvSpPr>
          <p:nvPr>
            <p:ph type="sldNum" sz="quarter" idx="12"/>
          </p:nvPr>
        </p:nvSpPr>
        <p:spPr>
          <a:xfrm>
            <a:off x="20182943" y="12712701"/>
            <a:ext cx="274114" cy="471924"/>
          </a:xfrm>
        </p:spPr>
        <p:txBody>
          <a:bodyPr/>
          <a:lstStyle/>
          <a:p>
            <a:fld id="{B007B441-5312-499D-93C3-6E37886527FA}" type="slidenum">
              <a:rPr lang="it-IT" smtClean="0"/>
              <a:pPr/>
              <a:t>72</a:t>
            </a:fld>
            <a:endParaRPr lang="it-IT" dirty="0"/>
          </a:p>
        </p:txBody>
      </p:sp>
      <p:sp>
        <p:nvSpPr>
          <p:cNvPr id="10" name="Titolo 9"/>
          <p:cNvSpPr>
            <a:spLocks noGrp="1"/>
          </p:cNvSpPr>
          <p:nvPr>
            <p:ph type="title"/>
          </p:nvPr>
        </p:nvSpPr>
        <p:spPr/>
        <p:txBody>
          <a:bodyPr/>
          <a:lstStyle/>
          <a:p>
            <a:r>
              <a:rPr lang="it-IT" dirty="0"/>
              <a:t>PRIVACY</a:t>
            </a:r>
          </a:p>
        </p:txBody>
      </p:sp>
      <p:pic>
        <p:nvPicPr>
          <p:cNvPr id="11" name="Image" descr="Image"/>
          <p:cNvPicPr>
            <a:picLocks noChangeAspect="1"/>
          </p:cNvPicPr>
          <p:nvPr/>
        </p:nvPicPr>
        <p:blipFill>
          <a:blip r:embed="rId2" cstate="print"/>
          <a:srcRect l="32986" t="30216" r="28930" b="37291"/>
          <a:stretch>
            <a:fillRect/>
          </a:stretch>
        </p:blipFill>
        <p:spPr>
          <a:xfrm>
            <a:off x="22777176" y="305272"/>
            <a:ext cx="1329650" cy="1269841"/>
          </a:xfrm>
          <a:custGeom>
            <a:avLst/>
            <a:gdLst/>
            <a:ahLst/>
            <a:cxnLst>
              <a:cxn ang="0">
                <a:pos x="wd2" y="hd2"/>
              </a:cxn>
              <a:cxn ang="5400000">
                <a:pos x="wd2" y="hd2"/>
              </a:cxn>
              <a:cxn ang="10800000">
                <a:pos x="wd2" y="hd2"/>
              </a:cxn>
              <a:cxn ang="16200000">
                <a:pos x="wd2" y="hd2"/>
              </a:cxn>
            </a:cxnLst>
            <a:rect l="0" t="0" r="r" b="b"/>
            <a:pathLst>
              <a:path w="20994" h="21554" extrusionOk="0">
                <a:moveTo>
                  <a:pt x="9820" y="0"/>
                </a:moveTo>
                <a:cubicBezTo>
                  <a:pt x="5655" y="30"/>
                  <a:pt x="1809" y="2937"/>
                  <a:pt x="420" y="7356"/>
                </a:cubicBezTo>
                <a:cubicBezTo>
                  <a:pt x="-322" y="9719"/>
                  <a:pt x="-59" y="13354"/>
                  <a:pt x="1028" y="15743"/>
                </a:cubicBezTo>
                <a:cubicBezTo>
                  <a:pt x="1485" y="16748"/>
                  <a:pt x="1862" y="17906"/>
                  <a:pt x="1862" y="18317"/>
                </a:cubicBezTo>
                <a:cubicBezTo>
                  <a:pt x="1862" y="20263"/>
                  <a:pt x="3630" y="21568"/>
                  <a:pt x="5791" y="21220"/>
                </a:cubicBezTo>
                <a:cubicBezTo>
                  <a:pt x="6537" y="21100"/>
                  <a:pt x="7211" y="21143"/>
                  <a:pt x="7313" y="21321"/>
                </a:cubicBezTo>
                <a:cubicBezTo>
                  <a:pt x="7414" y="21497"/>
                  <a:pt x="8641" y="21596"/>
                  <a:pt x="10039" y="21537"/>
                </a:cubicBezTo>
                <a:cubicBezTo>
                  <a:pt x="12127" y="21448"/>
                  <a:pt x="12935" y="21243"/>
                  <a:pt x="14570" y="20378"/>
                </a:cubicBezTo>
                <a:cubicBezTo>
                  <a:pt x="18742" y="18170"/>
                  <a:pt x="20862" y="13045"/>
                  <a:pt x="19721" y="7929"/>
                </a:cubicBezTo>
                <a:cubicBezTo>
                  <a:pt x="19345" y="6246"/>
                  <a:pt x="19360" y="6172"/>
                  <a:pt x="20153" y="5383"/>
                </a:cubicBezTo>
                <a:cubicBezTo>
                  <a:pt x="20909" y="4629"/>
                  <a:pt x="21278" y="3223"/>
                  <a:pt x="20736" y="3160"/>
                </a:cubicBezTo>
                <a:cubicBezTo>
                  <a:pt x="20607" y="3145"/>
                  <a:pt x="20145" y="3080"/>
                  <a:pt x="19714" y="3011"/>
                </a:cubicBezTo>
                <a:cubicBezTo>
                  <a:pt x="19284" y="2942"/>
                  <a:pt x="17662" y="2761"/>
                  <a:pt x="16111" y="2614"/>
                </a:cubicBezTo>
                <a:cubicBezTo>
                  <a:pt x="13335" y="2350"/>
                  <a:pt x="12460" y="1839"/>
                  <a:pt x="14231" y="1509"/>
                </a:cubicBezTo>
                <a:lnTo>
                  <a:pt x="15140" y="1341"/>
                </a:lnTo>
                <a:lnTo>
                  <a:pt x="14319" y="937"/>
                </a:lnTo>
                <a:cubicBezTo>
                  <a:pt x="13869"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12549910" y="8292308"/>
            <a:ext cx="1317560" cy="1722237"/>
            <a:chOff x="0" y="178"/>
            <a:chExt cx="1317559" cy="1722236"/>
          </a:xfrm>
        </p:grpSpPr>
        <p:pic>
          <p:nvPicPr>
            <p:cNvPr id="160" name="Image" descr="Image"/>
            <p:cNvPicPr>
              <a:picLocks noChangeAspect="1"/>
            </p:cNvPicPr>
            <p:nvPr/>
          </p:nvPicPr>
          <p:blipFill>
            <a:blip r:embed="rId2" cstate="print"/>
            <a:srcRect l="8695" t="6142" r="8765" b="6044"/>
            <a:stretch>
              <a:fillRect/>
            </a:stretch>
          </p:blipFill>
          <p:spPr>
            <a:xfrm>
              <a:off x="0" y="178"/>
              <a:ext cx="1193652" cy="1269932"/>
            </a:xfrm>
            <a:custGeom>
              <a:avLst/>
              <a:gdLst/>
              <a:ahLst/>
              <a:cxnLst>
                <a:cxn ang="0">
                  <a:pos x="wd2" y="hd2"/>
                </a:cxn>
                <a:cxn ang="5400000">
                  <a:pos x="wd2" y="hd2"/>
                </a:cxn>
                <a:cxn ang="10800000">
                  <a:pos x="wd2" y="hd2"/>
                </a:cxn>
                <a:cxn ang="16200000">
                  <a:pos x="wd2" y="hd2"/>
                </a:cxn>
              </a:cxnLst>
              <a:rect l="0" t="0" r="r" b="b"/>
              <a:pathLst>
                <a:path w="21576" h="21236" extrusionOk="0">
                  <a:moveTo>
                    <a:pt x="8085" y="4"/>
                  </a:moveTo>
                  <a:cubicBezTo>
                    <a:pt x="7050" y="59"/>
                    <a:pt x="6248" y="799"/>
                    <a:pt x="6248" y="1902"/>
                  </a:cubicBezTo>
                  <a:cubicBezTo>
                    <a:pt x="6248" y="2714"/>
                    <a:pt x="8217" y="6738"/>
                    <a:pt x="8867" y="7257"/>
                  </a:cubicBezTo>
                  <a:cubicBezTo>
                    <a:pt x="10135" y="8271"/>
                    <a:pt x="12213" y="7458"/>
                    <a:pt x="12224" y="5943"/>
                  </a:cubicBezTo>
                  <a:cubicBezTo>
                    <a:pt x="12227" y="5546"/>
                    <a:pt x="11745" y="4164"/>
                    <a:pt x="11155" y="2877"/>
                  </a:cubicBezTo>
                  <a:cubicBezTo>
                    <a:pt x="10252" y="905"/>
                    <a:pt x="9943" y="481"/>
                    <a:pt x="9175" y="183"/>
                  </a:cubicBezTo>
                  <a:cubicBezTo>
                    <a:pt x="8799" y="36"/>
                    <a:pt x="8430" y="-15"/>
                    <a:pt x="8085" y="4"/>
                  </a:cubicBezTo>
                  <a:close/>
                  <a:moveTo>
                    <a:pt x="14491" y="6693"/>
                  </a:moveTo>
                  <a:cubicBezTo>
                    <a:pt x="14030" y="6734"/>
                    <a:pt x="13843" y="6888"/>
                    <a:pt x="13494" y="7191"/>
                  </a:cubicBezTo>
                  <a:cubicBezTo>
                    <a:pt x="12644" y="7930"/>
                    <a:pt x="12575" y="8992"/>
                    <a:pt x="13322" y="9846"/>
                  </a:cubicBezTo>
                  <a:cubicBezTo>
                    <a:pt x="13758" y="10344"/>
                    <a:pt x="14326" y="10517"/>
                    <a:pt x="16378" y="10775"/>
                  </a:cubicBezTo>
                  <a:cubicBezTo>
                    <a:pt x="19394" y="11154"/>
                    <a:pt x="20436" y="11048"/>
                    <a:pt x="21099" y="10310"/>
                  </a:cubicBezTo>
                  <a:cubicBezTo>
                    <a:pt x="21387" y="9989"/>
                    <a:pt x="21544" y="9677"/>
                    <a:pt x="21572" y="9328"/>
                  </a:cubicBezTo>
                  <a:cubicBezTo>
                    <a:pt x="21600" y="8979"/>
                    <a:pt x="21497" y="8592"/>
                    <a:pt x="21271" y="8133"/>
                  </a:cubicBezTo>
                  <a:cubicBezTo>
                    <a:pt x="20855" y="7290"/>
                    <a:pt x="20641" y="7226"/>
                    <a:pt x="17139" y="6873"/>
                  </a:cubicBezTo>
                  <a:cubicBezTo>
                    <a:pt x="15691" y="6726"/>
                    <a:pt x="14953" y="6653"/>
                    <a:pt x="14491" y="6693"/>
                  </a:cubicBezTo>
                  <a:close/>
                  <a:moveTo>
                    <a:pt x="10359" y="9056"/>
                  </a:moveTo>
                  <a:cubicBezTo>
                    <a:pt x="10018" y="9029"/>
                    <a:pt x="9566" y="9105"/>
                    <a:pt x="8738" y="9262"/>
                  </a:cubicBezTo>
                  <a:cubicBezTo>
                    <a:pt x="4174" y="10125"/>
                    <a:pt x="4272" y="10092"/>
                    <a:pt x="3817" y="10908"/>
                  </a:cubicBezTo>
                  <a:cubicBezTo>
                    <a:pt x="3349" y="11743"/>
                    <a:pt x="3475" y="12543"/>
                    <a:pt x="4197" y="13303"/>
                  </a:cubicBezTo>
                  <a:cubicBezTo>
                    <a:pt x="4440" y="13559"/>
                    <a:pt x="5028" y="13758"/>
                    <a:pt x="5517" y="13755"/>
                  </a:cubicBezTo>
                  <a:cubicBezTo>
                    <a:pt x="7093" y="13743"/>
                    <a:pt x="11059" y="12809"/>
                    <a:pt x="11658" y="12308"/>
                  </a:cubicBezTo>
                  <a:cubicBezTo>
                    <a:pt x="12502" y="11601"/>
                    <a:pt x="12319" y="10167"/>
                    <a:pt x="11292" y="9461"/>
                  </a:cubicBezTo>
                  <a:cubicBezTo>
                    <a:pt x="10926" y="9209"/>
                    <a:pt x="10700" y="9083"/>
                    <a:pt x="10359" y="9056"/>
                  </a:cubicBezTo>
                  <a:close/>
                  <a:moveTo>
                    <a:pt x="2217" y="13775"/>
                  </a:moveTo>
                  <a:cubicBezTo>
                    <a:pt x="1717" y="13749"/>
                    <a:pt x="1218" y="13806"/>
                    <a:pt x="968" y="13960"/>
                  </a:cubicBezTo>
                  <a:cubicBezTo>
                    <a:pt x="530" y="14231"/>
                    <a:pt x="0" y="15218"/>
                    <a:pt x="0" y="15766"/>
                  </a:cubicBezTo>
                  <a:cubicBezTo>
                    <a:pt x="0" y="16622"/>
                    <a:pt x="2909" y="20835"/>
                    <a:pt x="3680" y="21095"/>
                  </a:cubicBezTo>
                  <a:cubicBezTo>
                    <a:pt x="5136" y="21585"/>
                    <a:pt x="6535" y="20747"/>
                    <a:pt x="6535" y="19383"/>
                  </a:cubicBezTo>
                  <a:cubicBezTo>
                    <a:pt x="6535" y="18504"/>
                    <a:pt x="4365" y="14766"/>
                    <a:pt x="3458" y="14087"/>
                  </a:cubicBezTo>
                  <a:cubicBezTo>
                    <a:pt x="3219" y="13907"/>
                    <a:pt x="2717" y="13800"/>
                    <a:pt x="2217" y="13775"/>
                  </a:cubicBezTo>
                  <a:close/>
                </a:path>
              </a:pathLst>
            </a:custGeom>
            <a:ln w="12700" cap="flat">
              <a:noFill/>
              <a:miter lim="400000"/>
            </a:ln>
            <a:effectLst/>
          </p:spPr>
        </p:pic>
        <p:sp>
          <p:nvSpPr>
            <p:cNvPr id="161" name="yeasts"/>
            <p:cNvSpPr txBox="1"/>
            <p:nvPr/>
          </p:nvSpPr>
          <p:spPr>
            <a:xfrm>
              <a:off x="362170" y="1158157"/>
              <a:ext cx="955389"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latin typeface="Helvetica Neue Thin"/>
                  <a:ea typeface="Helvetica Neue Thin"/>
                  <a:cs typeface="Helvetica Neue Thin"/>
                  <a:sym typeface="Helvetica Neue Thin"/>
                </a:defRPr>
              </a:lvl1pPr>
            </a:lstStyle>
            <a:p>
              <a:r>
                <a:rPr lang="it-IT" dirty="0"/>
                <a:t>lieviti</a:t>
              </a:r>
              <a:endParaRPr dirty="0"/>
            </a:p>
          </p:txBody>
        </p:sp>
      </p:grpSp>
      <p:grpSp>
        <p:nvGrpSpPr>
          <p:cNvPr id="3" name="Group"/>
          <p:cNvGrpSpPr/>
          <p:nvPr/>
        </p:nvGrpSpPr>
        <p:grpSpPr>
          <a:xfrm>
            <a:off x="12245251" y="6180480"/>
            <a:ext cx="2235436" cy="1737580"/>
            <a:chOff x="119" y="0"/>
            <a:chExt cx="2235434" cy="1737579"/>
          </a:xfrm>
        </p:grpSpPr>
        <p:pic>
          <p:nvPicPr>
            <p:cNvPr id="163" name="Image" descr="Image"/>
            <p:cNvPicPr>
              <a:picLocks noChangeAspect="1"/>
            </p:cNvPicPr>
            <p:nvPr/>
          </p:nvPicPr>
          <p:blipFill>
            <a:blip r:embed="rId3" cstate="print"/>
            <a:srcRect l="2880" t="1393" r="1199" b="1598"/>
            <a:stretch>
              <a:fillRect/>
            </a:stretch>
          </p:blipFill>
          <p:spPr>
            <a:xfrm>
              <a:off x="119" y="0"/>
              <a:ext cx="1404819" cy="1389460"/>
            </a:xfrm>
            <a:custGeom>
              <a:avLst/>
              <a:gdLst/>
              <a:ahLst/>
              <a:cxnLst>
                <a:cxn ang="0">
                  <a:pos x="wd2" y="hd2"/>
                </a:cxn>
                <a:cxn ang="5400000">
                  <a:pos x="wd2" y="hd2"/>
                </a:cxn>
                <a:cxn ang="10800000">
                  <a:pos x="wd2" y="hd2"/>
                </a:cxn>
                <a:cxn ang="16200000">
                  <a:pos x="wd2" y="hd2"/>
                </a:cxn>
              </a:cxnLst>
              <a:rect l="0" t="0" r="r" b="b"/>
              <a:pathLst>
                <a:path w="21498" h="21600" extrusionOk="0">
                  <a:moveTo>
                    <a:pt x="8064" y="0"/>
                  </a:moveTo>
                  <a:lnTo>
                    <a:pt x="7863" y="1999"/>
                  </a:lnTo>
                  <a:cubicBezTo>
                    <a:pt x="7629" y="4305"/>
                    <a:pt x="7545" y="4600"/>
                    <a:pt x="7031" y="4942"/>
                  </a:cubicBezTo>
                  <a:cubicBezTo>
                    <a:pt x="6673" y="5180"/>
                    <a:pt x="6587" y="5160"/>
                    <a:pt x="5282" y="4541"/>
                  </a:cubicBezTo>
                  <a:cubicBezTo>
                    <a:pt x="4529" y="4183"/>
                    <a:pt x="3675" y="3785"/>
                    <a:pt x="3387" y="3659"/>
                  </a:cubicBezTo>
                  <a:lnTo>
                    <a:pt x="2871" y="3430"/>
                  </a:lnTo>
                  <a:lnTo>
                    <a:pt x="3375" y="4343"/>
                  </a:lnTo>
                  <a:cubicBezTo>
                    <a:pt x="5007" y="7274"/>
                    <a:pt x="4958" y="7150"/>
                    <a:pt x="4693" y="7669"/>
                  </a:cubicBezTo>
                  <a:cubicBezTo>
                    <a:pt x="4431" y="8183"/>
                    <a:pt x="4401" y="8200"/>
                    <a:pt x="1748" y="8798"/>
                  </a:cubicBezTo>
                  <a:cubicBezTo>
                    <a:pt x="898" y="8989"/>
                    <a:pt x="119" y="9191"/>
                    <a:pt x="11" y="9248"/>
                  </a:cubicBezTo>
                  <a:cubicBezTo>
                    <a:pt x="-102" y="9308"/>
                    <a:pt x="720" y="9754"/>
                    <a:pt x="1936" y="10297"/>
                  </a:cubicBezTo>
                  <a:lnTo>
                    <a:pt x="4056" y="11247"/>
                  </a:lnTo>
                  <a:lnTo>
                    <a:pt x="4262" y="12068"/>
                  </a:lnTo>
                  <a:lnTo>
                    <a:pt x="4469" y="12888"/>
                  </a:lnTo>
                  <a:lnTo>
                    <a:pt x="3418" y="14073"/>
                  </a:lnTo>
                  <a:cubicBezTo>
                    <a:pt x="1698" y="16015"/>
                    <a:pt x="1332" y="16469"/>
                    <a:pt x="1547" y="16387"/>
                  </a:cubicBezTo>
                  <a:cubicBezTo>
                    <a:pt x="1660" y="16343"/>
                    <a:pt x="2720" y="16101"/>
                    <a:pt x="3904" y="15844"/>
                  </a:cubicBezTo>
                  <a:lnTo>
                    <a:pt x="6054" y="15375"/>
                  </a:lnTo>
                  <a:lnTo>
                    <a:pt x="6564" y="15770"/>
                  </a:lnTo>
                  <a:cubicBezTo>
                    <a:pt x="6969" y="16083"/>
                    <a:pt x="7059" y="16251"/>
                    <a:pt x="7007" y="16590"/>
                  </a:cubicBezTo>
                  <a:cubicBezTo>
                    <a:pt x="6971" y="16825"/>
                    <a:pt x="6907" y="17721"/>
                    <a:pt x="6861" y="18583"/>
                  </a:cubicBezTo>
                  <a:cubicBezTo>
                    <a:pt x="6794" y="19847"/>
                    <a:pt x="6816" y="20106"/>
                    <a:pt x="6971" y="19910"/>
                  </a:cubicBezTo>
                  <a:cubicBezTo>
                    <a:pt x="7076" y="19776"/>
                    <a:pt x="7601" y="19086"/>
                    <a:pt x="8143" y="18379"/>
                  </a:cubicBezTo>
                  <a:cubicBezTo>
                    <a:pt x="9069" y="17171"/>
                    <a:pt x="9163" y="17096"/>
                    <a:pt x="9716" y="17096"/>
                  </a:cubicBezTo>
                  <a:cubicBezTo>
                    <a:pt x="10425" y="17096"/>
                    <a:pt x="10451" y="17115"/>
                    <a:pt x="12109" y="19885"/>
                  </a:cubicBezTo>
                  <a:lnTo>
                    <a:pt x="13129" y="21600"/>
                  </a:lnTo>
                  <a:lnTo>
                    <a:pt x="13165" y="21366"/>
                  </a:lnTo>
                  <a:cubicBezTo>
                    <a:pt x="13218" y="21042"/>
                    <a:pt x="13262" y="19992"/>
                    <a:pt x="13263" y="19027"/>
                  </a:cubicBezTo>
                  <a:cubicBezTo>
                    <a:pt x="13264" y="18063"/>
                    <a:pt x="13330" y="17101"/>
                    <a:pt x="13408" y="16893"/>
                  </a:cubicBezTo>
                  <a:cubicBezTo>
                    <a:pt x="13487" y="16684"/>
                    <a:pt x="13811" y="16356"/>
                    <a:pt x="14131" y="16165"/>
                  </a:cubicBezTo>
                  <a:cubicBezTo>
                    <a:pt x="14777" y="15778"/>
                    <a:pt x="14710" y="15764"/>
                    <a:pt x="16694" y="16677"/>
                  </a:cubicBezTo>
                  <a:lnTo>
                    <a:pt x="17563" y="17078"/>
                  </a:lnTo>
                  <a:lnTo>
                    <a:pt x="16888" y="15609"/>
                  </a:lnTo>
                  <a:lnTo>
                    <a:pt x="16208" y="14135"/>
                  </a:lnTo>
                  <a:lnTo>
                    <a:pt x="16591" y="13296"/>
                  </a:lnTo>
                  <a:lnTo>
                    <a:pt x="16973" y="12444"/>
                  </a:lnTo>
                  <a:lnTo>
                    <a:pt x="17939" y="12271"/>
                  </a:lnTo>
                  <a:cubicBezTo>
                    <a:pt x="18471" y="12175"/>
                    <a:pt x="19552" y="11977"/>
                    <a:pt x="20338" y="11833"/>
                  </a:cubicBezTo>
                  <a:lnTo>
                    <a:pt x="21498" y="11624"/>
                  </a:lnTo>
                  <a:lnTo>
                    <a:pt x="19451" y="10661"/>
                  </a:lnTo>
                  <a:lnTo>
                    <a:pt x="17204" y="9612"/>
                  </a:lnTo>
                  <a:lnTo>
                    <a:pt x="16925" y="8724"/>
                  </a:lnTo>
                  <a:lnTo>
                    <a:pt x="16639" y="7842"/>
                  </a:lnTo>
                  <a:lnTo>
                    <a:pt x="17654" y="6552"/>
                  </a:lnTo>
                  <a:cubicBezTo>
                    <a:pt x="18209" y="5845"/>
                    <a:pt x="18642" y="5249"/>
                    <a:pt x="18619" y="5226"/>
                  </a:cubicBezTo>
                  <a:cubicBezTo>
                    <a:pt x="18596" y="5203"/>
                    <a:pt x="17897" y="5353"/>
                    <a:pt x="17058" y="5559"/>
                  </a:cubicBezTo>
                  <a:lnTo>
                    <a:pt x="15534" y="5929"/>
                  </a:lnTo>
                  <a:lnTo>
                    <a:pt x="15018" y="5516"/>
                  </a:lnTo>
                  <a:cubicBezTo>
                    <a:pt x="14725" y="5279"/>
                    <a:pt x="14536" y="4997"/>
                    <a:pt x="14574" y="4862"/>
                  </a:cubicBezTo>
                  <a:cubicBezTo>
                    <a:pt x="14611" y="4732"/>
                    <a:pt x="14713" y="3923"/>
                    <a:pt x="14805" y="3060"/>
                  </a:cubicBezTo>
                  <a:cubicBezTo>
                    <a:pt x="14897" y="2198"/>
                    <a:pt x="15011" y="1219"/>
                    <a:pt x="15060" y="888"/>
                  </a:cubicBezTo>
                  <a:cubicBezTo>
                    <a:pt x="15148" y="295"/>
                    <a:pt x="15129" y="311"/>
                    <a:pt x="13493" y="2110"/>
                  </a:cubicBezTo>
                  <a:lnTo>
                    <a:pt x="11835" y="3936"/>
                  </a:lnTo>
                  <a:lnTo>
                    <a:pt x="10967" y="3893"/>
                  </a:lnTo>
                  <a:lnTo>
                    <a:pt x="10098" y="3844"/>
                  </a:lnTo>
                  <a:lnTo>
                    <a:pt x="9078" y="1919"/>
                  </a:lnTo>
                  <a:lnTo>
                    <a:pt x="8064" y="0"/>
                  </a:lnTo>
                  <a:close/>
                  <a:moveTo>
                    <a:pt x="11265" y="1413"/>
                  </a:moveTo>
                  <a:cubicBezTo>
                    <a:pt x="10955" y="1413"/>
                    <a:pt x="10833" y="1715"/>
                    <a:pt x="11052" y="1937"/>
                  </a:cubicBezTo>
                  <a:cubicBezTo>
                    <a:pt x="11218" y="2105"/>
                    <a:pt x="11483" y="1967"/>
                    <a:pt x="11538" y="1678"/>
                  </a:cubicBezTo>
                  <a:cubicBezTo>
                    <a:pt x="11572" y="1502"/>
                    <a:pt x="11481" y="1413"/>
                    <a:pt x="11265" y="1413"/>
                  </a:cubicBezTo>
                  <a:close/>
                  <a:moveTo>
                    <a:pt x="2173" y="6305"/>
                  </a:moveTo>
                  <a:cubicBezTo>
                    <a:pt x="1917" y="6268"/>
                    <a:pt x="1827" y="6332"/>
                    <a:pt x="1827" y="6552"/>
                  </a:cubicBezTo>
                  <a:cubicBezTo>
                    <a:pt x="1827" y="6716"/>
                    <a:pt x="1876" y="6899"/>
                    <a:pt x="1936" y="6959"/>
                  </a:cubicBezTo>
                  <a:cubicBezTo>
                    <a:pt x="2141" y="7167"/>
                    <a:pt x="2525" y="6980"/>
                    <a:pt x="2525" y="6669"/>
                  </a:cubicBezTo>
                  <a:cubicBezTo>
                    <a:pt x="2525" y="6466"/>
                    <a:pt x="2400" y="6338"/>
                    <a:pt x="2173" y="6305"/>
                  </a:cubicBezTo>
                  <a:close/>
                  <a:moveTo>
                    <a:pt x="19391" y="7687"/>
                  </a:moveTo>
                  <a:cubicBezTo>
                    <a:pt x="19103" y="7687"/>
                    <a:pt x="18933" y="7939"/>
                    <a:pt x="19069" y="8162"/>
                  </a:cubicBezTo>
                  <a:cubicBezTo>
                    <a:pt x="19209" y="8392"/>
                    <a:pt x="19519" y="8261"/>
                    <a:pt x="19579" y="7947"/>
                  </a:cubicBezTo>
                  <a:cubicBezTo>
                    <a:pt x="19608" y="7795"/>
                    <a:pt x="19526" y="7687"/>
                    <a:pt x="19391" y="7687"/>
                  </a:cubicBezTo>
                  <a:close/>
                  <a:moveTo>
                    <a:pt x="2908" y="12623"/>
                  </a:moveTo>
                  <a:cubicBezTo>
                    <a:pt x="2783" y="12623"/>
                    <a:pt x="2663" y="12750"/>
                    <a:pt x="2634" y="12901"/>
                  </a:cubicBezTo>
                  <a:cubicBezTo>
                    <a:pt x="2598" y="13093"/>
                    <a:pt x="2675" y="13172"/>
                    <a:pt x="2908" y="13172"/>
                  </a:cubicBezTo>
                  <a:cubicBezTo>
                    <a:pt x="3141" y="13172"/>
                    <a:pt x="3224" y="13093"/>
                    <a:pt x="3187" y="12901"/>
                  </a:cubicBezTo>
                  <a:cubicBezTo>
                    <a:pt x="3158" y="12750"/>
                    <a:pt x="3033" y="12623"/>
                    <a:pt x="2908" y="12623"/>
                  </a:cubicBezTo>
                  <a:close/>
                  <a:moveTo>
                    <a:pt x="18577" y="14184"/>
                  </a:moveTo>
                  <a:cubicBezTo>
                    <a:pt x="18482" y="14168"/>
                    <a:pt x="18384" y="14175"/>
                    <a:pt x="18297" y="14209"/>
                  </a:cubicBezTo>
                  <a:cubicBezTo>
                    <a:pt x="18006" y="14322"/>
                    <a:pt x="17969" y="15155"/>
                    <a:pt x="18249" y="15270"/>
                  </a:cubicBezTo>
                  <a:cubicBezTo>
                    <a:pt x="18355" y="15313"/>
                    <a:pt x="18465" y="15349"/>
                    <a:pt x="18492" y="15356"/>
                  </a:cubicBezTo>
                  <a:cubicBezTo>
                    <a:pt x="18695" y="15408"/>
                    <a:pt x="19135" y="14990"/>
                    <a:pt x="19135" y="14746"/>
                  </a:cubicBezTo>
                  <a:cubicBezTo>
                    <a:pt x="19135" y="14479"/>
                    <a:pt x="18862" y="14231"/>
                    <a:pt x="18577" y="14184"/>
                  </a:cubicBezTo>
                  <a:close/>
                  <a:moveTo>
                    <a:pt x="8932" y="19163"/>
                  </a:moveTo>
                  <a:cubicBezTo>
                    <a:pt x="8830" y="19182"/>
                    <a:pt x="8787" y="19270"/>
                    <a:pt x="8787" y="19447"/>
                  </a:cubicBezTo>
                  <a:cubicBezTo>
                    <a:pt x="8787" y="19683"/>
                    <a:pt x="8864" y="19768"/>
                    <a:pt x="9054" y="19731"/>
                  </a:cubicBezTo>
                  <a:cubicBezTo>
                    <a:pt x="9203" y="19702"/>
                    <a:pt x="9321" y="19574"/>
                    <a:pt x="9321" y="19447"/>
                  </a:cubicBezTo>
                  <a:cubicBezTo>
                    <a:pt x="9321" y="19320"/>
                    <a:pt x="9203" y="19192"/>
                    <a:pt x="9054" y="19163"/>
                  </a:cubicBezTo>
                  <a:cubicBezTo>
                    <a:pt x="9006" y="19154"/>
                    <a:pt x="8967" y="19157"/>
                    <a:pt x="8932" y="19163"/>
                  </a:cubicBezTo>
                  <a:close/>
                </a:path>
              </a:pathLst>
            </a:custGeom>
            <a:ln w="12700" cap="flat">
              <a:noFill/>
              <a:miter lim="400000"/>
            </a:ln>
            <a:effectLst/>
          </p:spPr>
        </p:pic>
        <p:sp>
          <p:nvSpPr>
            <p:cNvPr id="164" name="viruses"/>
            <p:cNvSpPr txBox="1"/>
            <p:nvPr/>
          </p:nvSpPr>
          <p:spPr>
            <a:xfrm>
              <a:off x="1321842" y="1173322"/>
              <a:ext cx="913711"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latin typeface="Helvetica Neue Thin"/>
                  <a:ea typeface="Helvetica Neue Thin"/>
                  <a:cs typeface="Helvetica Neue Thin"/>
                  <a:sym typeface="Helvetica Neue Thin"/>
                </a:defRPr>
              </a:lvl1pPr>
            </a:lstStyle>
            <a:p>
              <a:r>
                <a:rPr dirty="0"/>
                <a:t>virus</a:t>
              </a:r>
            </a:p>
          </p:txBody>
        </p:sp>
      </p:grpSp>
      <p:grpSp>
        <p:nvGrpSpPr>
          <p:cNvPr id="4" name="Group"/>
          <p:cNvGrpSpPr/>
          <p:nvPr/>
        </p:nvGrpSpPr>
        <p:grpSpPr>
          <a:xfrm>
            <a:off x="12768065" y="10251848"/>
            <a:ext cx="1421051" cy="1778922"/>
            <a:chOff x="-193822" y="58"/>
            <a:chExt cx="1421050" cy="1778921"/>
          </a:xfrm>
        </p:grpSpPr>
        <p:pic>
          <p:nvPicPr>
            <p:cNvPr id="166" name="Image" descr="Image"/>
            <p:cNvPicPr>
              <a:picLocks noChangeAspect="1"/>
            </p:cNvPicPr>
            <p:nvPr/>
          </p:nvPicPr>
          <p:blipFill>
            <a:blip r:embed="rId4" cstate="print"/>
            <a:srcRect l="6302" t="4925" r="6030" b="4357"/>
            <a:stretch>
              <a:fillRect/>
            </a:stretch>
          </p:blipFill>
          <p:spPr>
            <a:xfrm>
              <a:off x="-138" y="58"/>
              <a:ext cx="1227366" cy="1270060"/>
            </a:xfrm>
            <a:custGeom>
              <a:avLst/>
              <a:gdLst/>
              <a:ahLst/>
              <a:cxnLst>
                <a:cxn ang="0">
                  <a:pos x="wd2" y="hd2"/>
                </a:cxn>
                <a:cxn ang="5400000">
                  <a:pos x="wd2" y="hd2"/>
                </a:cxn>
                <a:cxn ang="10800000">
                  <a:pos x="wd2" y="hd2"/>
                </a:cxn>
                <a:cxn ang="16200000">
                  <a:pos x="wd2" y="hd2"/>
                </a:cxn>
              </a:cxnLst>
              <a:rect l="0" t="0" r="r" b="b"/>
              <a:pathLst>
                <a:path w="21568" h="21559" extrusionOk="0">
                  <a:moveTo>
                    <a:pt x="15185" y="6"/>
                  </a:moveTo>
                  <a:cubicBezTo>
                    <a:pt x="15001" y="39"/>
                    <a:pt x="14781" y="213"/>
                    <a:pt x="14438" y="545"/>
                  </a:cubicBezTo>
                  <a:cubicBezTo>
                    <a:pt x="14113" y="859"/>
                    <a:pt x="13578" y="1117"/>
                    <a:pt x="13253" y="1117"/>
                  </a:cubicBezTo>
                  <a:cubicBezTo>
                    <a:pt x="12809" y="1117"/>
                    <a:pt x="12568" y="1312"/>
                    <a:pt x="12269" y="1919"/>
                  </a:cubicBezTo>
                  <a:cubicBezTo>
                    <a:pt x="12051" y="2363"/>
                    <a:pt x="11670" y="2866"/>
                    <a:pt x="11426" y="3031"/>
                  </a:cubicBezTo>
                  <a:cubicBezTo>
                    <a:pt x="11094" y="3255"/>
                    <a:pt x="11021" y="3502"/>
                    <a:pt x="11126" y="4008"/>
                  </a:cubicBezTo>
                  <a:cubicBezTo>
                    <a:pt x="11222" y="4475"/>
                    <a:pt x="11148" y="4776"/>
                    <a:pt x="10889" y="4984"/>
                  </a:cubicBezTo>
                  <a:cubicBezTo>
                    <a:pt x="10379" y="5393"/>
                    <a:pt x="10421" y="5745"/>
                    <a:pt x="11014" y="6103"/>
                  </a:cubicBezTo>
                  <a:cubicBezTo>
                    <a:pt x="11390" y="6330"/>
                    <a:pt x="11484" y="6572"/>
                    <a:pt x="11405" y="7093"/>
                  </a:cubicBezTo>
                  <a:cubicBezTo>
                    <a:pt x="11322" y="7639"/>
                    <a:pt x="11405" y="7820"/>
                    <a:pt x="11809" y="7969"/>
                  </a:cubicBezTo>
                  <a:cubicBezTo>
                    <a:pt x="12089" y="8072"/>
                    <a:pt x="12654" y="8527"/>
                    <a:pt x="13064" y="8979"/>
                  </a:cubicBezTo>
                  <a:cubicBezTo>
                    <a:pt x="13475" y="9431"/>
                    <a:pt x="13997" y="9799"/>
                    <a:pt x="14229" y="9801"/>
                  </a:cubicBezTo>
                  <a:cubicBezTo>
                    <a:pt x="14461" y="9803"/>
                    <a:pt x="14922" y="9952"/>
                    <a:pt x="15247" y="10131"/>
                  </a:cubicBezTo>
                  <a:cubicBezTo>
                    <a:pt x="15573" y="10310"/>
                    <a:pt x="16101" y="10407"/>
                    <a:pt x="16426" y="10347"/>
                  </a:cubicBezTo>
                  <a:cubicBezTo>
                    <a:pt x="16751" y="10287"/>
                    <a:pt x="17524" y="10178"/>
                    <a:pt x="18142" y="10104"/>
                  </a:cubicBezTo>
                  <a:cubicBezTo>
                    <a:pt x="18759" y="10031"/>
                    <a:pt x="19264" y="9856"/>
                    <a:pt x="19264" y="9714"/>
                  </a:cubicBezTo>
                  <a:cubicBezTo>
                    <a:pt x="19264" y="9572"/>
                    <a:pt x="19662" y="9103"/>
                    <a:pt x="20143" y="8676"/>
                  </a:cubicBezTo>
                  <a:cubicBezTo>
                    <a:pt x="20868" y="8033"/>
                    <a:pt x="21027" y="7725"/>
                    <a:pt x="21078" y="6884"/>
                  </a:cubicBezTo>
                  <a:cubicBezTo>
                    <a:pt x="21111" y="6326"/>
                    <a:pt x="21266" y="5722"/>
                    <a:pt x="21419" y="5544"/>
                  </a:cubicBezTo>
                  <a:cubicBezTo>
                    <a:pt x="21528" y="5417"/>
                    <a:pt x="21577" y="5317"/>
                    <a:pt x="21566" y="5207"/>
                  </a:cubicBezTo>
                  <a:cubicBezTo>
                    <a:pt x="21554" y="5097"/>
                    <a:pt x="21480" y="4977"/>
                    <a:pt x="21343" y="4823"/>
                  </a:cubicBezTo>
                  <a:cubicBezTo>
                    <a:pt x="20634" y="4029"/>
                    <a:pt x="20198" y="2854"/>
                    <a:pt x="20352" y="2175"/>
                  </a:cubicBezTo>
                  <a:cubicBezTo>
                    <a:pt x="20492" y="1559"/>
                    <a:pt x="20459" y="1522"/>
                    <a:pt x="19934" y="1650"/>
                  </a:cubicBezTo>
                  <a:cubicBezTo>
                    <a:pt x="19566" y="1739"/>
                    <a:pt x="18957" y="1583"/>
                    <a:pt x="18211" y="1218"/>
                  </a:cubicBezTo>
                  <a:cubicBezTo>
                    <a:pt x="17577" y="908"/>
                    <a:pt x="16825" y="659"/>
                    <a:pt x="16537" y="659"/>
                  </a:cubicBezTo>
                  <a:cubicBezTo>
                    <a:pt x="16250" y="659"/>
                    <a:pt x="15877" y="504"/>
                    <a:pt x="15715" y="316"/>
                  </a:cubicBezTo>
                  <a:cubicBezTo>
                    <a:pt x="15513" y="81"/>
                    <a:pt x="15368" y="-27"/>
                    <a:pt x="15185" y="6"/>
                  </a:cubicBezTo>
                  <a:close/>
                  <a:moveTo>
                    <a:pt x="5037" y="2027"/>
                  </a:moveTo>
                  <a:cubicBezTo>
                    <a:pt x="4529" y="2027"/>
                    <a:pt x="4244" y="2535"/>
                    <a:pt x="4452" y="3058"/>
                  </a:cubicBezTo>
                  <a:cubicBezTo>
                    <a:pt x="4622" y="3486"/>
                    <a:pt x="5163" y="3499"/>
                    <a:pt x="5519" y="3085"/>
                  </a:cubicBezTo>
                  <a:cubicBezTo>
                    <a:pt x="5884" y="2659"/>
                    <a:pt x="5597" y="2027"/>
                    <a:pt x="5037" y="2027"/>
                  </a:cubicBezTo>
                  <a:close/>
                  <a:moveTo>
                    <a:pt x="7792" y="3859"/>
                  </a:moveTo>
                  <a:cubicBezTo>
                    <a:pt x="7597" y="3859"/>
                    <a:pt x="7436" y="4014"/>
                    <a:pt x="7436" y="4203"/>
                  </a:cubicBezTo>
                  <a:cubicBezTo>
                    <a:pt x="7436" y="4391"/>
                    <a:pt x="7597" y="4540"/>
                    <a:pt x="7792" y="4540"/>
                  </a:cubicBezTo>
                  <a:cubicBezTo>
                    <a:pt x="7987" y="4540"/>
                    <a:pt x="8148" y="4391"/>
                    <a:pt x="8148" y="4203"/>
                  </a:cubicBezTo>
                  <a:cubicBezTo>
                    <a:pt x="8148" y="4014"/>
                    <a:pt x="7987" y="3859"/>
                    <a:pt x="7792" y="3859"/>
                  </a:cubicBezTo>
                  <a:close/>
                  <a:moveTo>
                    <a:pt x="3949" y="7005"/>
                  </a:moveTo>
                  <a:cubicBezTo>
                    <a:pt x="3202" y="7062"/>
                    <a:pt x="2418" y="7249"/>
                    <a:pt x="2213" y="7423"/>
                  </a:cubicBezTo>
                  <a:cubicBezTo>
                    <a:pt x="2008" y="7597"/>
                    <a:pt x="1663" y="7740"/>
                    <a:pt x="1446" y="7740"/>
                  </a:cubicBezTo>
                  <a:cubicBezTo>
                    <a:pt x="1228" y="7740"/>
                    <a:pt x="1048" y="7851"/>
                    <a:pt x="1048" y="7989"/>
                  </a:cubicBezTo>
                  <a:cubicBezTo>
                    <a:pt x="1048" y="8127"/>
                    <a:pt x="813" y="8562"/>
                    <a:pt x="525" y="8952"/>
                  </a:cubicBezTo>
                  <a:cubicBezTo>
                    <a:pt x="149" y="9463"/>
                    <a:pt x="-23" y="10125"/>
                    <a:pt x="2" y="10778"/>
                  </a:cubicBezTo>
                  <a:cubicBezTo>
                    <a:pt x="27" y="11431"/>
                    <a:pt x="250" y="12074"/>
                    <a:pt x="665" y="12550"/>
                  </a:cubicBezTo>
                  <a:cubicBezTo>
                    <a:pt x="1006" y="12941"/>
                    <a:pt x="1285" y="13336"/>
                    <a:pt x="1285" y="13426"/>
                  </a:cubicBezTo>
                  <a:cubicBezTo>
                    <a:pt x="1285" y="13515"/>
                    <a:pt x="1476" y="13597"/>
                    <a:pt x="1704" y="13614"/>
                  </a:cubicBezTo>
                  <a:cubicBezTo>
                    <a:pt x="2457" y="13671"/>
                    <a:pt x="3429" y="14128"/>
                    <a:pt x="3573" y="14490"/>
                  </a:cubicBezTo>
                  <a:cubicBezTo>
                    <a:pt x="3694" y="14794"/>
                    <a:pt x="3767" y="14798"/>
                    <a:pt x="4096" y="14530"/>
                  </a:cubicBezTo>
                  <a:cubicBezTo>
                    <a:pt x="4596" y="14123"/>
                    <a:pt x="7045" y="12994"/>
                    <a:pt x="7429" y="12994"/>
                  </a:cubicBezTo>
                  <a:cubicBezTo>
                    <a:pt x="7608" y="12994"/>
                    <a:pt x="7665" y="12849"/>
                    <a:pt x="7576" y="12624"/>
                  </a:cubicBezTo>
                  <a:cubicBezTo>
                    <a:pt x="7494" y="12418"/>
                    <a:pt x="7589" y="12011"/>
                    <a:pt x="7785" y="11721"/>
                  </a:cubicBezTo>
                  <a:cubicBezTo>
                    <a:pt x="8258" y="11024"/>
                    <a:pt x="8017" y="9119"/>
                    <a:pt x="7402" y="8696"/>
                  </a:cubicBezTo>
                  <a:cubicBezTo>
                    <a:pt x="7162" y="8532"/>
                    <a:pt x="6962" y="8195"/>
                    <a:pt x="6962" y="7942"/>
                  </a:cubicBezTo>
                  <a:cubicBezTo>
                    <a:pt x="6962" y="7600"/>
                    <a:pt x="6852" y="7513"/>
                    <a:pt x="6530" y="7612"/>
                  </a:cubicBezTo>
                  <a:cubicBezTo>
                    <a:pt x="6268" y="7692"/>
                    <a:pt x="5938" y="7583"/>
                    <a:pt x="5700" y="7329"/>
                  </a:cubicBezTo>
                  <a:cubicBezTo>
                    <a:pt x="5377" y="6984"/>
                    <a:pt x="5059" y="6921"/>
                    <a:pt x="3949" y="7005"/>
                  </a:cubicBezTo>
                  <a:close/>
                  <a:moveTo>
                    <a:pt x="11474" y="11169"/>
                  </a:moveTo>
                  <a:cubicBezTo>
                    <a:pt x="11155" y="11169"/>
                    <a:pt x="10930" y="11583"/>
                    <a:pt x="11105" y="11856"/>
                  </a:cubicBezTo>
                  <a:cubicBezTo>
                    <a:pt x="11186" y="11984"/>
                    <a:pt x="11353" y="12029"/>
                    <a:pt x="11474" y="11957"/>
                  </a:cubicBezTo>
                  <a:cubicBezTo>
                    <a:pt x="11762" y="11785"/>
                    <a:pt x="11762" y="11169"/>
                    <a:pt x="11474" y="11169"/>
                  </a:cubicBezTo>
                  <a:close/>
                  <a:moveTo>
                    <a:pt x="17981" y="11627"/>
                  </a:moveTo>
                  <a:cubicBezTo>
                    <a:pt x="17586" y="11627"/>
                    <a:pt x="17314" y="11953"/>
                    <a:pt x="17535" y="12166"/>
                  </a:cubicBezTo>
                  <a:cubicBezTo>
                    <a:pt x="17817" y="12439"/>
                    <a:pt x="18323" y="12315"/>
                    <a:pt x="18323" y="11970"/>
                  </a:cubicBezTo>
                  <a:cubicBezTo>
                    <a:pt x="18323" y="11782"/>
                    <a:pt x="18169" y="11627"/>
                    <a:pt x="17981" y="11627"/>
                  </a:cubicBezTo>
                  <a:close/>
                  <a:moveTo>
                    <a:pt x="20415" y="13224"/>
                  </a:moveTo>
                  <a:cubicBezTo>
                    <a:pt x="19907" y="13224"/>
                    <a:pt x="19615" y="13732"/>
                    <a:pt x="19822" y="14254"/>
                  </a:cubicBezTo>
                  <a:cubicBezTo>
                    <a:pt x="19992" y="14683"/>
                    <a:pt x="20540" y="14695"/>
                    <a:pt x="20896" y="14281"/>
                  </a:cubicBezTo>
                  <a:cubicBezTo>
                    <a:pt x="21262" y="13855"/>
                    <a:pt x="20975" y="13224"/>
                    <a:pt x="20415" y="13224"/>
                  </a:cubicBezTo>
                  <a:close/>
                  <a:moveTo>
                    <a:pt x="13797" y="13742"/>
                  </a:moveTo>
                  <a:cubicBezTo>
                    <a:pt x="13685" y="13761"/>
                    <a:pt x="13557" y="13848"/>
                    <a:pt x="13385" y="13998"/>
                  </a:cubicBezTo>
                  <a:cubicBezTo>
                    <a:pt x="13138" y="14214"/>
                    <a:pt x="12553" y="14450"/>
                    <a:pt x="12081" y="14524"/>
                  </a:cubicBezTo>
                  <a:cubicBezTo>
                    <a:pt x="11474" y="14619"/>
                    <a:pt x="11223" y="14772"/>
                    <a:pt x="11223" y="15056"/>
                  </a:cubicBezTo>
                  <a:cubicBezTo>
                    <a:pt x="11223" y="15276"/>
                    <a:pt x="11062" y="15754"/>
                    <a:pt x="10868" y="16114"/>
                  </a:cubicBezTo>
                  <a:cubicBezTo>
                    <a:pt x="10673" y="16474"/>
                    <a:pt x="10510" y="16922"/>
                    <a:pt x="10505" y="17111"/>
                  </a:cubicBezTo>
                  <a:cubicBezTo>
                    <a:pt x="10500" y="17299"/>
                    <a:pt x="10351" y="17642"/>
                    <a:pt x="10170" y="17872"/>
                  </a:cubicBezTo>
                  <a:cubicBezTo>
                    <a:pt x="9884" y="18236"/>
                    <a:pt x="9900" y="18345"/>
                    <a:pt x="10296" y="18728"/>
                  </a:cubicBezTo>
                  <a:cubicBezTo>
                    <a:pt x="10545" y="18969"/>
                    <a:pt x="10749" y="19372"/>
                    <a:pt x="10749" y="19624"/>
                  </a:cubicBezTo>
                  <a:cubicBezTo>
                    <a:pt x="10749" y="19875"/>
                    <a:pt x="10845" y="20082"/>
                    <a:pt x="10965" y="20082"/>
                  </a:cubicBezTo>
                  <a:cubicBezTo>
                    <a:pt x="11085" y="20082"/>
                    <a:pt x="11500" y="20333"/>
                    <a:pt x="11879" y="20641"/>
                  </a:cubicBezTo>
                  <a:cubicBezTo>
                    <a:pt x="12305" y="20987"/>
                    <a:pt x="12746" y="21152"/>
                    <a:pt x="13037" y="21079"/>
                  </a:cubicBezTo>
                  <a:cubicBezTo>
                    <a:pt x="13306" y="21011"/>
                    <a:pt x="13638" y="21119"/>
                    <a:pt x="13818" y="21328"/>
                  </a:cubicBezTo>
                  <a:cubicBezTo>
                    <a:pt x="13959" y="21492"/>
                    <a:pt x="14041" y="21573"/>
                    <a:pt x="14131" y="21557"/>
                  </a:cubicBezTo>
                  <a:cubicBezTo>
                    <a:pt x="14222" y="21541"/>
                    <a:pt x="14316" y="21430"/>
                    <a:pt x="14473" y="21213"/>
                  </a:cubicBezTo>
                  <a:cubicBezTo>
                    <a:pt x="14727" y="20864"/>
                    <a:pt x="14976" y="20770"/>
                    <a:pt x="15387" y="20870"/>
                  </a:cubicBezTo>
                  <a:cubicBezTo>
                    <a:pt x="15785" y="20966"/>
                    <a:pt x="15952" y="20905"/>
                    <a:pt x="15952" y="20674"/>
                  </a:cubicBezTo>
                  <a:cubicBezTo>
                    <a:pt x="15952" y="20495"/>
                    <a:pt x="16258" y="20106"/>
                    <a:pt x="16628" y="19805"/>
                  </a:cubicBezTo>
                  <a:cubicBezTo>
                    <a:pt x="17517" y="19083"/>
                    <a:pt x="17815" y="17947"/>
                    <a:pt x="17563" y="16282"/>
                  </a:cubicBezTo>
                  <a:cubicBezTo>
                    <a:pt x="17421" y="15347"/>
                    <a:pt x="16022" y="14140"/>
                    <a:pt x="15080" y="14140"/>
                  </a:cubicBezTo>
                  <a:cubicBezTo>
                    <a:pt x="14700" y="14140"/>
                    <a:pt x="14271" y="14018"/>
                    <a:pt x="14118" y="13870"/>
                  </a:cubicBezTo>
                  <a:cubicBezTo>
                    <a:pt x="14011" y="13767"/>
                    <a:pt x="13909" y="13723"/>
                    <a:pt x="13797" y="13742"/>
                  </a:cubicBezTo>
                  <a:close/>
                  <a:moveTo>
                    <a:pt x="6376" y="16653"/>
                  </a:moveTo>
                  <a:cubicBezTo>
                    <a:pt x="6181" y="16653"/>
                    <a:pt x="6021" y="16808"/>
                    <a:pt x="6021" y="16996"/>
                  </a:cubicBezTo>
                  <a:cubicBezTo>
                    <a:pt x="6021" y="17185"/>
                    <a:pt x="6181" y="17340"/>
                    <a:pt x="6376" y="17340"/>
                  </a:cubicBezTo>
                  <a:cubicBezTo>
                    <a:pt x="6572" y="17340"/>
                    <a:pt x="6732" y="17185"/>
                    <a:pt x="6732" y="16996"/>
                  </a:cubicBezTo>
                  <a:cubicBezTo>
                    <a:pt x="6732" y="16808"/>
                    <a:pt x="6572" y="16653"/>
                    <a:pt x="6376" y="16653"/>
                  </a:cubicBezTo>
                  <a:close/>
                  <a:moveTo>
                    <a:pt x="3001" y="18067"/>
                  </a:moveTo>
                  <a:cubicBezTo>
                    <a:pt x="2365" y="17980"/>
                    <a:pt x="2050" y="18567"/>
                    <a:pt x="2471" y="19058"/>
                  </a:cubicBezTo>
                  <a:cubicBezTo>
                    <a:pt x="2806" y="19447"/>
                    <a:pt x="2934" y="19464"/>
                    <a:pt x="3378" y="19192"/>
                  </a:cubicBezTo>
                  <a:cubicBezTo>
                    <a:pt x="3856" y="18899"/>
                    <a:pt x="3607" y="18151"/>
                    <a:pt x="3001" y="18067"/>
                  </a:cubicBezTo>
                  <a:close/>
                  <a:moveTo>
                    <a:pt x="20262" y="18121"/>
                  </a:moveTo>
                  <a:cubicBezTo>
                    <a:pt x="20072" y="18185"/>
                    <a:pt x="19950" y="18481"/>
                    <a:pt x="20094" y="18707"/>
                  </a:cubicBezTo>
                  <a:cubicBezTo>
                    <a:pt x="20175" y="18833"/>
                    <a:pt x="20341" y="18936"/>
                    <a:pt x="20464" y="18936"/>
                  </a:cubicBezTo>
                  <a:cubicBezTo>
                    <a:pt x="20752" y="18936"/>
                    <a:pt x="20751" y="18320"/>
                    <a:pt x="20464" y="18148"/>
                  </a:cubicBezTo>
                  <a:cubicBezTo>
                    <a:pt x="20394" y="18106"/>
                    <a:pt x="20325" y="18100"/>
                    <a:pt x="20262" y="18121"/>
                  </a:cubicBezTo>
                  <a:close/>
                </a:path>
              </a:pathLst>
            </a:custGeom>
            <a:ln w="12700" cap="flat">
              <a:noFill/>
              <a:miter lim="400000"/>
            </a:ln>
            <a:effectLst/>
          </p:spPr>
        </p:pic>
        <p:sp>
          <p:nvSpPr>
            <p:cNvPr id="167" name="molds"/>
            <p:cNvSpPr txBox="1"/>
            <p:nvPr/>
          </p:nvSpPr>
          <p:spPr>
            <a:xfrm>
              <a:off x="-193822" y="1214722"/>
              <a:ext cx="1064393"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latin typeface="Helvetica Neue Thin"/>
                  <a:ea typeface="Helvetica Neue Thin"/>
                  <a:cs typeface="Helvetica Neue Thin"/>
                  <a:sym typeface="Helvetica Neue Thin"/>
                </a:defRPr>
              </a:lvl1pPr>
            </a:lstStyle>
            <a:p>
              <a:r>
                <a:rPr dirty="0"/>
                <a:t>m</a:t>
              </a:r>
              <a:r>
                <a:rPr lang="it-IT" dirty="0" err="1"/>
                <a:t>uffe</a:t>
              </a:r>
              <a:endParaRPr dirty="0"/>
            </a:p>
          </p:txBody>
        </p:sp>
      </p:grpSp>
      <p:grpSp>
        <p:nvGrpSpPr>
          <p:cNvPr id="5" name="Group"/>
          <p:cNvGrpSpPr/>
          <p:nvPr/>
        </p:nvGrpSpPr>
        <p:grpSpPr>
          <a:xfrm>
            <a:off x="11005293" y="10251673"/>
            <a:ext cx="1548941" cy="2126514"/>
            <a:chOff x="0" y="-116"/>
            <a:chExt cx="1548940" cy="2126514"/>
          </a:xfrm>
        </p:grpSpPr>
        <p:pic>
          <p:nvPicPr>
            <p:cNvPr id="169" name="Image" descr="Image"/>
            <p:cNvPicPr>
              <a:picLocks noChangeAspect="1"/>
            </p:cNvPicPr>
            <p:nvPr/>
          </p:nvPicPr>
          <p:blipFill>
            <a:blip r:embed="rId5" cstate="print"/>
            <a:srcRect l="4663" t="5139" r="4679" b="5116"/>
            <a:stretch>
              <a:fillRect/>
            </a:stretch>
          </p:blipFill>
          <p:spPr>
            <a:xfrm>
              <a:off x="0" y="-116"/>
              <a:ext cx="1548940" cy="1533346"/>
            </a:xfrm>
            <a:custGeom>
              <a:avLst/>
              <a:gdLst/>
              <a:ahLst/>
              <a:cxnLst>
                <a:cxn ang="0">
                  <a:pos x="wd2" y="hd2"/>
                </a:cxn>
                <a:cxn ang="5400000">
                  <a:pos x="wd2" y="hd2"/>
                </a:cxn>
                <a:cxn ang="10800000">
                  <a:pos x="wd2" y="hd2"/>
                </a:cxn>
                <a:cxn ang="16200000">
                  <a:pos x="wd2" y="hd2"/>
                </a:cxn>
              </a:cxnLst>
              <a:rect l="0" t="0" r="r" b="b"/>
              <a:pathLst>
                <a:path w="21451" h="21592" extrusionOk="0">
                  <a:moveTo>
                    <a:pt x="11658" y="1"/>
                  </a:moveTo>
                  <a:cubicBezTo>
                    <a:pt x="11480" y="31"/>
                    <a:pt x="11485" y="281"/>
                    <a:pt x="11680" y="661"/>
                  </a:cubicBezTo>
                  <a:cubicBezTo>
                    <a:pt x="11862" y="1017"/>
                    <a:pt x="11877" y="1558"/>
                    <a:pt x="11707" y="1695"/>
                  </a:cubicBezTo>
                  <a:cubicBezTo>
                    <a:pt x="11638" y="1750"/>
                    <a:pt x="11306" y="1823"/>
                    <a:pt x="10971" y="1857"/>
                  </a:cubicBezTo>
                  <a:cubicBezTo>
                    <a:pt x="10266" y="1928"/>
                    <a:pt x="10124" y="1843"/>
                    <a:pt x="10124" y="1343"/>
                  </a:cubicBezTo>
                  <a:cubicBezTo>
                    <a:pt x="10124" y="1101"/>
                    <a:pt x="10033" y="905"/>
                    <a:pt x="9800" y="655"/>
                  </a:cubicBezTo>
                  <a:cubicBezTo>
                    <a:pt x="9494" y="326"/>
                    <a:pt x="9321" y="252"/>
                    <a:pt x="8898" y="281"/>
                  </a:cubicBezTo>
                  <a:cubicBezTo>
                    <a:pt x="8681" y="295"/>
                    <a:pt x="8649" y="800"/>
                    <a:pt x="8866" y="800"/>
                  </a:cubicBezTo>
                  <a:cubicBezTo>
                    <a:pt x="9060" y="800"/>
                    <a:pt x="9624" y="1295"/>
                    <a:pt x="9624" y="1465"/>
                  </a:cubicBezTo>
                  <a:cubicBezTo>
                    <a:pt x="9624" y="1541"/>
                    <a:pt x="9523" y="1722"/>
                    <a:pt x="9399" y="1868"/>
                  </a:cubicBezTo>
                  <a:cubicBezTo>
                    <a:pt x="9225" y="2071"/>
                    <a:pt x="9018" y="2161"/>
                    <a:pt x="8497" y="2248"/>
                  </a:cubicBezTo>
                  <a:lnTo>
                    <a:pt x="7821" y="2360"/>
                  </a:lnTo>
                  <a:lnTo>
                    <a:pt x="7266" y="1829"/>
                  </a:lnTo>
                  <a:cubicBezTo>
                    <a:pt x="6703" y="1288"/>
                    <a:pt x="6399" y="1199"/>
                    <a:pt x="6332" y="1555"/>
                  </a:cubicBezTo>
                  <a:cubicBezTo>
                    <a:pt x="6310" y="1672"/>
                    <a:pt x="6456" y="1905"/>
                    <a:pt x="6711" y="2170"/>
                  </a:cubicBezTo>
                  <a:cubicBezTo>
                    <a:pt x="7196" y="2672"/>
                    <a:pt x="7214" y="2641"/>
                    <a:pt x="6029" y="3343"/>
                  </a:cubicBezTo>
                  <a:lnTo>
                    <a:pt x="5293" y="3779"/>
                  </a:lnTo>
                  <a:lnTo>
                    <a:pt x="5024" y="3511"/>
                  </a:lnTo>
                  <a:cubicBezTo>
                    <a:pt x="4874" y="3365"/>
                    <a:pt x="4672" y="3248"/>
                    <a:pt x="4578" y="3248"/>
                  </a:cubicBezTo>
                  <a:cubicBezTo>
                    <a:pt x="4368" y="3248"/>
                    <a:pt x="4357" y="3550"/>
                    <a:pt x="4556" y="3818"/>
                  </a:cubicBezTo>
                  <a:cubicBezTo>
                    <a:pt x="4768" y="4102"/>
                    <a:pt x="4754" y="4134"/>
                    <a:pt x="4309" y="4433"/>
                  </a:cubicBezTo>
                  <a:lnTo>
                    <a:pt x="3908" y="4701"/>
                  </a:lnTo>
                  <a:lnTo>
                    <a:pt x="3512" y="4427"/>
                  </a:lnTo>
                  <a:cubicBezTo>
                    <a:pt x="3295" y="4274"/>
                    <a:pt x="3070" y="4178"/>
                    <a:pt x="3012" y="4215"/>
                  </a:cubicBezTo>
                  <a:cubicBezTo>
                    <a:pt x="2842" y="4322"/>
                    <a:pt x="2892" y="4593"/>
                    <a:pt x="3122" y="4841"/>
                  </a:cubicBezTo>
                  <a:lnTo>
                    <a:pt x="3331" y="5070"/>
                  </a:lnTo>
                  <a:lnTo>
                    <a:pt x="2946" y="5551"/>
                  </a:lnTo>
                  <a:cubicBezTo>
                    <a:pt x="2733" y="5814"/>
                    <a:pt x="2442" y="6242"/>
                    <a:pt x="2303" y="6501"/>
                  </a:cubicBezTo>
                  <a:cubicBezTo>
                    <a:pt x="2032" y="7005"/>
                    <a:pt x="1970" y="7022"/>
                    <a:pt x="1176" y="6864"/>
                  </a:cubicBezTo>
                  <a:cubicBezTo>
                    <a:pt x="868" y="6803"/>
                    <a:pt x="802" y="6821"/>
                    <a:pt x="802" y="6954"/>
                  </a:cubicBezTo>
                  <a:cubicBezTo>
                    <a:pt x="802" y="7162"/>
                    <a:pt x="1187" y="7529"/>
                    <a:pt x="1407" y="7529"/>
                  </a:cubicBezTo>
                  <a:cubicBezTo>
                    <a:pt x="1747" y="7529"/>
                    <a:pt x="1822" y="7774"/>
                    <a:pt x="1715" y="8557"/>
                  </a:cubicBezTo>
                  <a:cubicBezTo>
                    <a:pt x="1660" y="8963"/>
                    <a:pt x="1547" y="9365"/>
                    <a:pt x="1462" y="9452"/>
                  </a:cubicBezTo>
                  <a:cubicBezTo>
                    <a:pt x="1323" y="9593"/>
                    <a:pt x="1253" y="9586"/>
                    <a:pt x="775" y="9385"/>
                  </a:cubicBezTo>
                  <a:cubicBezTo>
                    <a:pt x="105" y="9102"/>
                    <a:pt x="0" y="9106"/>
                    <a:pt x="0" y="9401"/>
                  </a:cubicBezTo>
                  <a:cubicBezTo>
                    <a:pt x="0" y="9751"/>
                    <a:pt x="319" y="9990"/>
                    <a:pt x="967" y="10122"/>
                  </a:cubicBezTo>
                  <a:lnTo>
                    <a:pt x="1539" y="10240"/>
                  </a:lnTo>
                  <a:lnTo>
                    <a:pt x="1660" y="10949"/>
                  </a:lnTo>
                  <a:cubicBezTo>
                    <a:pt x="1726" y="11340"/>
                    <a:pt x="1859" y="11827"/>
                    <a:pt x="1957" y="12034"/>
                  </a:cubicBezTo>
                  <a:lnTo>
                    <a:pt x="2138" y="12414"/>
                  </a:lnTo>
                  <a:lnTo>
                    <a:pt x="1819" y="12777"/>
                  </a:lnTo>
                  <a:cubicBezTo>
                    <a:pt x="1571" y="13064"/>
                    <a:pt x="1506" y="13239"/>
                    <a:pt x="1506" y="13576"/>
                  </a:cubicBezTo>
                  <a:cubicBezTo>
                    <a:pt x="1506" y="14055"/>
                    <a:pt x="1776" y="14590"/>
                    <a:pt x="2111" y="14772"/>
                  </a:cubicBezTo>
                  <a:cubicBezTo>
                    <a:pt x="2446" y="14954"/>
                    <a:pt x="2517" y="14763"/>
                    <a:pt x="2297" y="14263"/>
                  </a:cubicBezTo>
                  <a:cubicBezTo>
                    <a:pt x="2068" y="13742"/>
                    <a:pt x="2080" y="13361"/>
                    <a:pt x="2330" y="13202"/>
                  </a:cubicBezTo>
                  <a:cubicBezTo>
                    <a:pt x="2474" y="13110"/>
                    <a:pt x="2590" y="13176"/>
                    <a:pt x="3006" y="13593"/>
                  </a:cubicBezTo>
                  <a:cubicBezTo>
                    <a:pt x="3447" y="14034"/>
                    <a:pt x="3507" y="14151"/>
                    <a:pt x="3507" y="14515"/>
                  </a:cubicBezTo>
                  <a:cubicBezTo>
                    <a:pt x="3507" y="15124"/>
                    <a:pt x="3890" y="15832"/>
                    <a:pt x="4238" y="15873"/>
                  </a:cubicBezTo>
                  <a:cubicBezTo>
                    <a:pt x="4563" y="15911"/>
                    <a:pt x="4602" y="15714"/>
                    <a:pt x="4348" y="15320"/>
                  </a:cubicBezTo>
                  <a:cubicBezTo>
                    <a:pt x="4110" y="14952"/>
                    <a:pt x="4290" y="14796"/>
                    <a:pt x="4732" y="14984"/>
                  </a:cubicBezTo>
                  <a:cubicBezTo>
                    <a:pt x="4915" y="15062"/>
                    <a:pt x="5388" y="15124"/>
                    <a:pt x="5782" y="15124"/>
                  </a:cubicBezTo>
                  <a:lnTo>
                    <a:pt x="6497" y="15124"/>
                  </a:lnTo>
                  <a:lnTo>
                    <a:pt x="6942" y="15610"/>
                  </a:lnTo>
                  <a:cubicBezTo>
                    <a:pt x="7258" y="15955"/>
                    <a:pt x="7459" y="16097"/>
                    <a:pt x="7651" y="16097"/>
                  </a:cubicBezTo>
                  <a:cubicBezTo>
                    <a:pt x="8018" y="16097"/>
                    <a:pt x="7990" y="15950"/>
                    <a:pt x="7508" y="15364"/>
                  </a:cubicBezTo>
                  <a:lnTo>
                    <a:pt x="7096" y="14867"/>
                  </a:lnTo>
                  <a:lnTo>
                    <a:pt x="7497" y="14426"/>
                  </a:lnTo>
                  <a:cubicBezTo>
                    <a:pt x="7718" y="14182"/>
                    <a:pt x="7991" y="13765"/>
                    <a:pt x="8107" y="13498"/>
                  </a:cubicBezTo>
                  <a:cubicBezTo>
                    <a:pt x="8292" y="13072"/>
                    <a:pt x="8348" y="13018"/>
                    <a:pt x="8547" y="13084"/>
                  </a:cubicBezTo>
                  <a:cubicBezTo>
                    <a:pt x="8916" y="13207"/>
                    <a:pt x="9354" y="13195"/>
                    <a:pt x="9399" y="13062"/>
                  </a:cubicBezTo>
                  <a:cubicBezTo>
                    <a:pt x="9422" y="12994"/>
                    <a:pt x="9233" y="12790"/>
                    <a:pt x="8981" y="12609"/>
                  </a:cubicBezTo>
                  <a:cubicBezTo>
                    <a:pt x="8668" y="12385"/>
                    <a:pt x="8525" y="12212"/>
                    <a:pt x="8525" y="12056"/>
                  </a:cubicBezTo>
                  <a:cubicBezTo>
                    <a:pt x="8525" y="11729"/>
                    <a:pt x="8687" y="11660"/>
                    <a:pt x="9426" y="11693"/>
                  </a:cubicBezTo>
                  <a:cubicBezTo>
                    <a:pt x="10143" y="11724"/>
                    <a:pt x="10506" y="11566"/>
                    <a:pt x="10393" y="11268"/>
                  </a:cubicBezTo>
                  <a:cubicBezTo>
                    <a:pt x="10345" y="11139"/>
                    <a:pt x="10200" y="11100"/>
                    <a:pt x="9761" y="11100"/>
                  </a:cubicBezTo>
                  <a:cubicBezTo>
                    <a:pt x="9375" y="11100"/>
                    <a:pt x="9130" y="11044"/>
                    <a:pt x="9008" y="10933"/>
                  </a:cubicBezTo>
                  <a:cubicBezTo>
                    <a:pt x="8836" y="10774"/>
                    <a:pt x="8837" y="10755"/>
                    <a:pt x="9025" y="10379"/>
                  </a:cubicBezTo>
                  <a:cubicBezTo>
                    <a:pt x="9279" y="9872"/>
                    <a:pt x="9978" y="9127"/>
                    <a:pt x="10146" y="9183"/>
                  </a:cubicBezTo>
                  <a:cubicBezTo>
                    <a:pt x="10218" y="9207"/>
                    <a:pt x="10376" y="9411"/>
                    <a:pt x="10498" y="9630"/>
                  </a:cubicBezTo>
                  <a:cubicBezTo>
                    <a:pt x="10817" y="10206"/>
                    <a:pt x="10982" y="10151"/>
                    <a:pt x="10982" y="9468"/>
                  </a:cubicBezTo>
                  <a:lnTo>
                    <a:pt x="10982" y="8910"/>
                  </a:lnTo>
                  <a:lnTo>
                    <a:pt x="11482" y="8731"/>
                  </a:lnTo>
                  <a:cubicBezTo>
                    <a:pt x="12241" y="8467"/>
                    <a:pt x="12499" y="8498"/>
                    <a:pt x="12680" y="8854"/>
                  </a:cubicBezTo>
                  <a:cubicBezTo>
                    <a:pt x="12764" y="9019"/>
                    <a:pt x="12834" y="9388"/>
                    <a:pt x="12834" y="9675"/>
                  </a:cubicBezTo>
                  <a:cubicBezTo>
                    <a:pt x="12834" y="10156"/>
                    <a:pt x="12849" y="10191"/>
                    <a:pt x="13054" y="10161"/>
                  </a:cubicBezTo>
                  <a:cubicBezTo>
                    <a:pt x="13335" y="10120"/>
                    <a:pt x="13464" y="9579"/>
                    <a:pt x="13323" y="9032"/>
                  </a:cubicBezTo>
                  <a:cubicBezTo>
                    <a:pt x="13268" y="8821"/>
                    <a:pt x="13249" y="8607"/>
                    <a:pt x="13279" y="8557"/>
                  </a:cubicBezTo>
                  <a:cubicBezTo>
                    <a:pt x="13349" y="8443"/>
                    <a:pt x="14209" y="8144"/>
                    <a:pt x="14466" y="8144"/>
                  </a:cubicBezTo>
                  <a:cubicBezTo>
                    <a:pt x="14573" y="8144"/>
                    <a:pt x="14814" y="8280"/>
                    <a:pt x="14999" y="8446"/>
                  </a:cubicBezTo>
                  <a:cubicBezTo>
                    <a:pt x="15370" y="8776"/>
                    <a:pt x="15981" y="8941"/>
                    <a:pt x="16231" y="8781"/>
                  </a:cubicBezTo>
                  <a:cubicBezTo>
                    <a:pt x="16508" y="8603"/>
                    <a:pt x="16412" y="8405"/>
                    <a:pt x="16016" y="8339"/>
                  </a:cubicBezTo>
                  <a:cubicBezTo>
                    <a:pt x="15624" y="8275"/>
                    <a:pt x="15205" y="7975"/>
                    <a:pt x="15296" y="7825"/>
                  </a:cubicBezTo>
                  <a:cubicBezTo>
                    <a:pt x="15325" y="7777"/>
                    <a:pt x="15565" y="7589"/>
                    <a:pt x="15824" y="7406"/>
                  </a:cubicBezTo>
                  <a:cubicBezTo>
                    <a:pt x="16221" y="7127"/>
                    <a:pt x="16389" y="7074"/>
                    <a:pt x="16896" y="7065"/>
                  </a:cubicBezTo>
                  <a:cubicBezTo>
                    <a:pt x="17614" y="7053"/>
                    <a:pt x="18149" y="6809"/>
                    <a:pt x="18149" y="6495"/>
                  </a:cubicBezTo>
                  <a:cubicBezTo>
                    <a:pt x="18149" y="6302"/>
                    <a:pt x="18108" y="6290"/>
                    <a:pt x="17770" y="6356"/>
                  </a:cubicBezTo>
                  <a:cubicBezTo>
                    <a:pt x="17117" y="6483"/>
                    <a:pt x="16988" y="6471"/>
                    <a:pt x="17039" y="6305"/>
                  </a:cubicBezTo>
                  <a:cubicBezTo>
                    <a:pt x="17064" y="6221"/>
                    <a:pt x="17089" y="5809"/>
                    <a:pt x="17093" y="5389"/>
                  </a:cubicBezTo>
                  <a:lnTo>
                    <a:pt x="17104" y="4623"/>
                  </a:lnTo>
                  <a:lnTo>
                    <a:pt x="17764" y="4556"/>
                  </a:lnTo>
                  <a:cubicBezTo>
                    <a:pt x="18600" y="4471"/>
                    <a:pt x="19071" y="4238"/>
                    <a:pt x="19028" y="3930"/>
                  </a:cubicBezTo>
                  <a:cubicBezTo>
                    <a:pt x="18993" y="3681"/>
                    <a:pt x="18889" y="3673"/>
                    <a:pt x="18116" y="3863"/>
                  </a:cubicBezTo>
                  <a:cubicBezTo>
                    <a:pt x="17373" y="4045"/>
                    <a:pt x="17037" y="3937"/>
                    <a:pt x="16549" y="3349"/>
                  </a:cubicBezTo>
                  <a:lnTo>
                    <a:pt x="16126" y="2840"/>
                  </a:lnTo>
                  <a:lnTo>
                    <a:pt x="16390" y="2522"/>
                  </a:lnTo>
                  <a:cubicBezTo>
                    <a:pt x="16679" y="2173"/>
                    <a:pt x="16692" y="1793"/>
                    <a:pt x="16417" y="1739"/>
                  </a:cubicBezTo>
                  <a:cubicBezTo>
                    <a:pt x="16321" y="1721"/>
                    <a:pt x="16053" y="1861"/>
                    <a:pt x="15818" y="2052"/>
                  </a:cubicBezTo>
                  <a:lnTo>
                    <a:pt x="15390" y="2399"/>
                  </a:lnTo>
                  <a:lnTo>
                    <a:pt x="14867" y="2237"/>
                  </a:lnTo>
                  <a:cubicBezTo>
                    <a:pt x="14581" y="2146"/>
                    <a:pt x="14320" y="2038"/>
                    <a:pt x="14285" y="2002"/>
                  </a:cubicBezTo>
                  <a:cubicBezTo>
                    <a:pt x="14250" y="1966"/>
                    <a:pt x="14319" y="1803"/>
                    <a:pt x="14439" y="1639"/>
                  </a:cubicBezTo>
                  <a:cubicBezTo>
                    <a:pt x="14632" y="1373"/>
                    <a:pt x="14642" y="1296"/>
                    <a:pt x="14543" y="923"/>
                  </a:cubicBezTo>
                  <a:cubicBezTo>
                    <a:pt x="14418" y="451"/>
                    <a:pt x="14073" y="134"/>
                    <a:pt x="13873" y="303"/>
                  </a:cubicBezTo>
                  <a:cubicBezTo>
                    <a:pt x="13773" y="387"/>
                    <a:pt x="13777" y="471"/>
                    <a:pt x="13884" y="728"/>
                  </a:cubicBezTo>
                  <a:cubicBezTo>
                    <a:pt x="13996" y="1000"/>
                    <a:pt x="13998" y="1096"/>
                    <a:pt x="13878" y="1331"/>
                  </a:cubicBezTo>
                  <a:cubicBezTo>
                    <a:pt x="13800" y="1485"/>
                    <a:pt x="13743" y="1673"/>
                    <a:pt x="13757" y="1745"/>
                  </a:cubicBezTo>
                  <a:cubicBezTo>
                    <a:pt x="13777" y="1842"/>
                    <a:pt x="13635" y="1866"/>
                    <a:pt x="13186" y="1840"/>
                  </a:cubicBezTo>
                  <a:cubicBezTo>
                    <a:pt x="12855" y="1821"/>
                    <a:pt x="12545" y="1768"/>
                    <a:pt x="12499" y="1723"/>
                  </a:cubicBezTo>
                  <a:cubicBezTo>
                    <a:pt x="12452" y="1677"/>
                    <a:pt x="12403" y="1408"/>
                    <a:pt x="12394" y="1125"/>
                  </a:cubicBezTo>
                  <a:cubicBezTo>
                    <a:pt x="12375" y="543"/>
                    <a:pt x="12095" y="60"/>
                    <a:pt x="11746" y="7"/>
                  </a:cubicBezTo>
                  <a:cubicBezTo>
                    <a:pt x="11713" y="2"/>
                    <a:pt x="11683" y="-3"/>
                    <a:pt x="11658" y="1"/>
                  </a:cubicBezTo>
                  <a:close/>
                  <a:moveTo>
                    <a:pt x="12570" y="3064"/>
                  </a:moveTo>
                  <a:cubicBezTo>
                    <a:pt x="13769" y="3079"/>
                    <a:pt x="14465" y="3207"/>
                    <a:pt x="14763" y="3455"/>
                  </a:cubicBezTo>
                  <a:cubicBezTo>
                    <a:pt x="15053" y="3696"/>
                    <a:pt x="14943" y="3806"/>
                    <a:pt x="14235" y="3986"/>
                  </a:cubicBezTo>
                  <a:cubicBezTo>
                    <a:pt x="13687" y="4126"/>
                    <a:pt x="13683" y="4128"/>
                    <a:pt x="13653" y="4545"/>
                  </a:cubicBezTo>
                  <a:cubicBezTo>
                    <a:pt x="13636" y="4776"/>
                    <a:pt x="13557" y="5020"/>
                    <a:pt x="13477" y="5087"/>
                  </a:cubicBezTo>
                  <a:cubicBezTo>
                    <a:pt x="13397" y="5154"/>
                    <a:pt x="13334" y="5295"/>
                    <a:pt x="13334" y="5400"/>
                  </a:cubicBezTo>
                  <a:cubicBezTo>
                    <a:pt x="13334" y="5558"/>
                    <a:pt x="13411" y="5595"/>
                    <a:pt x="13774" y="5595"/>
                  </a:cubicBezTo>
                  <a:cubicBezTo>
                    <a:pt x="14332" y="5595"/>
                    <a:pt x="14523" y="5394"/>
                    <a:pt x="14367" y="4975"/>
                  </a:cubicBezTo>
                  <a:cubicBezTo>
                    <a:pt x="14238" y="4626"/>
                    <a:pt x="14267" y="4599"/>
                    <a:pt x="15038" y="4282"/>
                  </a:cubicBezTo>
                  <a:lnTo>
                    <a:pt x="15582" y="4059"/>
                  </a:lnTo>
                  <a:lnTo>
                    <a:pt x="15769" y="4288"/>
                  </a:lnTo>
                  <a:cubicBezTo>
                    <a:pt x="16028" y="4618"/>
                    <a:pt x="16143" y="4944"/>
                    <a:pt x="16143" y="5338"/>
                  </a:cubicBezTo>
                  <a:cubicBezTo>
                    <a:pt x="16143" y="5614"/>
                    <a:pt x="16059" y="5752"/>
                    <a:pt x="15703" y="6071"/>
                  </a:cubicBezTo>
                  <a:cubicBezTo>
                    <a:pt x="14855" y="6829"/>
                    <a:pt x="13642" y="7328"/>
                    <a:pt x="12636" y="7328"/>
                  </a:cubicBezTo>
                  <a:cubicBezTo>
                    <a:pt x="12386" y="7328"/>
                    <a:pt x="11803" y="7402"/>
                    <a:pt x="11339" y="7496"/>
                  </a:cubicBezTo>
                  <a:lnTo>
                    <a:pt x="10492" y="7669"/>
                  </a:lnTo>
                  <a:lnTo>
                    <a:pt x="10229" y="7345"/>
                  </a:lnTo>
                  <a:cubicBezTo>
                    <a:pt x="10083" y="7168"/>
                    <a:pt x="9786" y="6963"/>
                    <a:pt x="9569" y="6886"/>
                  </a:cubicBezTo>
                  <a:cubicBezTo>
                    <a:pt x="9224" y="6766"/>
                    <a:pt x="9171" y="6703"/>
                    <a:pt x="9146" y="6400"/>
                  </a:cubicBezTo>
                  <a:cubicBezTo>
                    <a:pt x="9102" y="5866"/>
                    <a:pt x="8937" y="5532"/>
                    <a:pt x="8651" y="5400"/>
                  </a:cubicBezTo>
                  <a:cubicBezTo>
                    <a:pt x="8442" y="5303"/>
                    <a:pt x="8363" y="5308"/>
                    <a:pt x="8250" y="5422"/>
                  </a:cubicBezTo>
                  <a:cubicBezTo>
                    <a:pt x="8129" y="5545"/>
                    <a:pt x="8145" y="5609"/>
                    <a:pt x="8365" y="5875"/>
                  </a:cubicBezTo>
                  <a:cubicBezTo>
                    <a:pt x="8530" y="6074"/>
                    <a:pt x="8624" y="6307"/>
                    <a:pt x="8624" y="6529"/>
                  </a:cubicBezTo>
                  <a:cubicBezTo>
                    <a:pt x="8624" y="6996"/>
                    <a:pt x="8867" y="7328"/>
                    <a:pt x="9212" y="7328"/>
                  </a:cubicBezTo>
                  <a:cubicBezTo>
                    <a:pt x="9552" y="7328"/>
                    <a:pt x="9884" y="7559"/>
                    <a:pt x="9783" y="7725"/>
                  </a:cubicBezTo>
                  <a:cubicBezTo>
                    <a:pt x="9743" y="7792"/>
                    <a:pt x="9525" y="7960"/>
                    <a:pt x="9300" y="8105"/>
                  </a:cubicBezTo>
                  <a:cubicBezTo>
                    <a:pt x="8487" y="8626"/>
                    <a:pt x="7940" y="9418"/>
                    <a:pt x="7563" y="10620"/>
                  </a:cubicBezTo>
                  <a:lnTo>
                    <a:pt x="7338" y="11352"/>
                  </a:lnTo>
                  <a:lnTo>
                    <a:pt x="6887" y="11318"/>
                  </a:lnTo>
                  <a:cubicBezTo>
                    <a:pt x="6638" y="11300"/>
                    <a:pt x="6407" y="11335"/>
                    <a:pt x="6370" y="11396"/>
                  </a:cubicBezTo>
                  <a:cubicBezTo>
                    <a:pt x="6241" y="11610"/>
                    <a:pt x="6431" y="11914"/>
                    <a:pt x="6749" y="12000"/>
                  </a:cubicBezTo>
                  <a:cubicBezTo>
                    <a:pt x="7041" y="12079"/>
                    <a:pt x="7066" y="12119"/>
                    <a:pt x="7046" y="12458"/>
                  </a:cubicBezTo>
                  <a:cubicBezTo>
                    <a:pt x="7016" y="12967"/>
                    <a:pt x="6772" y="13408"/>
                    <a:pt x="6420" y="13593"/>
                  </a:cubicBezTo>
                  <a:cubicBezTo>
                    <a:pt x="5738" y="13951"/>
                    <a:pt x="5126" y="13733"/>
                    <a:pt x="4012" y="12727"/>
                  </a:cubicBezTo>
                  <a:cubicBezTo>
                    <a:pt x="3430" y="12200"/>
                    <a:pt x="3220" y="11921"/>
                    <a:pt x="2880" y="11223"/>
                  </a:cubicBezTo>
                  <a:cubicBezTo>
                    <a:pt x="2490" y="10423"/>
                    <a:pt x="2467" y="10314"/>
                    <a:pt x="2473" y="9535"/>
                  </a:cubicBezTo>
                  <a:cubicBezTo>
                    <a:pt x="2477" y="9026"/>
                    <a:pt x="2538" y="8557"/>
                    <a:pt x="2633" y="8328"/>
                  </a:cubicBezTo>
                  <a:cubicBezTo>
                    <a:pt x="3128" y="7135"/>
                    <a:pt x="4916" y="5100"/>
                    <a:pt x="6134" y="4344"/>
                  </a:cubicBezTo>
                  <a:cubicBezTo>
                    <a:pt x="7520" y="3483"/>
                    <a:pt x="8760" y="3177"/>
                    <a:pt x="11201" y="3086"/>
                  </a:cubicBezTo>
                  <a:cubicBezTo>
                    <a:pt x="11717" y="3067"/>
                    <a:pt x="12170" y="3059"/>
                    <a:pt x="12570" y="3064"/>
                  </a:cubicBezTo>
                  <a:close/>
                  <a:moveTo>
                    <a:pt x="11229" y="4427"/>
                  </a:moveTo>
                  <a:cubicBezTo>
                    <a:pt x="10670" y="4424"/>
                    <a:pt x="10584" y="4450"/>
                    <a:pt x="10366" y="4707"/>
                  </a:cubicBezTo>
                  <a:cubicBezTo>
                    <a:pt x="10233" y="4864"/>
                    <a:pt x="10124" y="5070"/>
                    <a:pt x="10124" y="5165"/>
                  </a:cubicBezTo>
                  <a:cubicBezTo>
                    <a:pt x="10125" y="5497"/>
                    <a:pt x="10513" y="5992"/>
                    <a:pt x="10850" y="6093"/>
                  </a:cubicBezTo>
                  <a:cubicBezTo>
                    <a:pt x="11031" y="6147"/>
                    <a:pt x="11267" y="6172"/>
                    <a:pt x="11377" y="6149"/>
                  </a:cubicBezTo>
                  <a:cubicBezTo>
                    <a:pt x="11488" y="6125"/>
                    <a:pt x="11660" y="6105"/>
                    <a:pt x="11757" y="6104"/>
                  </a:cubicBezTo>
                  <a:cubicBezTo>
                    <a:pt x="12305" y="6100"/>
                    <a:pt x="12517" y="5215"/>
                    <a:pt x="12092" y="4712"/>
                  </a:cubicBezTo>
                  <a:cubicBezTo>
                    <a:pt x="11880" y="4462"/>
                    <a:pt x="11782" y="4431"/>
                    <a:pt x="11229" y="4427"/>
                  </a:cubicBezTo>
                  <a:close/>
                  <a:moveTo>
                    <a:pt x="6370" y="5512"/>
                  </a:moveTo>
                  <a:cubicBezTo>
                    <a:pt x="6124" y="5496"/>
                    <a:pt x="5914" y="5601"/>
                    <a:pt x="5914" y="5841"/>
                  </a:cubicBezTo>
                  <a:cubicBezTo>
                    <a:pt x="5914" y="5981"/>
                    <a:pt x="6013" y="6160"/>
                    <a:pt x="6139" y="6249"/>
                  </a:cubicBezTo>
                  <a:cubicBezTo>
                    <a:pt x="6599" y="6577"/>
                    <a:pt x="7300" y="6319"/>
                    <a:pt x="7052" y="5914"/>
                  </a:cubicBezTo>
                  <a:cubicBezTo>
                    <a:pt x="6898" y="5664"/>
                    <a:pt x="6616" y="5527"/>
                    <a:pt x="6370" y="5512"/>
                  </a:cubicBezTo>
                  <a:close/>
                  <a:moveTo>
                    <a:pt x="6826" y="8066"/>
                  </a:moveTo>
                  <a:cubicBezTo>
                    <a:pt x="6751" y="8073"/>
                    <a:pt x="6677" y="8114"/>
                    <a:pt x="6574" y="8183"/>
                  </a:cubicBezTo>
                  <a:cubicBezTo>
                    <a:pt x="6298" y="8366"/>
                    <a:pt x="6242" y="8640"/>
                    <a:pt x="6442" y="8842"/>
                  </a:cubicBezTo>
                  <a:cubicBezTo>
                    <a:pt x="6510" y="8912"/>
                    <a:pt x="6727" y="8954"/>
                    <a:pt x="6920" y="8937"/>
                  </a:cubicBezTo>
                  <a:cubicBezTo>
                    <a:pt x="7235" y="8910"/>
                    <a:pt x="7271" y="8871"/>
                    <a:pt x="7299" y="8574"/>
                  </a:cubicBezTo>
                  <a:cubicBezTo>
                    <a:pt x="7325" y="8304"/>
                    <a:pt x="7286" y="8223"/>
                    <a:pt x="7079" y="8127"/>
                  </a:cubicBezTo>
                  <a:cubicBezTo>
                    <a:pt x="6977" y="8080"/>
                    <a:pt x="6902" y="8058"/>
                    <a:pt x="6826" y="8066"/>
                  </a:cubicBezTo>
                  <a:close/>
                  <a:moveTo>
                    <a:pt x="4386" y="8910"/>
                  </a:moveTo>
                  <a:cubicBezTo>
                    <a:pt x="4062" y="8938"/>
                    <a:pt x="3752" y="9091"/>
                    <a:pt x="3595" y="9390"/>
                  </a:cubicBezTo>
                  <a:cubicBezTo>
                    <a:pt x="3125" y="10283"/>
                    <a:pt x="3411" y="11375"/>
                    <a:pt x="4238" y="11838"/>
                  </a:cubicBezTo>
                  <a:cubicBezTo>
                    <a:pt x="4559" y="12018"/>
                    <a:pt x="5060" y="12072"/>
                    <a:pt x="5359" y="11955"/>
                  </a:cubicBezTo>
                  <a:cubicBezTo>
                    <a:pt x="5768" y="11796"/>
                    <a:pt x="5973" y="10641"/>
                    <a:pt x="5667" y="10228"/>
                  </a:cubicBezTo>
                  <a:cubicBezTo>
                    <a:pt x="5586" y="10120"/>
                    <a:pt x="5520" y="9881"/>
                    <a:pt x="5518" y="9703"/>
                  </a:cubicBezTo>
                  <a:cubicBezTo>
                    <a:pt x="5514" y="9228"/>
                    <a:pt x="5064" y="8943"/>
                    <a:pt x="4589" y="8910"/>
                  </a:cubicBezTo>
                  <a:cubicBezTo>
                    <a:pt x="4522" y="8905"/>
                    <a:pt x="4454" y="8904"/>
                    <a:pt x="4386" y="8910"/>
                  </a:cubicBezTo>
                  <a:close/>
                  <a:moveTo>
                    <a:pt x="18072" y="9262"/>
                  </a:moveTo>
                  <a:cubicBezTo>
                    <a:pt x="17926" y="9262"/>
                    <a:pt x="17932" y="9507"/>
                    <a:pt x="18088" y="9882"/>
                  </a:cubicBezTo>
                  <a:cubicBezTo>
                    <a:pt x="18138" y="10002"/>
                    <a:pt x="17992" y="10144"/>
                    <a:pt x="17522" y="10430"/>
                  </a:cubicBezTo>
                  <a:cubicBezTo>
                    <a:pt x="16938" y="10785"/>
                    <a:pt x="16865" y="10804"/>
                    <a:pt x="16472" y="10715"/>
                  </a:cubicBezTo>
                  <a:cubicBezTo>
                    <a:pt x="16239" y="10662"/>
                    <a:pt x="16023" y="10641"/>
                    <a:pt x="15994" y="10670"/>
                  </a:cubicBezTo>
                  <a:cubicBezTo>
                    <a:pt x="15859" y="10808"/>
                    <a:pt x="15970" y="11001"/>
                    <a:pt x="16220" y="11061"/>
                  </a:cubicBezTo>
                  <a:cubicBezTo>
                    <a:pt x="16711" y="11181"/>
                    <a:pt x="16732" y="11254"/>
                    <a:pt x="16500" y="11939"/>
                  </a:cubicBezTo>
                  <a:lnTo>
                    <a:pt x="16286" y="12570"/>
                  </a:lnTo>
                  <a:lnTo>
                    <a:pt x="15813" y="12542"/>
                  </a:lnTo>
                  <a:cubicBezTo>
                    <a:pt x="15201" y="12504"/>
                    <a:pt x="15182" y="12712"/>
                    <a:pt x="15769" y="12989"/>
                  </a:cubicBezTo>
                  <a:cubicBezTo>
                    <a:pt x="16139" y="13164"/>
                    <a:pt x="16188" y="13229"/>
                    <a:pt x="16170" y="13487"/>
                  </a:cubicBezTo>
                  <a:cubicBezTo>
                    <a:pt x="16158" y="13662"/>
                    <a:pt x="16020" y="13923"/>
                    <a:pt x="15829" y="14124"/>
                  </a:cubicBezTo>
                  <a:cubicBezTo>
                    <a:pt x="15487" y="14483"/>
                    <a:pt x="14724" y="14835"/>
                    <a:pt x="14543" y="14722"/>
                  </a:cubicBezTo>
                  <a:cubicBezTo>
                    <a:pt x="14484" y="14684"/>
                    <a:pt x="14439" y="14463"/>
                    <a:pt x="14439" y="14224"/>
                  </a:cubicBezTo>
                  <a:cubicBezTo>
                    <a:pt x="14439" y="13716"/>
                    <a:pt x="14243" y="13380"/>
                    <a:pt x="13999" y="13475"/>
                  </a:cubicBezTo>
                  <a:cubicBezTo>
                    <a:pt x="13872" y="13525"/>
                    <a:pt x="13846" y="13607"/>
                    <a:pt x="13900" y="13822"/>
                  </a:cubicBezTo>
                  <a:cubicBezTo>
                    <a:pt x="14050" y="14421"/>
                    <a:pt x="13873" y="14801"/>
                    <a:pt x="13460" y="14750"/>
                  </a:cubicBezTo>
                  <a:cubicBezTo>
                    <a:pt x="13277" y="14727"/>
                    <a:pt x="13183" y="14616"/>
                    <a:pt x="13081" y="14314"/>
                  </a:cubicBezTo>
                  <a:cubicBezTo>
                    <a:pt x="12904" y="13787"/>
                    <a:pt x="12638" y="13439"/>
                    <a:pt x="12240" y="13202"/>
                  </a:cubicBezTo>
                  <a:cubicBezTo>
                    <a:pt x="11937" y="13021"/>
                    <a:pt x="11903" y="13017"/>
                    <a:pt x="11746" y="13179"/>
                  </a:cubicBezTo>
                  <a:cubicBezTo>
                    <a:pt x="11589" y="13341"/>
                    <a:pt x="11591" y="13358"/>
                    <a:pt x="11779" y="13464"/>
                  </a:cubicBezTo>
                  <a:cubicBezTo>
                    <a:pt x="11889" y="13527"/>
                    <a:pt x="12128" y="13732"/>
                    <a:pt x="12312" y="13917"/>
                  </a:cubicBezTo>
                  <a:cubicBezTo>
                    <a:pt x="12783" y="14393"/>
                    <a:pt x="12722" y="14665"/>
                    <a:pt x="12097" y="14861"/>
                  </a:cubicBezTo>
                  <a:cubicBezTo>
                    <a:pt x="11653" y="15001"/>
                    <a:pt x="11591" y="14999"/>
                    <a:pt x="11278" y="14828"/>
                  </a:cubicBezTo>
                  <a:cubicBezTo>
                    <a:pt x="10853" y="14595"/>
                    <a:pt x="10155" y="14564"/>
                    <a:pt x="10025" y="14772"/>
                  </a:cubicBezTo>
                  <a:cubicBezTo>
                    <a:pt x="9786" y="15157"/>
                    <a:pt x="10091" y="15476"/>
                    <a:pt x="10399" y="15163"/>
                  </a:cubicBezTo>
                  <a:cubicBezTo>
                    <a:pt x="10479" y="15081"/>
                    <a:pt x="10587" y="15093"/>
                    <a:pt x="10795" y="15197"/>
                  </a:cubicBezTo>
                  <a:cubicBezTo>
                    <a:pt x="11130" y="15364"/>
                    <a:pt x="11144" y="15680"/>
                    <a:pt x="10855" y="16281"/>
                  </a:cubicBezTo>
                  <a:cubicBezTo>
                    <a:pt x="10705" y="16593"/>
                    <a:pt x="10618" y="16661"/>
                    <a:pt x="10328" y="16689"/>
                  </a:cubicBezTo>
                  <a:cubicBezTo>
                    <a:pt x="9900" y="16730"/>
                    <a:pt x="9624" y="16961"/>
                    <a:pt x="9624" y="17281"/>
                  </a:cubicBezTo>
                  <a:cubicBezTo>
                    <a:pt x="9624" y="17574"/>
                    <a:pt x="9660" y="17575"/>
                    <a:pt x="10091" y="17304"/>
                  </a:cubicBezTo>
                  <a:cubicBezTo>
                    <a:pt x="10416" y="17100"/>
                    <a:pt x="10444" y="17099"/>
                    <a:pt x="10624" y="17265"/>
                  </a:cubicBezTo>
                  <a:cubicBezTo>
                    <a:pt x="10926" y="17542"/>
                    <a:pt x="10974" y="17980"/>
                    <a:pt x="10740" y="18315"/>
                  </a:cubicBezTo>
                  <a:cubicBezTo>
                    <a:pt x="10245" y="19022"/>
                    <a:pt x="10464" y="19590"/>
                    <a:pt x="10987" y="18958"/>
                  </a:cubicBezTo>
                  <a:lnTo>
                    <a:pt x="11245" y="18645"/>
                  </a:lnTo>
                  <a:lnTo>
                    <a:pt x="11938" y="19282"/>
                  </a:lnTo>
                  <a:cubicBezTo>
                    <a:pt x="12319" y="19632"/>
                    <a:pt x="12630" y="19983"/>
                    <a:pt x="12630" y="20064"/>
                  </a:cubicBezTo>
                  <a:cubicBezTo>
                    <a:pt x="12631" y="20145"/>
                    <a:pt x="12526" y="20329"/>
                    <a:pt x="12394" y="20472"/>
                  </a:cubicBezTo>
                  <a:cubicBezTo>
                    <a:pt x="12060" y="20836"/>
                    <a:pt x="11990" y="21135"/>
                    <a:pt x="12191" y="21339"/>
                  </a:cubicBezTo>
                  <a:cubicBezTo>
                    <a:pt x="12344" y="21494"/>
                    <a:pt x="12381" y="21479"/>
                    <a:pt x="12696" y="21121"/>
                  </a:cubicBezTo>
                  <a:cubicBezTo>
                    <a:pt x="12884" y="20908"/>
                    <a:pt x="13063" y="20605"/>
                    <a:pt x="13098" y="20450"/>
                  </a:cubicBezTo>
                  <a:cubicBezTo>
                    <a:pt x="13183" y="20065"/>
                    <a:pt x="13247" y="20042"/>
                    <a:pt x="13911" y="20165"/>
                  </a:cubicBezTo>
                  <a:cubicBezTo>
                    <a:pt x="14594" y="20291"/>
                    <a:pt x="14840" y="20533"/>
                    <a:pt x="14840" y="21082"/>
                  </a:cubicBezTo>
                  <a:cubicBezTo>
                    <a:pt x="14840" y="21290"/>
                    <a:pt x="14868" y="21496"/>
                    <a:pt x="14906" y="21534"/>
                  </a:cubicBezTo>
                  <a:cubicBezTo>
                    <a:pt x="14950" y="21579"/>
                    <a:pt x="14991" y="21597"/>
                    <a:pt x="15027" y="21590"/>
                  </a:cubicBezTo>
                  <a:cubicBezTo>
                    <a:pt x="15133" y="21570"/>
                    <a:pt x="15199" y="21317"/>
                    <a:pt x="15219" y="20847"/>
                  </a:cubicBezTo>
                  <a:cubicBezTo>
                    <a:pt x="15251" y="20114"/>
                    <a:pt x="15321" y="20031"/>
                    <a:pt x="15978" y="19941"/>
                  </a:cubicBezTo>
                  <a:cubicBezTo>
                    <a:pt x="16112" y="19923"/>
                    <a:pt x="16293" y="19852"/>
                    <a:pt x="16379" y="19779"/>
                  </a:cubicBezTo>
                  <a:cubicBezTo>
                    <a:pt x="16625" y="19572"/>
                    <a:pt x="16725" y="19720"/>
                    <a:pt x="16670" y="20215"/>
                  </a:cubicBezTo>
                  <a:cubicBezTo>
                    <a:pt x="16610" y="20758"/>
                    <a:pt x="16679" y="21003"/>
                    <a:pt x="16879" y="20925"/>
                  </a:cubicBezTo>
                  <a:cubicBezTo>
                    <a:pt x="17065" y="20852"/>
                    <a:pt x="17285" y="19948"/>
                    <a:pt x="17209" y="19561"/>
                  </a:cubicBezTo>
                  <a:cubicBezTo>
                    <a:pt x="17158" y="19300"/>
                    <a:pt x="17213" y="19211"/>
                    <a:pt x="17698" y="18790"/>
                  </a:cubicBezTo>
                  <a:lnTo>
                    <a:pt x="18248" y="18315"/>
                  </a:lnTo>
                  <a:lnTo>
                    <a:pt x="18594" y="18578"/>
                  </a:lnTo>
                  <a:cubicBezTo>
                    <a:pt x="18907" y="18820"/>
                    <a:pt x="19347" y="18944"/>
                    <a:pt x="19347" y="18785"/>
                  </a:cubicBezTo>
                  <a:cubicBezTo>
                    <a:pt x="19347" y="18749"/>
                    <a:pt x="19189" y="18539"/>
                    <a:pt x="18995" y="18321"/>
                  </a:cubicBezTo>
                  <a:cubicBezTo>
                    <a:pt x="18591" y="17866"/>
                    <a:pt x="18597" y="17854"/>
                    <a:pt x="19281" y="17069"/>
                  </a:cubicBezTo>
                  <a:cubicBezTo>
                    <a:pt x="19711" y="16575"/>
                    <a:pt x="19721" y="16571"/>
                    <a:pt x="19957" y="16739"/>
                  </a:cubicBezTo>
                  <a:cubicBezTo>
                    <a:pt x="20506" y="17130"/>
                    <a:pt x="20771" y="16794"/>
                    <a:pt x="20303" y="16298"/>
                  </a:cubicBezTo>
                  <a:lnTo>
                    <a:pt x="20050" y="16029"/>
                  </a:lnTo>
                  <a:lnTo>
                    <a:pt x="20259" y="15543"/>
                  </a:lnTo>
                  <a:cubicBezTo>
                    <a:pt x="20469" y="15061"/>
                    <a:pt x="20472" y="15057"/>
                    <a:pt x="20864" y="15124"/>
                  </a:cubicBezTo>
                  <a:cubicBezTo>
                    <a:pt x="21330" y="15204"/>
                    <a:pt x="21369" y="15091"/>
                    <a:pt x="20996" y="14738"/>
                  </a:cubicBezTo>
                  <a:lnTo>
                    <a:pt x="20732" y="14493"/>
                  </a:lnTo>
                  <a:lnTo>
                    <a:pt x="20886" y="13604"/>
                  </a:lnTo>
                  <a:cubicBezTo>
                    <a:pt x="20988" y="12994"/>
                    <a:pt x="21098" y="12644"/>
                    <a:pt x="21243" y="12486"/>
                  </a:cubicBezTo>
                  <a:cubicBezTo>
                    <a:pt x="21600" y="12100"/>
                    <a:pt x="21470" y="11688"/>
                    <a:pt x="21062" y="11911"/>
                  </a:cubicBezTo>
                  <a:cubicBezTo>
                    <a:pt x="20891" y="12004"/>
                    <a:pt x="20821" y="11951"/>
                    <a:pt x="20534" y="11531"/>
                  </a:cubicBezTo>
                  <a:cubicBezTo>
                    <a:pt x="20258" y="11126"/>
                    <a:pt x="20204" y="10951"/>
                    <a:pt x="20199" y="10469"/>
                  </a:cubicBezTo>
                  <a:cubicBezTo>
                    <a:pt x="20193" y="9888"/>
                    <a:pt x="20044" y="9569"/>
                    <a:pt x="19787" y="9569"/>
                  </a:cubicBezTo>
                  <a:cubicBezTo>
                    <a:pt x="19690" y="9569"/>
                    <a:pt x="19649" y="9705"/>
                    <a:pt x="19649" y="10022"/>
                  </a:cubicBezTo>
                  <a:cubicBezTo>
                    <a:pt x="19649" y="10271"/>
                    <a:pt x="19607" y="10506"/>
                    <a:pt x="19550" y="10541"/>
                  </a:cubicBezTo>
                  <a:cubicBezTo>
                    <a:pt x="19352" y="10666"/>
                    <a:pt x="18710" y="10249"/>
                    <a:pt x="18632" y="9943"/>
                  </a:cubicBezTo>
                  <a:cubicBezTo>
                    <a:pt x="18544" y="9594"/>
                    <a:pt x="18274" y="9262"/>
                    <a:pt x="18072" y="9262"/>
                  </a:cubicBezTo>
                  <a:close/>
                  <a:moveTo>
                    <a:pt x="18292" y="11324"/>
                  </a:moveTo>
                  <a:cubicBezTo>
                    <a:pt x="18369" y="11327"/>
                    <a:pt x="18464" y="11342"/>
                    <a:pt x="18583" y="11357"/>
                  </a:cubicBezTo>
                  <a:cubicBezTo>
                    <a:pt x="19665" y="11502"/>
                    <a:pt x="20018" y="11935"/>
                    <a:pt x="20111" y="13246"/>
                  </a:cubicBezTo>
                  <a:lnTo>
                    <a:pt x="20171" y="14107"/>
                  </a:lnTo>
                  <a:lnTo>
                    <a:pt x="19710" y="15051"/>
                  </a:lnTo>
                  <a:cubicBezTo>
                    <a:pt x="19201" y="16102"/>
                    <a:pt x="18611" y="16812"/>
                    <a:pt x="17775" y="17376"/>
                  </a:cubicBezTo>
                  <a:cubicBezTo>
                    <a:pt x="17243" y="17735"/>
                    <a:pt x="17209" y="17745"/>
                    <a:pt x="16808" y="17622"/>
                  </a:cubicBezTo>
                  <a:cubicBezTo>
                    <a:pt x="16579" y="17553"/>
                    <a:pt x="16333" y="17480"/>
                    <a:pt x="16264" y="17460"/>
                  </a:cubicBezTo>
                  <a:cubicBezTo>
                    <a:pt x="16194" y="17440"/>
                    <a:pt x="16093" y="17305"/>
                    <a:pt x="16038" y="17158"/>
                  </a:cubicBezTo>
                  <a:cubicBezTo>
                    <a:pt x="15916" y="16832"/>
                    <a:pt x="15701" y="16879"/>
                    <a:pt x="15659" y="17242"/>
                  </a:cubicBezTo>
                  <a:cubicBezTo>
                    <a:pt x="15614" y="17623"/>
                    <a:pt x="15796" y="17911"/>
                    <a:pt x="16143" y="18002"/>
                  </a:cubicBezTo>
                  <a:cubicBezTo>
                    <a:pt x="16307" y="18046"/>
                    <a:pt x="16451" y="18125"/>
                    <a:pt x="16461" y="18181"/>
                  </a:cubicBezTo>
                  <a:cubicBezTo>
                    <a:pt x="16493" y="18350"/>
                    <a:pt x="15548" y="18939"/>
                    <a:pt x="14999" y="19092"/>
                  </a:cubicBezTo>
                  <a:cubicBezTo>
                    <a:pt x="14336" y="19277"/>
                    <a:pt x="13739" y="19360"/>
                    <a:pt x="13724" y="19271"/>
                  </a:cubicBezTo>
                  <a:cubicBezTo>
                    <a:pt x="13718" y="19232"/>
                    <a:pt x="13720" y="19126"/>
                    <a:pt x="13730" y="19031"/>
                  </a:cubicBezTo>
                  <a:cubicBezTo>
                    <a:pt x="13751" y="18811"/>
                    <a:pt x="13562" y="18438"/>
                    <a:pt x="13427" y="18438"/>
                  </a:cubicBezTo>
                  <a:cubicBezTo>
                    <a:pt x="13372" y="18438"/>
                    <a:pt x="13222" y="18559"/>
                    <a:pt x="13098" y="18706"/>
                  </a:cubicBezTo>
                  <a:cubicBezTo>
                    <a:pt x="12799" y="19059"/>
                    <a:pt x="12538" y="18971"/>
                    <a:pt x="12092" y="18377"/>
                  </a:cubicBezTo>
                  <a:cubicBezTo>
                    <a:pt x="11744" y="17914"/>
                    <a:pt x="11713" y="17702"/>
                    <a:pt x="11888" y="16829"/>
                  </a:cubicBezTo>
                  <a:cubicBezTo>
                    <a:pt x="11973" y="16409"/>
                    <a:pt x="12622" y="16200"/>
                    <a:pt x="13867" y="16197"/>
                  </a:cubicBezTo>
                  <a:cubicBezTo>
                    <a:pt x="14836" y="16195"/>
                    <a:pt x="15010" y="16167"/>
                    <a:pt x="15500" y="15923"/>
                  </a:cubicBezTo>
                  <a:cubicBezTo>
                    <a:pt x="16173" y="15588"/>
                    <a:pt x="16796" y="15054"/>
                    <a:pt x="17011" y="14632"/>
                  </a:cubicBezTo>
                  <a:cubicBezTo>
                    <a:pt x="17102" y="14454"/>
                    <a:pt x="17228" y="13779"/>
                    <a:pt x="17297" y="13095"/>
                  </a:cubicBezTo>
                  <a:cubicBezTo>
                    <a:pt x="17416" y="11915"/>
                    <a:pt x="17428" y="11866"/>
                    <a:pt x="17742" y="11581"/>
                  </a:cubicBezTo>
                  <a:cubicBezTo>
                    <a:pt x="17966" y="11377"/>
                    <a:pt x="18059" y="11315"/>
                    <a:pt x="18292" y="11324"/>
                  </a:cubicBezTo>
                  <a:close/>
                  <a:moveTo>
                    <a:pt x="18781" y="13252"/>
                  </a:moveTo>
                  <a:cubicBezTo>
                    <a:pt x="18707" y="13251"/>
                    <a:pt x="18641" y="13258"/>
                    <a:pt x="18599" y="13274"/>
                  </a:cubicBezTo>
                  <a:cubicBezTo>
                    <a:pt x="18417" y="13345"/>
                    <a:pt x="18397" y="13714"/>
                    <a:pt x="18572" y="13788"/>
                  </a:cubicBezTo>
                  <a:cubicBezTo>
                    <a:pt x="18860" y="13912"/>
                    <a:pt x="19200" y="13802"/>
                    <a:pt x="19232" y="13576"/>
                  </a:cubicBezTo>
                  <a:cubicBezTo>
                    <a:pt x="19255" y="13406"/>
                    <a:pt x="19200" y="13335"/>
                    <a:pt x="19006" y="13285"/>
                  </a:cubicBezTo>
                  <a:cubicBezTo>
                    <a:pt x="18936" y="13267"/>
                    <a:pt x="18855" y="13253"/>
                    <a:pt x="18781" y="13252"/>
                  </a:cubicBezTo>
                  <a:close/>
                  <a:moveTo>
                    <a:pt x="17555" y="15281"/>
                  </a:moveTo>
                  <a:cubicBezTo>
                    <a:pt x="17347" y="15298"/>
                    <a:pt x="17133" y="15380"/>
                    <a:pt x="16989" y="15526"/>
                  </a:cubicBezTo>
                  <a:cubicBezTo>
                    <a:pt x="16706" y="15814"/>
                    <a:pt x="16677" y="16151"/>
                    <a:pt x="16901" y="16477"/>
                  </a:cubicBezTo>
                  <a:cubicBezTo>
                    <a:pt x="17090" y="16751"/>
                    <a:pt x="17682" y="16792"/>
                    <a:pt x="18022" y="16549"/>
                  </a:cubicBezTo>
                  <a:cubicBezTo>
                    <a:pt x="18293" y="16356"/>
                    <a:pt x="18333" y="15686"/>
                    <a:pt x="18088" y="15437"/>
                  </a:cubicBezTo>
                  <a:cubicBezTo>
                    <a:pt x="17966" y="15312"/>
                    <a:pt x="17764" y="15264"/>
                    <a:pt x="17555" y="15281"/>
                  </a:cubicBezTo>
                  <a:close/>
                  <a:moveTo>
                    <a:pt x="13081" y="16907"/>
                  </a:moveTo>
                  <a:cubicBezTo>
                    <a:pt x="12905" y="16907"/>
                    <a:pt x="12834" y="16965"/>
                    <a:pt x="12834" y="17097"/>
                  </a:cubicBezTo>
                  <a:cubicBezTo>
                    <a:pt x="12834" y="17200"/>
                    <a:pt x="12863" y="17311"/>
                    <a:pt x="12900" y="17348"/>
                  </a:cubicBezTo>
                  <a:cubicBezTo>
                    <a:pt x="12937" y="17386"/>
                    <a:pt x="13052" y="17421"/>
                    <a:pt x="13153" y="17421"/>
                  </a:cubicBezTo>
                  <a:cubicBezTo>
                    <a:pt x="13282" y="17421"/>
                    <a:pt x="13334" y="17343"/>
                    <a:pt x="13334" y="17164"/>
                  </a:cubicBezTo>
                  <a:cubicBezTo>
                    <a:pt x="13334" y="16960"/>
                    <a:pt x="13282" y="16907"/>
                    <a:pt x="13081" y="16907"/>
                  </a:cubicBezTo>
                  <a:close/>
                  <a:moveTo>
                    <a:pt x="14747" y="17650"/>
                  </a:moveTo>
                  <a:cubicBezTo>
                    <a:pt x="14715" y="17653"/>
                    <a:pt x="14683" y="17661"/>
                    <a:pt x="14648" y="17672"/>
                  </a:cubicBezTo>
                  <a:cubicBezTo>
                    <a:pt x="14419" y="17746"/>
                    <a:pt x="14357" y="18088"/>
                    <a:pt x="14560" y="18170"/>
                  </a:cubicBezTo>
                  <a:cubicBezTo>
                    <a:pt x="14741" y="18244"/>
                    <a:pt x="14858" y="18195"/>
                    <a:pt x="14977" y="18002"/>
                  </a:cubicBezTo>
                  <a:cubicBezTo>
                    <a:pt x="15101" y="17803"/>
                    <a:pt x="14969" y="17630"/>
                    <a:pt x="14747" y="17650"/>
                  </a:cubicBezTo>
                  <a:close/>
                </a:path>
              </a:pathLst>
            </a:custGeom>
            <a:ln w="12700" cap="flat">
              <a:noFill/>
              <a:miter lim="400000"/>
            </a:ln>
            <a:effectLst/>
          </p:spPr>
        </p:pic>
        <p:sp>
          <p:nvSpPr>
            <p:cNvPr id="170" name="bacteria"/>
            <p:cNvSpPr txBox="1"/>
            <p:nvPr/>
          </p:nvSpPr>
          <p:spPr>
            <a:xfrm>
              <a:off x="189371" y="1562141"/>
              <a:ext cx="1170191"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latin typeface="Helvetica Neue Thin"/>
                  <a:ea typeface="Helvetica Neue Thin"/>
                  <a:cs typeface="Helvetica Neue Thin"/>
                  <a:sym typeface="Helvetica Neue Thin"/>
                </a:defRPr>
              </a:lvl1pPr>
            </a:lstStyle>
            <a:p>
              <a:r>
                <a:rPr dirty="0" err="1"/>
                <a:t>ba</a:t>
              </a:r>
              <a:r>
                <a:rPr lang="it-IT" dirty="0" err="1"/>
                <a:t>tteri</a:t>
              </a:r>
              <a:endParaRPr dirty="0"/>
            </a:p>
          </p:txBody>
        </p:sp>
      </p:grpSp>
      <p:grpSp>
        <p:nvGrpSpPr>
          <p:cNvPr id="6" name="Group"/>
          <p:cNvGrpSpPr/>
          <p:nvPr/>
        </p:nvGrpSpPr>
        <p:grpSpPr>
          <a:xfrm>
            <a:off x="10607825" y="7536222"/>
            <a:ext cx="1555965" cy="2579947"/>
            <a:chOff x="-285964" y="0"/>
            <a:chExt cx="1555964" cy="2579946"/>
          </a:xfrm>
        </p:grpSpPr>
        <p:pic>
          <p:nvPicPr>
            <p:cNvPr id="172" name="Image" descr="Image"/>
            <p:cNvPicPr>
              <a:picLocks noChangeAspect="1"/>
            </p:cNvPicPr>
            <p:nvPr/>
          </p:nvPicPr>
          <p:blipFill>
            <a:blip r:embed="rId6" cstate="print"/>
            <a:stretch>
              <a:fillRect/>
            </a:stretch>
          </p:blipFill>
          <p:spPr>
            <a:xfrm>
              <a:off x="0" y="0"/>
              <a:ext cx="1270000" cy="1270000"/>
            </a:xfrm>
            <a:prstGeom prst="rect">
              <a:avLst/>
            </a:prstGeom>
            <a:ln w="12700" cap="flat">
              <a:noFill/>
              <a:miter lim="400000"/>
            </a:ln>
            <a:effectLst/>
          </p:spPr>
        </p:pic>
        <p:sp>
          <p:nvSpPr>
            <p:cNvPr id="173" name="spores"/>
            <p:cNvSpPr txBox="1"/>
            <p:nvPr/>
          </p:nvSpPr>
          <p:spPr>
            <a:xfrm>
              <a:off x="-285964" y="1554024"/>
              <a:ext cx="1126911" cy="1025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latin typeface="Helvetica Neue Thin"/>
                  <a:ea typeface="Helvetica Neue Thin"/>
                  <a:cs typeface="Helvetica Neue Thin"/>
                  <a:sym typeface="Helvetica Neue Thin"/>
                </a:defRPr>
              </a:lvl1pPr>
            </a:lstStyle>
            <a:p>
              <a:r>
                <a:rPr lang="it-IT" dirty="0"/>
                <a:t>S</a:t>
              </a:r>
              <a:r>
                <a:rPr dirty="0"/>
                <a:t>pore</a:t>
              </a:r>
              <a:endParaRPr lang="it-IT" dirty="0"/>
            </a:p>
            <a:p>
              <a:endParaRPr dirty="0"/>
            </a:p>
          </p:txBody>
        </p:sp>
      </p:grpSp>
      <p:pic>
        <p:nvPicPr>
          <p:cNvPr id="175" name="ozonepng.006.png" descr="ozonepng.006.png"/>
          <p:cNvPicPr>
            <a:picLocks noChangeAspect="1"/>
          </p:cNvPicPr>
          <p:nvPr/>
        </p:nvPicPr>
        <p:blipFill>
          <a:blip r:embed="rId7" cstate="print"/>
          <a:srcRect l="36373" t="15305" r="36370" b="14919"/>
          <a:stretch>
            <a:fillRect/>
          </a:stretch>
        </p:blipFill>
        <p:spPr>
          <a:xfrm>
            <a:off x="454696" y="3257600"/>
            <a:ext cx="2809082" cy="5393287"/>
          </a:xfrm>
          <a:custGeom>
            <a:avLst/>
            <a:gdLst/>
            <a:ahLst/>
            <a:cxnLst>
              <a:cxn ang="0">
                <a:pos x="wd2" y="hd2"/>
              </a:cxn>
              <a:cxn ang="5400000">
                <a:pos x="wd2" y="hd2"/>
              </a:cxn>
              <a:cxn ang="10800000">
                <a:pos x="wd2" y="hd2"/>
              </a:cxn>
              <a:cxn ang="16200000">
                <a:pos x="wd2" y="hd2"/>
              </a:cxn>
            </a:cxnLst>
            <a:rect l="0" t="0" r="r" b="b"/>
            <a:pathLst>
              <a:path w="21600" h="21492" extrusionOk="0">
                <a:moveTo>
                  <a:pt x="18649" y="2"/>
                </a:moveTo>
                <a:cubicBezTo>
                  <a:pt x="18538" y="61"/>
                  <a:pt x="14295" y="2856"/>
                  <a:pt x="9222" y="6212"/>
                </a:cubicBezTo>
                <a:lnTo>
                  <a:pt x="0" y="12314"/>
                </a:lnTo>
                <a:lnTo>
                  <a:pt x="4336" y="12401"/>
                </a:lnTo>
                <a:cubicBezTo>
                  <a:pt x="6721" y="12448"/>
                  <a:pt x="8783" y="12510"/>
                  <a:pt x="8920" y="12537"/>
                </a:cubicBezTo>
                <a:cubicBezTo>
                  <a:pt x="9081" y="12568"/>
                  <a:pt x="8384" y="13920"/>
                  <a:pt x="6958" y="16343"/>
                </a:cubicBezTo>
                <a:cubicBezTo>
                  <a:pt x="5741" y="18410"/>
                  <a:pt x="4553" y="20435"/>
                  <a:pt x="4315" y="20844"/>
                </a:cubicBezTo>
                <a:cubicBezTo>
                  <a:pt x="4078" y="21253"/>
                  <a:pt x="3965" y="21542"/>
                  <a:pt x="4065" y="21485"/>
                </a:cubicBezTo>
                <a:cubicBezTo>
                  <a:pt x="4426" y="21278"/>
                  <a:pt x="8162" y="18738"/>
                  <a:pt x="14819" y="14173"/>
                </a:cubicBezTo>
                <a:lnTo>
                  <a:pt x="21600" y="9524"/>
                </a:lnTo>
                <a:lnTo>
                  <a:pt x="17379" y="9492"/>
                </a:lnTo>
                <a:cubicBezTo>
                  <a:pt x="15059" y="9475"/>
                  <a:pt x="13083" y="9421"/>
                  <a:pt x="12988" y="9372"/>
                </a:cubicBezTo>
                <a:cubicBezTo>
                  <a:pt x="12894" y="9323"/>
                  <a:pt x="14173" y="7170"/>
                  <a:pt x="15832" y="4588"/>
                </a:cubicBezTo>
                <a:cubicBezTo>
                  <a:pt x="17491" y="2006"/>
                  <a:pt x="18760" y="-58"/>
                  <a:pt x="18649" y="2"/>
                </a:cubicBezTo>
                <a:close/>
              </a:path>
            </a:pathLst>
          </a:custGeom>
          <a:ln w="12700">
            <a:miter lim="400000"/>
          </a:ln>
        </p:spPr>
      </p:pic>
      <p:sp>
        <p:nvSpPr>
          <p:cNvPr id="176" name="What is ozone?"/>
          <p:cNvSpPr/>
          <p:nvPr/>
        </p:nvSpPr>
        <p:spPr>
          <a:xfrm>
            <a:off x="12336017" y="377281"/>
            <a:ext cx="11506565" cy="1270000"/>
          </a:xfrm>
          <a:prstGeom prst="roundRect">
            <a:avLst>
              <a:gd name="adj" fmla="val 50000"/>
            </a:avLst>
          </a:prstGeom>
          <a:blipFill>
            <a:blip r:embed="rId8"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JAK FUNGUJE OZÓN V NAŠICH</a:t>
            </a:r>
            <a:r>
              <a:rPr lang="it-IT" dirty="0"/>
              <a:t> </a:t>
            </a:r>
            <a:r>
              <a:rPr lang="cs-CZ" dirty="0"/>
              <a:t>ZAŘÍZENÍCH, KTERÁ JSOU PATENTOVÁNA V EVROPĚ </a:t>
            </a:r>
            <a:endParaRPr dirty="0"/>
          </a:p>
        </p:txBody>
      </p:sp>
      <p:pic>
        <p:nvPicPr>
          <p:cNvPr id="177" name="LogoEVTP.ai" descr="LogoEVTP.ai"/>
          <p:cNvPicPr>
            <a:picLocks noChangeAspect="1"/>
          </p:cNvPicPr>
          <p:nvPr/>
        </p:nvPicPr>
        <p:blipFill>
          <a:blip r:embed="rId9" cstate="print"/>
          <a:stretch>
            <a:fillRect/>
          </a:stretch>
        </p:blipFill>
        <p:spPr>
          <a:xfrm>
            <a:off x="475526" y="434667"/>
            <a:ext cx="2520701" cy="1716114"/>
          </a:xfrm>
          <a:prstGeom prst="rect">
            <a:avLst/>
          </a:prstGeom>
          <a:ln w="12700">
            <a:miter lim="400000"/>
          </a:ln>
        </p:spPr>
      </p:pic>
      <p:pic>
        <p:nvPicPr>
          <p:cNvPr id="178" name="ozonepng.003.png" descr="ozonepng.003.png"/>
          <p:cNvPicPr>
            <a:picLocks noChangeAspect="1"/>
          </p:cNvPicPr>
          <p:nvPr/>
        </p:nvPicPr>
        <p:blipFill>
          <a:blip r:embed="rId10" cstate="print"/>
          <a:srcRect l="40929" t="26401" r="30217" b="15326"/>
          <a:stretch>
            <a:fillRect/>
          </a:stretch>
        </p:blipFill>
        <p:spPr>
          <a:xfrm>
            <a:off x="560818" y="8481041"/>
            <a:ext cx="1354165" cy="2051157"/>
          </a:xfrm>
          <a:custGeom>
            <a:avLst/>
            <a:gdLst/>
            <a:ahLst/>
            <a:cxnLst>
              <a:cxn ang="0">
                <a:pos x="wd2" y="hd2"/>
              </a:cxn>
              <a:cxn ang="5400000">
                <a:pos x="wd2" y="hd2"/>
              </a:cxn>
              <a:cxn ang="10800000">
                <a:pos x="wd2" y="hd2"/>
              </a:cxn>
              <a:cxn ang="16200000">
                <a:pos x="wd2" y="hd2"/>
              </a:cxn>
            </a:cxnLst>
            <a:rect l="0" t="0" r="r" b="b"/>
            <a:pathLst>
              <a:path w="18731" h="21146" extrusionOk="0">
                <a:moveTo>
                  <a:pt x="9330" y="0"/>
                </a:moveTo>
                <a:cubicBezTo>
                  <a:pt x="2874" y="-6"/>
                  <a:pt x="-1633" y="4785"/>
                  <a:pt x="569" y="9309"/>
                </a:cubicBezTo>
                <a:cubicBezTo>
                  <a:pt x="1127" y="10456"/>
                  <a:pt x="1127" y="10649"/>
                  <a:pt x="569" y="11796"/>
                </a:cubicBezTo>
                <a:cubicBezTo>
                  <a:pt x="-669" y="14340"/>
                  <a:pt x="146" y="17133"/>
                  <a:pt x="2688" y="19030"/>
                </a:cubicBezTo>
                <a:cubicBezTo>
                  <a:pt x="4192" y="20153"/>
                  <a:pt x="5992" y="20830"/>
                  <a:pt x="8112" y="21072"/>
                </a:cubicBezTo>
                <a:cubicBezTo>
                  <a:pt x="12685" y="21594"/>
                  <a:pt x="17247" y="19329"/>
                  <a:pt x="18460" y="15937"/>
                </a:cubicBezTo>
                <a:cubicBezTo>
                  <a:pt x="18969" y="14510"/>
                  <a:pt x="18689" y="12285"/>
                  <a:pt x="17845" y="11052"/>
                </a:cubicBezTo>
                <a:cubicBezTo>
                  <a:pt x="17520" y="10578"/>
                  <a:pt x="17524" y="10569"/>
                  <a:pt x="17889" y="9955"/>
                </a:cubicBezTo>
                <a:cubicBezTo>
                  <a:pt x="19967" y="6456"/>
                  <a:pt x="18071" y="2361"/>
                  <a:pt x="13596" y="688"/>
                </a:cubicBezTo>
                <a:cubicBezTo>
                  <a:pt x="12455" y="261"/>
                  <a:pt x="10836" y="2"/>
                  <a:pt x="9330" y="0"/>
                </a:cubicBezTo>
                <a:close/>
              </a:path>
            </a:pathLst>
          </a:custGeom>
          <a:ln w="12700">
            <a:miter lim="400000"/>
          </a:ln>
        </p:spPr>
      </p:pic>
      <p:pic>
        <p:nvPicPr>
          <p:cNvPr id="179" name="ozonepng.005.png" descr="ozonepng.005.png"/>
          <p:cNvPicPr>
            <a:picLocks noChangeAspect="1"/>
          </p:cNvPicPr>
          <p:nvPr/>
        </p:nvPicPr>
        <p:blipFill>
          <a:blip r:embed="rId11" cstate="print"/>
          <a:srcRect l="34276" t="18508" r="23702" b="21919"/>
          <a:stretch>
            <a:fillRect/>
          </a:stretch>
        </p:blipFill>
        <p:spPr>
          <a:xfrm>
            <a:off x="7377423" y="6354058"/>
            <a:ext cx="1935291" cy="2057683"/>
          </a:xfrm>
          <a:custGeom>
            <a:avLst/>
            <a:gdLst/>
            <a:ahLst/>
            <a:cxnLst>
              <a:cxn ang="0">
                <a:pos x="wd2" y="hd2"/>
              </a:cxn>
              <a:cxn ang="5400000">
                <a:pos x="wd2" y="hd2"/>
              </a:cxn>
              <a:cxn ang="10800000">
                <a:pos x="wd2" y="hd2"/>
              </a:cxn>
              <a:cxn ang="16200000">
                <a:pos x="wd2" y="hd2"/>
              </a:cxn>
            </a:cxnLst>
            <a:rect l="0" t="0" r="r" b="b"/>
            <a:pathLst>
              <a:path w="21134" h="21569" extrusionOk="0">
                <a:moveTo>
                  <a:pt x="14269" y="10"/>
                </a:moveTo>
                <a:cubicBezTo>
                  <a:pt x="13669" y="-20"/>
                  <a:pt x="13056" y="19"/>
                  <a:pt x="12440" y="131"/>
                </a:cubicBezTo>
                <a:cubicBezTo>
                  <a:pt x="10501" y="482"/>
                  <a:pt x="8394" y="1950"/>
                  <a:pt x="7564" y="3526"/>
                </a:cubicBezTo>
                <a:cubicBezTo>
                  <a:pt x="7156" y="4300"/>
                  <a:pt x="6997" y="4394"/>
                  <a:pt x="5705" y="4624"/>
                </a:cubicBezTo>
                <a:cubicBezTo>
                  <a:pt x="2093" y="5267"/>
                  <a:pt x="-464" y="8773"/>
                  <a:pt x="71" y="12353"/>
                </a:cubicBezTo>
                <a:cubicBezTo>
                  <a:pt x="563" y="15653"/>
                  <a:pt x="3140" y="17969"/>
                  <a:pt x="6762" y="18369"/>
                </a:cubicBezTo>
                <a:cubicBezTo>
                  <a:pt x="7659" y="18468"/>
                  <a:pt x="7696" y="18489"/>
                  <a:pt x="8608" y="19392"/>
                </a:cubicBezTo>
                <a:cubicBezTo>
                  <a:pt x="9629" y="20403"/>
                  <a:pt x="10795" y="21055"/>
                  <a:pt x="12141" y="21368"/>
                </a:cubicBezTo>
                <a:cubicBezTo>
                  <a:pt x="12763" y="21513"/>
                  <a:pt x="13390" y="21580"/>
                  <a:pt x="14013" y="21568"/>
                </a:cubicBezTo>
                <a:cubicBezTo>
                  <a:pt x="15882" y="21532"/>
                  <a:pt x="17691" y="20807"/>
                  <a:pt x="19044" y="19500"/>
                </a:cubicBezTo>
                <a:cubicBezTo>
                  <a:pt x="20430" y="18163"/>
                  <a:pt x="21117" y="16548"/>
                  <a:pt x="21120" y="14608"/>
                </a:cubicBezTo>
                <a:cubicBezTo>
                  <a:pt x="21122" y="13429"/>
                  <a:pt x="20830" y="12208"/>
                  <a:pt x="20349" y="11380"/>
                </a:cubicBezTo>
                <a:lnTo>
                  <a:pt x="20015" y="10810"/>
                </a:lnTo>
                <a:lnTo>
                  <a:pt x="20362" y="10136"/>
                </a:lnTo>
                <a:cubicBezTo>
                  <a:pt x="20883" y="9123"/>
                  <a:pt x="21136" y="8031"/>
                  <a:pt x="21133" y="6954"/>
                </a:cubicBezTo>
                <a:cubicBezTo>
                  <a:pt x="21129" y="5158"/>
                  <a:pt x="20418" y="3400"/>
                  <a:pt x="19066" y="2095"/>
                </a:cubicBezTo>
                <a:cubicBezTo>
                  <a:pt x="17748" y="822"/>
                  <a:pt x="16067" y="102"/>
                  <a:pt x="14269" y="10"/>
                </a:cubicBezTo>
                <a:close/>
              </a:path>
            </a:pathLst>
          </a:custGeom>
          <a:ln w="12700">
            <a:miter lim="400000"/>
          </a:ln>
        </p:spPr>
      </p:pic>
      <p:sp>
        <p:nvSpPr>
          <p:cNvPr id="180" name="Arrow 7"/>
          <p:cNvSpPr/>
          <p:nvPr/>
        </p:nvSpPr>
        <p:spPr>
          <a:xfrm rot="5400000" flipH="1">
            <a:off x="1149714" y="10706562"/>
            <a:ext cx="1097660" cy="14046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1" name="Arrow 7"/>
          <p:cNvSpPr/>
          <p:nvPr/>
        </p:nvSpPr>
        <p:spPr>
          <a:xfrm rot="5400000">
            <a:off x="1149714" y="6901999"/>
            <a:ext cx="1097660" cy="14046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2" name="="/>
          <p:cNvSpPr txBox="1"/>
          <p:nvPr/>
        </p:nvSpPr>
        <p:spPr>
          <a:xfrm>
            <a:off x="6661193" y="11089924"/>
            <a:ext cx="551419" cy="1025908"/>
          </a:xfrm>
          <a:prstGeom prst="rect">
            <a:avLst/>
          </a:prstGeom>
          <a:ln w="12700">
            <a:miter lim="400000"/>
          </a:ln>
          <a:extLst>
            <a:ext uri="{C572A759-6A51-4108-AA02-DFA0A04FC94B}">
              <ma14:wrappingTextBoxFlag xmlns="" xmlns:ma14="http://schemas.microsoft.com/office/mac/drawingml/2011/main" val="1"/>
            </a:ext>
          </a:extLst>
        </p:spPr>
        <p:txBody>
          <a:bodyPr wrap="none" lIns="50793" tIns="50793" rIns="50793" bIns="50793" anchor="ctr">
            <a:spAutoFit/>
          </a:bodyPr>
          <a:lstStyle>
            <a:lvl1pPr>
              <a:defRPr sz="6000" b="0">
                <a:solidFill>
                  <a:schemeClr val="accent1">
                    <a:hueOff val="114395"/>
                    <a:lumOff val="-24975"/>
                  </a:schemeClr>
                </a:solidFill>
                <a:latin typeface="ヒラギノ角ゴ Std"/>
                <a:ea typeface="ヒラギノ角ゴ Std"/>
                <a:cs typeface="ヒラギノ角ゴ Std"/>
                <a:sym typeface="ヒラギノ角ゴ Std"/>
              </a:defRPr>
            </a:lvl1pPr>
          </a:lstStyle>
          <a:p>
            <a:r>
              <a:t>=</a:t>
            </a:r>
          </a:p>
        </p:txBody>
      </p:sp>
      <p:sp>
        <p:nvSpPr>
          <p:cNvPr id="183" name="="/>
          <p:cNvSpPr txBox="1"/>
          <p:nvPr/>
        </p:nvSpPr>
        <p:spPr>
          <a:xfrm>
            <a:off x="6661193" y="6869943"/>
            <a:ext cx="551419" cy="1025908"/>
          </a:xfrm>
          <a:prstGeom prst="rect">
            <a:avLst/>
          </a:prstGeom>
          <a:ln w="12700">
            <a:miter lim="400000"/>
          </a:ln>
          <a:extLst>
            <a:ext uri="{C572A759-6A51-4108-AA02-DFA0A04FC94B}">
              <ma14:wrappingTextBoxFlag xmlns="" xmlns:ma14="http://schemas.microsoft.com/office/mac/drawingml/2011/main" val="1"/>
            </a:ext>
          </a:extLst>
        </p:spPr>
        <p:txBody>
          <a:bodyPr wrap="none" lIns="50793" tIns="50793" rIns="50793" bIns="50793" anchor="ctr">
            <a:spAutoFit/>
          </a:bodyPr>
          <a:lstStyle>
            <a:lvl1pPr>
              <a:defRPr sz="6000" b="0">
                <a:solidFill>
                  <a:schemeClr val="accent1">
                    <a:hueOff val="114395"/>
                    <a:lumOff val="-24975"/>
                  </a:schemeClr>
                </a:solidFill>
                <a:latin typeface="ヒラギノ角ゴ Std"/>
                <a:ea typeface="ヒラギノ角ゴ Std"/>
                <a:cs typeface="ヒラギノ角ゴ Std"/>
                <a:sym typeface="ヒラギノ角ゴ Std"/>
              </a:defRPr>
            </a:lvl1pPr>
          </a:lstStyle>
          <a:p>
            <a:r>
              <a:t>=</a:t>
            </a:r>
          </a:p>
        </p:txBody>
      </p:sp>
      <p:pic>
        <p:nvPicPr>
          <p:cNvPr id="184" name="ozonepng.005.png" descr="ozonepng.005.png"/>
          <p:cNvPicPr>
            <a:picLocks noChangeAspect="1"/>
          </p:cNvPicPr>
          <p:nvPr/>
        </p:nvPicPr>
        <p:blipFill>
          <a:blip r:embed="rId11" cstate="print"/>
          <a:srcRect l="34276" t="18508" r="23702" b="21919"/>
          <a:stretch>
            <a:fillRect/>
          </a:stretch>
        </p:blipFill>
        <p:spPr>
          <a:xfrm>
            <a:off x="7377423" y="10574038"/>
            <a:ext cx="1935291" cy="2057683"/>
          </a:xfrm>
          <a:custGeom>
            <a:avLst/>
            <a:gdLst/>
            <a:ahLst/>
            <a:cxnLst>
              <a:cxn ang="0">
                <a:pos x="wd2" y="hd2"/>
              </a:cxn>
              <a:cxn ang="5400000">
                <a:pos x="wd2" y="hd2"/>
              </a:cxn>
              <a:cxn ang="10800000">
                <a:pos x="wd2" y="hd2"/>
              </a:cxn>
              <a:cxn ang="16200000">
                <a:pos x="wd2" y="hd2"/>
              </a:cxn>
            </a:cxnLst>
            <a:rect l="0" t="0" r="r" b="b"/>
            <a:pathLst>
              <a:path w="21134" h="21569" extrusionOk="0">
                <a:moveTo>
                  <a:pt x="14269" y="10"/>
                </a:moveTo>
                <a:cubicBezTo>
                  <a:pt x="13669" y="-20"/>
                  <a:pt x="13056" y="19"/>
                  <a:pt x="12440" y="131"/>
                </a:cubicBezTo>
                <a:cubicBezTo>
                  <a:pt x="10501" y="482"/>
                  <a:pt x="8394" y="1950"/>
                  <a:pt x="7564" y="3526"/>
                </a:cubicBezTo>
                <a:cubicBezTo>
                  <a:pt x="7156" y="4300"/>
                  <a:pt x="6997" y="4394"/>
                  <a:pt x="5705" y="4624"/>
                </a:cubicBezTo>
                <a:cubicBezTo>
                  <a:pt x="2093" y="5267"/>
                  <a:pt x="-464" y="8773"/>
                  <a:pt x="71" y="12353"/>
                </a:cubicBezTo>
                <a:cubicBezTo>
                  <a:pt x="563" y="15653"/>
                  <a:pt x="3140" y="17969"/>
                  <a:pt x="6762" y="18369"/>
                </a:cubicBezTo>
                <a:cubicBezTo>
                  <a:pt x="7659" y="18468"/>
                  <a:pt x="7696" y="18489"/>
                  <a:pt x="8608" y="19392"/>
                </a:cubicBezTo>
                <a:cubicBezTo>
                  <a:pt x="9629" y="20403"/>
                  <a:pt x="10795" y="21055"/>
                  <a:pt x="12141" y="21368"/>
                </a:cubicBezTo>
                <a:cubicBezTo>
                  <a:pt x="12763" y="21513"/>
                  <a:pt x="13390" y="21580"/>
                  <a:pt x="14013" y="21568"/>
                </a:cubicBezTo>
                <a:cubicBezTo>
                  <a:pt x="15882" y="21532"/>
                  <a:pt x="17691" y="20807"/>
                  <a:pt x="19044" y="19500"/>
                </a:cubicBezTo>
                <a:cubicBezTo>
                  <a:pt x="20430" y="18163"/>
                  <a:pt x="21117" y="16548"/>
                  <a:pt x="21120" y="14608"/>
                </a:cubicBezTo>
                <a:cubicBezTo>
                  <a:pt x="21122" y="13429"/>
                  <a:pt x="20830" y="12208"/>
                  <a:pt x="20349" y="11380"/>
                </a:cubicBezTo>
                <a:lnTo>
                  <a:pt x="20015" y="10810"/>
                </a:lnTo>
                <a:lnTo>
                  <a:pt x="20362" y="10136"/>
                </a:lnTo>
                <a:cubicBezTo>
                  <a:pt x="20883" y="9123"/>
                  <a:pt x="21136" y="8031"/>
                  <a:pt x="21133" y="6954"/>
                </a:cubicBezTo>
                <a:cubicBezTo>
                  <a:pt x="21129" y="5158"/>
                  <a:pt x="20418" y="3400"/>
                  <a:pt x="19066" y="2095"/>
                </a:cubicBezTo>
                <a:cubicBezTo>
                  <a:pt x="17748" y="822"/>
                  <a:pt x="16067" y="102"/>
                  <a:pt x="14269" y="10"/>
                </a:cubicBezTo>
                <a:close/>
              </a:path>
            </a:pathLst>
          </a:custGeom>
          <a:ln w="12700">
            <a:miter lim="400000"/>
          </a:ln>
        </p:spPr>
      </p:pic>
      <p:sp>
        <p:nvSpPr>
          <p:cNvPr id="185" name="Triangle"/>
          <p:cNvSpPr/>
          <p:nvPr/>
        </p:nvSpPr>
        <p:spPr>
          <a:xfrm rot="5400000" flipH="1">
            <a:off x="7732492" y="9024183"/>
            <a:ext cx="4936704" cy="9648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7" name="Group"/>
          <p:cNvGrpSpPr/>
          <p:nvPr/>
        </p:nvGrpSpPr>
        <p:grpSpPr>
          <a:xfrm>
            <a:off x="10607825" y="6641976"/>
            <a:ext cx="3844149" cy="5537567"/>
            <a:chOff x="-95" y="122"/>
            <a:chExt cx="3844148" cy="5537564"/>
          </a:xfrm>
        </p:grpSpPr>
        <p:pic>
          <p:nvPicPr>
            <p:cNvPr id="186" name="ozonepng.005.png" descr="ozonepng.005.png"/>
            <p:cNvPicPr>
              <a:picLocks noChangeAspect="1"/>
            </p:cNvPicPr>
            <p:nvPr/>
          </p:nvPicPr>
          <p:blipFill>
            <a:blip r:embed="rId12" cstate="print"/>
            <a:srcRect l="34270" t="18526" r="23715" b="21903"/>
            <a:stretch>
              <a:fillRect/>
            </a:stretch>
          </p:blipFill>
          <p:spPr>
            <a:xfrm>
              <a:off x="-96" y="539584"/>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87" name="ozonepng.005.png" descr="ozonepng.005.png"/>
            <p:cNvPicPr>
              <a:picLocks noChangeAspect="1"/>
            </p:cNvPicPr>
            <p:nvPr/>
          </p:nvPicPr>
          <p:blipFill>
            <a:blip r:embed="rId12" cstate="print"/>
            <a:srcRect l="34270" t="18526" r="23715" b="21903"/>
            <a:stretch>
              <a:fillRect/>
            </a:stretch>
          </p:blipFill>
          <p:spPr>
            <a:xfrm>
              <a:off x="3194010" y="3286672"/>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88" name="ozonepng.005.png" descr="ozonepng.005.png"/>
            <p:cNvPicPr>
              <a:picLocks noChangeAspect="1"/>
            </p:cNvPicPr>
            <p:nvPr/>
          </p:nvPicPr>
          <p:blipFill>
            <a:blip r:embed="rId12" cstate="print"/>
            <a:srcRect l="34270" t="18526" r="23715" b="21903"/>
            <a:stretch>
              <a:fillRect/>
            </a:stretch>
          </p:blipFill>
          <p:spPr>
            <a:xfrm>
              <a:off x="201044" y="1663350"/>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89" name="ozonepng.005.png" descr="ozonepng.005.png"/>
            <p:cNvPicPr>
              <a:picLocks noChangeAspect="1"/>
            </p:cNvPicPr>
            <p:nvPr/>
          </p:nvPicPr>
          <p:blipFill>
            <a:blip r:embed="rId12" cstate="print"/>
            <a:srcRect l="34270" t="18526" r="23715" b="21903"/>
            <a:stretch>
              <a:fillRect/>
            </a:stretch>
          </p:blipFill>
          <p:spPr>
            <a:xfrm>
              <a:off x="608263" y="122"/>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0" name="ozonepng.005.png" descr="ozonepng.005.png"/>
            <p:cNvPicPr>
              <a:picLocks noChangeAspect="1"/>
            </p:cNvPicPr>
            <p:nvPr/>
          </p:nvPicPr>
          <p:blipFill>
            <a:blip r:embed="rId12" cstate="print"/>
            <a:srcRect l="34270" t="18526" r="23715" b="21903"/>
            <a:stretch>
              <a:fillRect/>
            </a:stretch>
          </p:blipFill>
          <p:spPr>
            <a:xfrm>
              <a:off x="2136226" y="962493"/>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1" name="ozonepng.005.png" descr="ozonepng.005.png"/>
            <p:cNvPicPr>
              <a:picLocks noChangeAspect="1"/>
            </p:cNvPicPr>
            <p:nvPr/>
          </p:nvPicPr>
          <p:blipFill>
            <a:blip r:embed="rId12" cstate="print"/>
            <a:srcRect l="34270" t="18526" r="23715" b="21903"/>
            <a:stretch>
              <a:fillRect/>
            </a:stretch>
          </p:blipFill>
          <p:spPr>
            <a:xfrm>
              <a:off x="608263" y="2135791"/>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2" name="ozonepng.005.png" descr="ozonepng.005.png"/>
            <p:cNvPicPr>
              <a:picLocks noChangeAspect="1"/>
            </p:cNvPicPr>
            <p:nvPr/>
          </p:nvPicPr>
          <p:blipFill>
            <a:blip r:embed="rId12" cstate="print"/>
            <a:srcRect l="34270" t="18526" r="23715" b="21903"/>
            <a:stretch>
              <a:fillRect/>
            </a:stretch>
          </p:blipFill>
          <p:spPr>
            <a:xfrm>
              <a:off x="1165887" y="332727"/>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3" name="ozonepng.005.png" descr="ozonepng.005.png"/>
            <p:cNvPicPr>
              <a:picLocks noChangeAspect="1"/>
            </p:cNvPicPr>
            <p:nvPr/>
          </p:nvPicPr>
          <p:blipFill>
            <a:blip r:embed="rId12" cstate="print"/>
            <a:srcRect l="34270" t="18526" r="23715" b="21903"/>
            <a:stretch>
              <a:fillRect/>
            </a:stretch>
          </p:blipFill>
          <p:spPr>
            <a:xfrm>
              <a:off x="931409" y="1393620"/>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4" name="ozonepng.005.png" descr="ozonepng.005.png"/>
            <p:cNvPicPr>
              <a:picLocks noChangeAspect="1"/>
            </p:cNvPicPr>
            <p:nvPr/>
          </p:nvPicPr>
          <p:blipFill>
            <a:blip r:embed="rId12" cstate="print"/>
            <a:srcRect l="34270" t="18526" r="23715" b="21903"/>
            <a:stretch>
              <a:fillRect/>
            </a:stretch>
          </p:blipFill>
          <p:spPr>
            <a:xfrm>
              <a:off x="3194010" y="4740733"/>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5" name="ozonepng.005.png" descr="ozonepng.005.png"/>
            <p:cNvPicPr>
              <a:picLocks noChangeAspect="1"/>
            </p:cNvPicPr>
            <p:nvPr/>
          </p:nvPicPr>
          <p:blipFill>
            <a:blip r:embed="rId12" cstate="print"/>
            <a:srcRect l="34270" t="18526" r="23715" b="21903"/>
            <a:stretch>
              <a:fillRect/>
            </a:stretch>
          </p:blipFill>
          <p:spPr>
            <a:xfrm>
              <a:off x="1527785" y="1941639"/>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6" name="ozonepng.005.png" descr="ozonepng.005.png"/>
            <p:cNvPicPr>
              <a:picLocks noChangeAspect="1"/>
            </p:cNvPicPr>
            <p:nvPr/>
          </p:nvPicPr>
          <p:blipFill>
            <a:blip r:embed="rId12" cstate="print"/>
            <a:srcRect l="34270" t="18526" r="23715" b="21903"/>
            <a:stretch>
              <a:fillRect/>
            </a:stretch>
          </p:blipFill>
          <p:spPr>
            <a:xfrm>
              <a:off x="1723513" y="122"/>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7" name="ozonepng.005.png" descr="ozonepng.005.png"/>
            <p:cNvPicPr>
              <a:picLocks noChangeAspect="1"/>
            </p:cNvPicPr>
            <p:nvPr/>
          </p:nvPicPr>
          <p:blipFill>
            <a:blip r:embed="rId12" cstate="print"/>
            <a:srcRect l="34270" t="18526" r="23715" b="21903"/>
            <a:stretch>
              <a:fillRect/>
            </a:stretch>
          </p:blipFill>
          <p:spPr>
            <a:xfrm>
              <a:off x="1335910" y="3209418"/>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8" name="ozonepng.005.png" descr="ozonepng.005.png"/>
            <p:cNvPicPr>
              <a:picLocks noChangeAspect="1"/>
            </p:cNvPicPr>
            <p:nvPr/>
          </p:nvPicPr>
          <p:blipFill>
            <a:blip r:embed="rId12" cstate="print"/>
            <a:srcRect l="34270" t="18526" r="23715" b="21903"/>
            <a:stretch>
              <a:fillRect/>
            </a:stretch>
          </p:blipFill>
          <p:spPr>
            <a:xfrm>
              <a:off x="2838762" y="120875"/>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199" name="ozonepng.005.png" descr="ozonepng.005.png"/>
            <p:cNvPicPr>
              <a:picLocks noChangeAspect="1"/>
            </p:cNvPicPr>
            <p:nvPr/>
          </p:nvPicPr>
          <p:blipFill>
            <a:blip r:embed="rId12" cstate="print"/>
            <a:srcRect l="34270" t="18526" r="23715" b="21903"/>
            <a:stretch>
              <a:fillRect/>
            </a:stretch>
          </p:blipFill>
          <p:spPr>
            <a:xfrm>
              <a:off x="2360898" y="2428613"/>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0" name="ozonepng.005.png" descr="ozonepng.005.png"/>
            <p:cNvPicPr>
              <a:picLocks noChangeAspect="1"/>
            </p:cNvPicPr>
            <p:nvPr/>
          </p:nvPicPr>
          <p:blipFill>
            <a:blip r:embed="rId12" cstate="print"/>
            <a:srcRect l="34270" t="18526" r="23715" b="21903"/>
            <a:stretch>
              <a:fillRect/>
            </a:stretch>
          </p:blipFill>
          <p:spPr>
            <a:xfrm>
              <a:off x="2160354" y="3286672"/>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1" name="ozonepng.005.png" descr="ozonepng.005.png"/>
            <p:cNvPicPr>
              <a:picLocks noChangeAspect="1"/>
            </p:cNvPicPr>
            <p:nvPr/>
          </p:nvPicPr>
          <p:blipFill>
            <a:blip r:embed="rId12" cstate="print"/>
            <a:srcRect l="34270" t="18526" r="23715" b="21903"/>
            <a:stretch>
              <a:fillRect/>
            </a:stretch>
          </p:blipFill>
          <p:spPr>
            <a:xfrm>
              <a:off x="2439299" y="1376241"/>
              <a:ext cx="503008"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2" name="ozonepng.005.png" descr="ozonepng.005.png"/>
            <p:cNvPicPr>
              <a:picLocks noChangeAspect="1"/>
            </p:cNvPicPr>
            <p:nvPr/>
          </p:nvPicPr>
          <p:blipFill>
            <a:blip r:embed="rId12" cstate="print"/>
            <a:srcRect l="34270" t="18526" r="23715" b="21903"/>
            <a:stretch>
              <a:fillRect/>
            </a:stretch>
          </p:blipFill>
          <p:spPr>
            <a:xfrm>
              <a:off x="3194010" y="2135791"/>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3" name="ozonepng.005.png" descr="ozonepng.005.png"/>
            <p:cNvPicPr>
              <a:picLocks noChangeAspect="1"/>
            </p:cNvPicPr>
            <p:nvPr/>
          </p:nvPicPr>
          <p:blipFill>
            <a:blip r:embed="rId12" cstate="print"/>
            <a:srcRect l="34270" t="18526" r="23715" b="21903"/>
            <a:stretch>
              <a:fillRect/>
            </a:stretch>
          </p:blipFill>
          <p:spPr>
            <a:xfrm>
              <a:off x="608263" y="2787117"/>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4" name="ozonepng.005.png" descr="ozonepng.005.png"/>
            <p:cNvPicPr>
              <a:picLocks noChangeAspect="1"/>
            </p:cNvPicPr>
            <p:nvPr/>
          </p:nvPicPr>
          <p:blipFill>
            <a:blip r:embed="rId12" cstate="print"/>
            <a:srcRect l="34270" t="18526" r="23715" b="21903"/>
            <a:stretch>
              <a:fillRect/>
            </a:stretch>
          </p:blipFill>
          <p:spPr>
            <a:xfrm>
              <a:off x="1527785" y="4134144"/>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5" name="ozonepng.005.png" descr="ozonepng.005.png"/>
            <p:cNvPicPr>
              <a:picLocks noChangeAspect="1"/>
            </p:cNvPicPr>
            <p:nvPr/>
          </p:nvPicPr>
          <p:blipFill>
            <a:blip r:embed="rId12" cstate="print"/>
            <a:srcRect l="34270" t="18526" r="23715" b="21903"/>
            <a:stretch>
              <a:fillRect/>
            </a:stretch>
          </p:blipFill>
          <p:spPr>
            <a:xfrm>
              <a:off x="1692860" y="5002792"/>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6" name="ozonepng.005.png" descr="ozonepng.005.png"/>
            <p:cNvPicPr>
              <a:picLocks noChangeAspect="1"/>
            </p:cNvPicPr>
            <p:nvPr/>
          </p:nvPicPr>
          <p:blipFill>
            <a:blip r:embed="rId12" cstate="print"/>
            <a:srcRect l="34270" t="18526" r="23715" b="21903"/>
            <a:stretch>
              <a:fillRect/>
            </a:stretch>
          </p:blipFill>
          <p:spPr>
            <a:xfrm>
              <a:off x="693665" y="4813234"/>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7" name="ozonepng.005.png" descr="ozonepng.005.png"/>
            <p:cNvPicPr>
              <a:picLocks noChangeAspect="1"/>
            </p:cNvPicPr>
            <p:nvPr/>
          </p:nvPicPr>
          <p:blipFill>
            <a:blip r:embed="rId12" cstate="print"/>
            <a:srcRect l="34270" t="18526" r="23715" b="21903"/>
            <a:stretch>
              <a:fillRect/>
            </a:stretch>
          </p:blipFill>
          <p:spPr>
            <a:xfrm>
              <a:off x="3341045" y="1204800"/>
              <a:ext cx="503008"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8" name="ozonepng.005.png" descr="ozonepng.005.png"/>
            <p:cNvPicPr>
              <a:picLocks noChangeAspect="1"/>
            </p:cNvPicPr>
            <p:nvPr/>
          </p:nvPicPr>
          <p:blipFill>
            <a:blip r:embed="rId12" cstate="print"/>
            <a:srcRect l="34270" t="18526" r="23715" b="21903"/>
            <a:stretch>
              <a:fillRect/>
            </a:stretch>
          </p:blipFill>
          <p:spPr>
            <a:xfrm>
              <a:off x="2924381" y="4013702"/>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09" name="ozonepng.005.png" descr="ozonepng.005.png"/>
            <p:cNvPicPr>
              <a:picLocks noChangeAspect="1"/>
            </p:cNvPicPr>
            <p:nvPr/>
          </p:nvPicPr>
          <p:blipFill>
            <a:blip r:embed="rId12" cstate="print"/>
            <a:srcRect l="34270" t="18526" r="23715" b="21903"/>
            <a:stretch>
              <a:fillRect/>
            </a:stretch>
          </p:blipFill>
          <p:spPr>
            <a:xfrm>
              <a:off x="365698" y="3930793"/>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grpSp>
      <p:grpSp>
        <p:nvGrpSpPr>
          <p:cNvPr id="8" name="Group"/>
          <p:cNvGrpSpPr/>
          <p:nvPr/>
        </p:nvGrpSpPr>
        <p:grpSpPr>
          <a:xfrm>
            <a:off x="15864408" y="6353946"/>
            <a:ext cx="3539192" cy="5537567"/>
            <a:chOff x="-95" y="122"/>
            <a:chExt cx="3539191" cy="5537566"/>
          </a:xfrm>
        </p:grpSpPr>
        <p:pic>
          <p:nvPicPr>
            <p:cNvPr id="211" name="ozonepng.005.png" descr="ozonepng.005.png"/>
            <p:cNvPicPr>
              <a:picLocks noChangeAspect="1"/>
            </p:cNvPicPr>
            <p:nvPr/>
          </p:nvPicPr>
          <p:blipFill>
            <a:blip r:embed="rId12" cstate="print"/>
            <a:srcRect l="34270" t="18526" r="23715" b="21903"/>
            <a:stretch>
              <a:fillRect/>
            </a:stretch>
          </p:blipFill>
          <p:spPr>
            <a:xfrm>
              <a:off x="641784" y="4135426"/>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2" name="ozonepng.005.png" descr="ozonepng.005.png"/>
            <p:cNvPicPr>
              <a:picLocks noChangeAspect="1"/>
            </p:cNvPicPr>
            <p:nvPr/>
          </p:nvPicPr>
          <p:blipFill>
            <a:blip r:embed="rId12" cstate="print"/>
            <a:srcRect l="34270" t="18526" r="23715" b="21903"/>
            <a:stretch>
              <a:fillRect/>
            </a:stretch>
          </p:blipFill>
          <p:spPr>
            <a:xfrm>
              <a:off x="1874123" y="3286673"/>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3" name="ozonepng.005.png" descr="ozonepng.005.png"/>
            <p:cNvPicPr>
              <a:picLocks noChangeAspect="1"/>
            </p:cNvPicPr>
            <p:nvPr/>
          </p:nvPicPr>
          <p:blipFill>
            <a:blip r:embed="rId12" cstate="print"/>
            <a:srcRect l="34270" t="18526" r="23715" b="21903"/>
            <a:stretch>
              <a:fillRect/>
            </a:stretch>
          </p:blipFill>
          <p:spPr>
            <a:xfrm>
              <a:off x="303306" y="122"/>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4" name="ozonepng.005.png" descr="ozonepng.005.png"/>
            <p:cNvPicPr>
              <a:picLocks noChangeAspect="1"/>
            </p:cNvPicPr>
            <p:nvPr/>
          </p:nvPicPr>
          <p:blipFill>
            <a:blip r:embed="rId12" cstate="print"/>
            <a:srcRect l="34270" t="18526" r="23715" b="21903"/>
            <a:stretch>
              <a:fillRect/>
            </a:stretch>
          </p:blipFill>
          <p:spPr>
            <a:xfrm>
              <a:off x="-96" y="1631441"/>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5" name="ozonepng.005.png" descr="ozonepng.005.png"/>
            <p:cNvPicPr>
              <a:picLocks noChangeAspect="1"/>
            </p:cNvPicPr>
            <p:nvPr/>
          </p:nvPicPr>
          <p:blipFill>
            <a:blip r:embed="rId12" cstate="print"/>
            <a:srcRect l="34270" t="18526" r="23715" b="21903"/>
            <a:stretch>
              <a:fillRect/>
            </a:stretch>
          </p:blipFill>
          <p:spPr>
            <a:xfrm>
              <a:off x="599148" y="1067957"/>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6" name="ozonepng.005.png" descr="ozonepng.005.png"/>
            <p:cNvPicPr>
              <a:picLocks noChangeAspect="1"/>
            </p:cNvPicPr>
            <p:nvPr/>
          </p:nvPicPr>
          <p:blipFill>
            <a:blip r:embed="rId12" cstate="print"/>
            <a:srcRect l="34270" t="18526" r="23715" b="21903"/>
            <a:stretch>
              <a:fillRect/>
            </a:stretch>
          </p:blipFill>
          <p:spPr>
            <a:xfrm>
              <a:off x="2889053" y="4740734"/>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7" name="ozonepng.005.png" descr="ozonepng.005.png"/>
            <p:cNvPicPr>
              <a:picLocks noChangeAspect="1"/>
            </p:cNvPicPr>
            <p:nvPr/>
          </p:nvPicPr>
          <p:blipFill>
            <a:blip r:embed="rId12" cstate="print"/>
            <a:srcRect l="34270" t="18526" r="23715" b="21903"/>
            <a:stretch>
              <a:fillRect/>
            </a:stretch>
          </p:blipFill>
          <p:spPr>
            <a:xfrm>
              <a:off x="1222828" y="1941639"/>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8" name="ozonepng.005.png" descr="ozonepng.005.png"/>
            <p:cNvPicPr>
              <a:picLocks noChangeAspect="1"/>
            </p:cNvPicPr>
            <p:nvPr/>
          </p:nvPicPr>
          <p:blipFill>
            <a:blip r:embed="rId12" cstate="print"/>
            <a:srcRect l="34270" t="18526" r="23715" b="21903"/>
            <a:stretch>
              <a:fillRect/>
            </a:stretch>
          </p:blipFill>
          <p:spPr>
            <a:xfrm>
              <a:off x="1418556" y="122"/>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19" name="ozonepng.005.png" descr="ozonepng.005.png"/>
            <p:cNvPicPr>
              <a:picLocks noChangeAspect="1"/>
            </p:cNvPicPr>
            <p:nvPr/>
          </p:nvPicPr>
          <p:blipFill>
            <a:blip r:embed="rId12" cstate="print"/>
            <a:srcRect l="34270" t="18526" r="23715" b="21903"/>
            <a:stretch>
              <a:fillRect/>
            </a:stretch>
          </p:blipFill>
          <p:spPr>
            <a:xfrm>
              <a:off x="2055940" y="2428614"/>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0" name="ozonepng.005.png" descr="ozonepng.005.png"/>
            <p:cNvPicPr>
              <a:picLocks noChangeAspect="1"/>
            </p:cNvPicPr>
            <p:nvPr/>
          </p:nvPicPr>
          <p:blipFill>
            <a:blip r:embed="rId12" cstate="print"/>
            <a:srcRect l="34270" t="18526" r="23715" b="21903"/>
            <a:stretch>
              <a:fillRect/>
            </a:stretch>
          </p:blipFill>
          <p:spPr>
            <a:xfrm>
              <a:off x="2134341" y="1376242"/>
              <a:ext cx="503009"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1" name="ozonepng.005.png" descr="ozonepng.005.png"/>
            <p:cNvPicPr>
              <a:picLocks noChangeAspect="1"/>
            </p:cNvPicPr>
            <p:nvPr/>
          </p:nvPicPr>
          <p:blipFill>
            <a:blip r:embed="rId12" cstate="print"/>
            <a:srcRect l="34270" t="18526" r="23715" b="21903"/>
            <a:stretch>
              <a:fillRect/>
            </a:stretch>
          </p:blipFill>
          <p:spPr>
            <a:xfrm>
              <a:off x="2889053" y="2135791"/>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2" name="ozonepng.005.png" descr="ozonepng.005.png"/>
            <p:cNvPicPr>
              <a:picLocks noChangeAspect="1"/>
            </p:cNvPicPr>
            <p:nvPr/>
          </p:nvPicPr>
          <p:blipFill>
            <a:blip r:embed="rId12" cstate="print"/>
            <a:srcRect l="34270" t="18526" r="23715" b="21903"/>
            <a:stretch>
              <a:fillRect/>
            </a:stretch>
          </p:blipFill>
          <p:spPr>
            <a:xfrm>
              <a:off x="897068" y="2532010"/>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3" name="ozonepng.005.png" descr="ozonepng.005.png"/>
            <p:cNvPicPr>
              <a:picLocks noChangeAspect="1"/>
            </p:cNvPicPr>
            <p:nvPr/>
          </p:nvPicPr>
          <p:blipFill>
            <a:blip r:embed="rId12" cstate="print"/>
            <a:srcRect l="34270" t="18526" r="23715" b="21903"/>
            <a:stretch>
              <a:fillRect/>
            </a:stretch>
          </p:blipFill>
          <p:spPr>
            <a:xfrm>
              <a:off x="1222828" y="4134144"/>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4" name="ozonepng.005.png" descr="ozonepng.005.png"/>
            <p:cNvPicPr>
              <a:picLocks noChangeAspect="1"/>
            </p:cNvPicPr>
            <p:nvPr/>
          </p:nvPicPr>
          <p:blipFill>
            <a:blip r:embed="rId12" cstate="print"/>
            <a:srcRect l="34270" t="18526" r="23715" b="21903"/>
            <a:stretch>
              <a:fillRect/>
            </a:stretch>
          </p:blipFill>
          <p:spPr>
            <a:xfrm>
              <a:off x="1387903" y="5002793"/>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5" name="ozonepng.005.png" descr="ozonepng.005.png"/>
            <p:cNvPicPr>
              <a:picLocks noChangeAspect="1"/>
            </p:cNvPicPr>
            <p:nvPr/>
          </p:nvPicPr>
          <p:blipFill>
            <a:blip r:embed="rId12" cstate="print"/>
            <a:srcRect l="34270" t="18526" r="23715" b="21903"/>
            <a:stretch>
              <a:fillRect/>
            </a:stretch>
          </p:blipFill>
          <p:spPr>
            <a:xfrm>
              <a:off x="388707" y="4813236"/>
              <a:ext cx="503008" cy="534896"/>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6" name="ozonepng.005.png" descr="ozonepng.005.png"/>
            <p:cNvPicPr>
              <a:picLocks noChangeAspect="1"/>
            </p:cNvPicPr>
            <p:nvPr/>
          </p:nvPicPr>
          <p:blipFill>
            <a:blip r:embed="rId12" cstate="print"/>
            <a:srcRect l="34270" t="18526" r="23715" b="21903"/>
            <a:stretch>
              <a:fillRect/>
            </a:stretch>
          </p:blipFill>
          <p:spPr>
            <a:xfrm>
              <a:off x="3036088" y="1204800"/>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7" name="ozonepng.005.png" descr="ozonepng.005.png"/>
            <p:cNvPicPr>
              <a:picLocks noChangeAspect="1"/>
            </p:cNvPicPr>
            <p:nvPr/>
          </p:nvPicPr>
          <p:blipFill>
            <a:blip r:embed="rId12" cstate="print"/>
            <a:srcRect l="34270" t="18526" r="23715" b="21903"/>
            <a:stretch>
              <a:fillRect/>
            </a:stretch>
          </p:blipFill>
          <p:spPr>
            <a:xfrm>
              <a:off x="2619423" y="4013703"/>
              <a:ext cx="503009"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8" name="ozonepng.005.png" descr="ozonepng.005.png"/>
            <p:cNvPicPr>
              <a:picLocks noChangeAspect="1"/>
            </p:cNvPicPr>
            <p:nvPr/>
          </p:nvPicPr>
          <p:blipFill>
            <a:blip r:embed="rId12" cstate="print"/>
            <a:srcRect l="34270" t="18526" r="23715" b="21903"/>
            <a:stretch>
              <a:fillRect/>
            </a:stretch>
          </p:blipFill>
          <p:spPr>
            <a:xfrm>
              <a:off x="60741" y="3930793"/>
              <a:ext cx="503008" cy="534897"/>
            </a:xfrm>
            <a:custGeom>
              <a:avLst/>
              <a:gdLst/>
              <a:ahLst/>
              <a:cxnLst>
                <a:cxn ang="0">
                  <a:pos x="wd2" y="hd2"/>
                </a:cxn>
                <a:cxn ang="5400000">
                  <a:pos x="wd2" y="hd2"/>
                </a:cxn>
                <a:cxn ang="10800000">
                  <a:pos x="wd2" y="hd2"/>
                </a:cxn>
                <a:cxn ang="16200000">
                  <a:pos x="wd2" y="hd2"/>
                </a:cxn>
              </a:cxnLst>
              <a:rect l="0" t="0" r="r" b="b"/>
              <a:pathLst>
                <a:path w="20546" h="21570" extrusionOk="0">
                  <a:moveTo>
                    <a:pt x="13880" y="11"/>
                  </a:moveTo>
                  <a:cubicBezTo>
                    <a:pt x="13297" y="-19"/>
                    <a:pt x="12696" y="12"/>
                    <a:pt x="12097" y="123"/>
                  </a:cubicBezTo>
                  <a:cubicBezTo>
                    <a:pt x="10212" y="475"/>
                    <a:pt x="8171" y="1941"/>
                    <a:pt x="7364" y="3516"/>
                  </a:cubicBezTo>
                  <a:cubicBezTo>
                    <a:pt x="6967" y="4290"/>
                    <a:pt x="6804" y="4391"/>
                    <a:pt x="5548" y="4621"/>
                  </a:cubicBezTo>
                  <a:cubicBezTo>
                    <a:pt x="2036" y="5264"/>
                    <a:pt x="-451" y="8770"/>
                    <a:pt x="69" y="12351"/>
                  </a:cubicBezTo>
                  <a:cubicBezTo>
                    <a:pt x="548" y="15650"/>
                    <a:pt x="3064" y="17968"/>
                    <a:pt x="6585" y="18368"/>
                  </a:cubicBezTo>
                  <a:cubicBezTo>
                    <a:pt x="7457" y="18467"/>
                    <a:pt x="7481" y="18489"/>
                    <a:pt x="8369" y="19392"/>
                  </a:cubicBezTo>
                  <a:cubicBezTo>
                    <a:pt x="9361" y="20403"/>
                    <a:pt x="10497" y="21047"/>
                    <a:pt x="11805" y="21361"/>
                  </a:cubicBezTo>
                  <a:cubicBezTo>
                    <a:pt x="12410" y="21506"/>
                    <a:pt x="13031" y="21581"/>
                    <a:pt x="13637" y="21569"/>
                  </a:cubicBezTo>
                  <a:cubicBezTo>
                    <a:pt x="15455" y="21533"/>
                    <a:pt x="17200" y="20795"/>
                    <a:pt x="18516" y="19488"/>
                  </a:cubicBezTo>
                  <a:cubicBezTo>
                    <a:pt x="19864" y="18151"/>
                    <a:pt x="20540" y="16548"/>
                    <a:pt x="20543" y="14607"/>
                  </a:cubicBezTo>
                  <a:cubicBezTo>
                    <a:pt x="20545" y="13428"/>
                    <a:pt x="20248" y="12202"/>
                    <a:pt x="19781" y="11374"/>
                  </a:cubicBezTo>
                  <a:lnTo>
                    <a:pt x="19473" y="10798"/>
                  </a:lnTo>
                  <a:lnTo>
                    <a:pt x="19797" y="10126"/>
                  </a:lnTo>
                  <a:cubicBezTo>
                    <a:pt x="21149" y="7424"/>
                    <a:pt x="20636" y="4180"/>
                    <a:pt x="18533" y="2092"/>
                  </a:cubicBezTo>
                  <a:cubicBezTo>
                    <a:pt x="17251" y="819"/>
                    <a:pt x="15629" y="103"/>
                    <a:pt x="13880" y="11"/>
                  </a:cubicBezTo>
                  <a:close/>
                </a:path>
              </a:pathLst>
            </a:custGeom>
            <a:ln w="12700" cap="flat">
              <a:noFill/>
              <a:miter lim="400000"/>
            </a:ln>
            <a:effectLst/>
          </p:spPr>
        </p:pic>
        <p:pic>
          <p:nvPicPr>
            <p:cNvPr id="229" name="ozonepng.003.png" descr="ozonepng.003.png"/>
            <p:cNvPicPr>
              <a:picLocks noChangeAspect="1"/>
            </p:cNvPicPr>
            <p:nvPr/>
          </p:nvPicPr>
          <p:blipFill>
            <a:blip r:embed="rId13" cstate="print"/>
            <a:srcRect l="40931" t="26401" r="30218" b="15333"/>
            <a:stretch>
              <a:fillRect/>
            </a:stretch>
          </p:blipFill>
          <p:spPr>
            <a:xfrm>
              <a:off x="2022409" y="4356043"/>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30" name="ozonepng.003.png" descr="ozonepng.003.png"/>
            <p:cNvPicPr>
              <a:picLocks noChangeAspect="1"/>
            </p:cNvPicPr>
            <p:nvPr/>
          </p:nvPicPr>
          <p:blipFill>
            <a:blip r:embed="rId13" cstate="print"/>
            <a:srcRect l="40931" t="26401" r="30218" b="15333"/>
            <a:stretch>
              <a:fillRect/>
            </a:stretch>
          </p:blipFill>
          <p:spPr>
            <a:xfrm>
              <a:off x="2474610" y="168746"/>
              <a:ext cx="570068" cy="863483"/>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31" name="ozonepng.003.png" descr="ozonepng.003.png"/>
            <p:cNvPicPr>
              <a:picLocks noChangeAspect="1"/>
            </p:cNvPicPr>
            <p:nvPr/>
          </p:nvPicPr>
          <p:blipFill>
            <a:blip r:embed="rId13" cstate="print"/>
            <a:srcRect l="40931" t="26401" r="30218" b="15333"/>
            <a:stretch>
              <a:fillRect/>
            </a:stretch>
          </p:blipFill>
          <p:spPr>
            <a:xfrm>
              <a:off x="2816035" y="2959623"/>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32" name="ozonepng.003.png" descr="ozonepng.003.png"/>
            <p:cNvPicPr>
              <a:picLocks noChangeAspect="1"/>
            </p:cNvPicPr>
            <p:nvPr/>
          </p:nvPicPr>
          <p:blipFill>
            <a:blip r:embed="rId13" cstate="print"/>
            <a:srcRect l="40931" t="26401" r="30218" b="15333"/>
            <a:stretch>
              <a:fillRect/>
            </a:stretch>
          </p:blipFill>
          <p:spPr>
            <a:xfrm>
              <a:off x="4359" y="2723299"/>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33" name="ozonepng.003.png" descr="ozonepng.003.png"/>
            <p:cNvPicPr>
              <a:picLocks noChangeAspect="1"/>
            </p:cNvPicPr>
            <p:nvPr/>
          </p:nvPicPr>
          <p:blipFill>
            <a:blip r:embed="rId13" cstate="print"/>
            <a:srcRect l="40931" t="26401" r="30218" b="15333"/>
            <a:stretch>
              <a:fillRect/>
            </a:stretch>
          </p:blipFill>
          <p:spPr>
            <a:xfrm>
              <a:off x="1484465" y="903664"/>
              <a:ext cx="570069" cy="863483"/>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34" name="ozonepng.003.png" descr="ozonepng.003.png"/>
            <p:cNvPicPr>
              <a:picLocks noChangeAspect="1"/>
            </p:cNvPicPr>
            <p:nvPr/>
          </p:nvPicPr>
          <p:blipFill>
            <a:blip r:embed="rId13" cstate="print"/>
            <a:srcRect l="40931" t="26401" r="30218" b="15333"/>
            <a:stretch>
              <a:fillRect/>
            </a:stretch>
          </p:blipFill>
          <p:spPr>
            <a:xfrm>
              <a:off x="863538" y="3122380"/>
              <a:ext cx="570068"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grpSp>
      <p:sp>
        <p:nvSpPr>
          <p:cNvPr id="236" name="Triangle"/>
          <p:cNvSpPr/>
          <p:nvPr/>
        </p:nvSpPr>
        <p:spPr>
          <a:xfrm rot="5400000" flipH="1">
            <a:off x="12836046" y="9024183"/>
            <a:ext cx="4936706" cy="9648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7" name="Triangle"/>
          <p:cNvSpPr/>
          <p:nvPr/>
        </p:nvSpPr>
        <p:spPr>
          <a:xfrm rot="5400000" flipH="1">
            <a:off x="18122766" y="9024183"/>
            <a:ext cx="4936704" cy="9648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9" name="Group"/>
          <p:cNvGrpSpPr/>
          <p:nvPr/>
        </p:nvGrpSpPr>
        <p:grpSpPr>
          <a:xfrm>
            <a:off x="21213708" y="6211409"/>
            <a:ext cx="2353211" cy="5863911"/>
            <a:chOff x="90" y="0"/>
            <a:chExt cx="2353210" cy="5863910"/>
          </a:xfrm>
        </p:grpSpPr>
        <p:pic>
          <p:nvPicPr>
            <p:cNvPr id="238" name="ozonepng.003.png" descr="ozonepng.003.png"/>
            <p:cNvPicPr>
              <a:picLocks noChangeAspect="1"/>
            </p:cNvPicPr>
            <p:nvPr/>
          </p:nvPicPr>
          <p:blipFill>
            <a:blip r:embed="rId13" cstate="print"/>
            <a:srcRect l="40931" t="26401" r="30218" b="15333"/>
            <a:stretch>
              <a:fillRect/>
            </a:stretch>
          </p:blipFill>
          <p:spPr>
            <a:xfrm>
              <a:off x="1783232" y="2129713"/>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39" name="ozonepng.003.png" descr="ozonepng.003.png"/>
            <p:cNvPicPr>
              <a:picLocks noChangeAspect="1"/>
            </p:cNvPicPr>
            <p:nvPr/>
          </p:nvPicPr>
          <p:blipFill>
            <a:blip r:embed="rId13" cstate="print"/>
            <a:srcRect l="40931" t="26401" r="30218" b="15333"/>
            <a:stretch>
              <a:fillRect/>
            </a:stretch>
          </p:blipFill>
          <p:spPr>
            <a:xfrm>
              <a:off x="90" y="780446"/>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0" name="ozonepng.003.png" descr="ozonepng.003.png"/>
            <p:cNvPicPr>
              <a:picLocks noChangeAspect="1"/>
            </p:cNvPicPr>
            <p:nvPr/>
          </p:nvPicPr>
          <p:blipFill>
            <a:blip r:embed="rId13" cstate="print"/>
            <a:srcRect l="40931" t="26401" r="30218" b="15333"/>
            <a:stretch>
              <a:fillRect/>
            </a:stretch>
          </p:blipFill>
          <p:spPr>
            <a:xfrm>
              <a:off x="854635" y="2323864"/>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1" name="ozonepng.003.png" descr="ozonepng.003.png"/>
            <p:cNvPicPr>
              <a:picLocks noChangeAspect="1"/>
            </p:cNvPicPr>
            <p:nvPr/>
          </p:nvPicPr>
          <p:blipFill>
            <a:blip r:embed="rId13" cstate="print"/>
            <a:srcRect l="40931" t="26401" r="30218" b="15333"/>
            <a:stretch>
              <a:fillRect/>
            </a:stretch>
          </p:blipFill>
          <p:spPr>
            <a:xfrm>
              <a:off x="1151792" y="1001885"/>
              <a:ext cx="570069" cy="863483"/>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2" name="ozonepng.003.png" descr="ozonepng.003.png"/>
            <p:cNvPicPr>
              <a:picLocks noChangeAspect="1"/>
            </p:cNvPicPr>
            <p:nvPr/>
          </p:nvPicPr>
          <p:blipFill>
            <a:blip r:embed="rId13" cstate="print"/>
            <a:srcRect l="40931" t="26401" r="30218" b="15333"/>
            <a:stretch>
              <a:fillRect/>
            </a:stretch>
          </p:blipFill>
          <p:spPr>
            <a:xfrm>
              <a:off x="97754" y="2797325"/>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3" name="ozonepng.003.png" descr="ozonepng.003.png"/>
            <p:cNvPicPr>
              <a:picLocks noChangeAspect="1"/>
            </p:cNvPicPr>
            <p:nvPr/>
          </p:nvPicPr>
          <p:blipFill>
            <a:blip r:embed="rId13" cstate="print"/>
            <a:srcRect l="40931" t="26401" r="30218" b="15333"/>
            <a:stretch>
              <a:fillRect/>
            </a:stretch>
          </p:blipFill>
          <p:spPr>
            <a:xfrm>
              <a:off x="665087" y="3872616"/>
              <a:ext cx="570069" cy="863483"/>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4" name="ozonepng.003.png" descr="ozonepng.003.png"/>
            <p:cNvPicPr>
              <a:picLocks noChangeAspect="1"/>
            </p:cNvPicPr>
            <p:nvPr/>
          </p:nvPicPr>
          <p:blipFill>
            <a:blip r:embed="rId13" cstate="print"/>
            <a:srcRect l="40931" t="26401" r="30218" b="15333"/>
            <a:stretch>
              <a:fillRect/>
            </a:stretch>
          </p:blipFill>
          <p:spPr>
            <a:xfrm>
              <a:off x="204628" y="4814203"/>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5" name="ozonepng.003.png" descr="ozonepng.003.png"/>
            <p:cNvPicPr>
              <a:picLocks noChangeAspect="1"/>
            </p:cNvPicPr>
            <p:nvPr/>
          </p:nvPicPr>
          <p:blipFill>
            <a:blip r:embed="rId13" cstate="print"/>
            <a:srcRect l="40931" t="26401" r="30218" b="15333"/>
            <a:stretch>
              <a:fillRect/>
            </a:stretch>
          </p:blipFill>
          <p:spPr>
            <a:xfrm>
              <a:off x="665087" y="-1"/>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6" name="ozonepng.003.png" descr="ozonepng.003.png"/>
            <p:cNvPicPr>
              <a:picLocks noChangeAspect="1"/>
            </p:cNvPicPr>
            <p:nvPr/>
          </p:nvPicPr>
          <p:blipFill>
            <a:blip r:embed="rId13" cstate="print"/>
            <a:srcRect l="40931" t="26401" r="30218" b="15333"/>
            <a:stretch>
              <a:fillRect/>
            </a:stretch>
          </p:blipFill>
          <p:spPr>
            <a:xfrm>
              <a:off x="347086" y="1564315"/>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7" name="ozonepng.003.png" descr="ozonepng.003.png"/>
            <p:cNvPicPr>
              <a:picLocks noChangeAspect="1"/>
            </p:cNvPicPr>
            <p:nvPr/>
          </p:nvPicPr>
          <p:blipFill>
            <a:blip r:embed="rId13" cstate="print"/>
            <a:srcRect l="40931" t="26401" r="30218" b="15333"/>
            <a:stretch>
              <a:fillRect/>
            </a:stretch>
          </p:blipFill>
          <p:spPr>
            <a:xfrm>
              <a:off x="1333123" y="5000428"/>
              <a:ext cx="570069" cy="863482"/>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pic>
          <p:nvPicPr>
            <p:cNvPr id="248" name="ozonepng.003.png" descr="ozonepng.003.png"/>
            <p:cNvPicPr>
              <a:picLocks noChangeAspect="1"/>
            </p:cNvPicPr>
            <p:nvPr/>
          </p:nvPicPr>
          <p:blipFill>
            <a:blip r:embed="rId13" cstate="print"/>
            <a:srcRect l="40931" t="26401" r="30218" b="15333"/>
            <a:stretch>
              <a:fillRect/>
            </a:stretch>
          </p:blipFill>
          <p:spPr>
            <a:xfrm>
              <a:off x="1498199" y="3311988"/>
              <a:ext cx="570068" cy="863483"/>
            </a:xfrm>
            <a:custGeom>
              <a:avLst/>
              <a:gdLst/>
              <a:ahLst/>
              <a:cxnLst>
                <a:cxn ang="0">
                  <a:pos x="wd2" y="hd2"/>
                </a:cxn>
                <a:cxn ang="5400000">
                  <a:pos x="wd2" y="hd2"/>
                </a:cxn>
                <a:cxn ang="10800000">
                  <a:pos x="wd2" y="hd2"/>
                </a:cxn>
                <a:cxn ang="16200000">
                  <a:pos x="wd2" y="hd2"/>
                </a:cxn>
              </a:cxnLst>
              <a:rect l="0" t="0" r="r" b="b"/>
              <a:pathLst>
                <a:path w="18733" h="21147" extrusionOk="0">
                  <a:moveTo>
                    <a:pt x="9335" y="0"/>
                  </a:moveTo>
                  <a:cubicBezTo>
                    <a:pt x="2877" y="-6"/>
                    <a:pt x="-1631" y="4787"/>
                    <a:pt x="571" y="9312"/>
                  </a:cubicBezTo>
                  <a:cubicBezTo>
                    <a:pt x="1130" y="10459"/>
                    <a:pt x="1130" y="10652"/>
                    <a:pt x="571" y="11800"/>
                  </a:cubicBezTo>
                  <a:cubicBezTo>
                    <a:pt x="-667" y="14344"/>
                    <a:pt x="142" y="17134"/>
                    <a:pt x="2684" y="19031"/>
                  </a:cubicBezTo>
                  <a:cubicBezTo>
                    <a:pt x="4189" y="20154"/>
                    <a:pt x="5990" y="20830"/>
                    <a:pt x="8109" y="21072"/>
                  </a:cubicBezTo>
                  <a:cubicBezTo>
                    <a:pt x="12683" y="21594"/>
                    <a:pt x="17252" y="19332"/>
                    <a:pt x="18464" y="15940"/>
                  </a:cubicBezTo>
                  <a:cubicBezTo>
                    <a:pt x="18974" y="14513"/>
                    <a:pt x="18696" y="12284"/>
                    <a:pt x="17851" y="11051"/>
                  </a:cubicBezTo>
                  <a:cubicBezTo>
                    <a:pt x="17526" y="10577"/>
                    <a:pt x="17526" y="10567"/>
                    <a:pt x="17890" y="9953"/>
                  </a:cubicBezTo>
                  <a:cubicBezTo>
                    <a:pt x="19969" y="6454"/>
                    <a:pt x="18076" y="2364"/>
                    <a:pt x="13600" y="690"/>
                  </a:cubicBezTo>
                  <a:cubicBezTo>
                    <a:pt x="12458" y="264"/>
                    <a:pt x="10841" y="2"/>
                    <a:pt x="9335" y="0"/>
                  </a:cubicBezTo>
                  <a:close/>
                </a:path>
              </a:pathLst>
            </a:custGeom>
            <a:ln w="12700" cap="flat">
              <a:noFill/>
              <a:miter lim="400000"/>
            </a:ln>
            <a:effectLst/>
          </p:spPr>
        </p:pic>
      </p:grpSp>
      <p:grpSp>
        <p:nvGrpSpPr>
          <p:cNvPr id="10" name="Group"/>
          <p:cNvGrpSpPr/>
          <p:nvPr/>
        </p:nvGrpSpPr>
        <p:grpSpPr>
          <a:xfrm>
            <a:off x="2592429" y="6414000"/>
            <a:ext cx="3806421" cy="2051160"/>
            <a:chOff x="0" y="-1"/>
            <a:chExt cx="3806418" cy="2051157"/>
          </a:xfrm>
        </p:grpSpPr>
        <p:sp>
          <p:nvSpPr>
            <p:cNvPr id="250" name="+"/>
            <p:cNvSpPr txBox="1"/>
            <p:nvPr/>
          </p:nvSpPr>
          <p:spPr>
            <a:xfrm>
              <a:off x="1638486" y="455936"/>
              <a:ext cx="551433" cy="1025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6000" b="0">
                  <a:solidFill>
                    <a:schemeClr val="accent1">
                      <a:hueOff val="114395"/>
                      <a:lumOff val="-24975"/>
                    </a:schemeClr>
                  </a:solidFill>
                  <a:latin typeface="ヒラギノ角ゴ Std"/>
                  <a:ea typeface="ヒラギノ角ゴ Std"/>
                  <a:cs typeface="ヒラギノ角ゴ Std"/>
                  <a:sym typeface="ヒラギノ角ゴ Std"/>
                </a:defRPr>
              </a:lvl1pPr>
            </a:lstStyle>
            <a:p>
              <a:r>
                <a:t>+</a:t>
              </a:r>
            </a:p>
          </p:txBody>
        </p:sp>
        <p:pic>
          <p:nvPicPr>
            <p:cNvPr id="251" name="ozonepng.003.png" descr="ozonepng.003.png"/>
            <p:cNvPicPr>
              <a:picLocks noChangeAspect="1"/>
            </p:cNvPicPr>
            <p:nvPr/>
          </p:nvPicPr>
          <p:blipFill>
            <a:blip r:embed="rId10" cstate="print"/>
            <a:srcRect l="40929" t="26401" r="30217" b="15326"/>
            <a:stretch>
              <a:fillRect/>
            </a:stretch>
          </p:blipFill>
          <p:spPr>
            <a:xfrm>
              <a:off x="2452254" y="-1"/>
              <a:ext cx="1354164" cy="2051157"/>
            </a:xfrm>
            <a:custGeom>
              <a:avLst/>
              <a:gdLst/>
              <a:ahLst/>
              <a:cxnLst>
                <a:cxn ang="0">
                  <a:pos x="wd2" y="hd2"/>
                </a:cxn>
                <a:cxn ang="5400000">
                  <a:pos x="wd2" y="hd2"/>
                </a:cxn>
                <a:cxn ang="10800000">
                  <a:pos x="wd2" y="hd2"/>
                </a:cxn>
                <a:cxn ang="16200000">
                  <a:pos x="wd2" y="hd2"/>
                </a:cxn>
              </a:cxnLst>
              <a:rect l="0" t="0" r="r" b="b"/>
              <a:pathLst>
                <a:path w="18731" h="21146" extrusionOk="0">
                  <a:moveTo>
                    <a:pt x="9330" y="0"/>
                  </a:moveTo>
                  <a:cubicBezTo>
                    <a:pt x="2874" y="-6"/>
                    <a:pt x="-1633" y="4785"/>
                    <a:pt x="569" y="9309"/>
                  </a:cubicBezTo>
                  <a:cubicBezTo>
                    <a:pt x="1127" y="10456"/>
                    <a:pt x="1127" y="10649"/>
                    <a:pt x="569" y="11796"/>
                  </a:cubicBezTo>
                  <a:cubicBezTo>
                    <a:pt x="-669" y="14340"/>
                    <a:pt x="146" y="17133"/>
                    <a:pt x="2688" y="19030"/>
                  </a:cubicBezTo>
                  <a:cubicBezTo>
                    <a:pt x="4192" y="20153"/>
                    <a:pt x="5992" y="20830"/>
                    <a:pt x="8112" y="21072"/>
                  </a:cubicBezTo>
                  <a:cubicBezTo>
                    <a:pt x="12685" y="21594"/>
                    <a:pt x="17247" y="19329"/>
                    <a:pt x="18460" y="15937"/>
                  </a:cubicBezTo>
                  <a:cubicBezTo>
                    <a:pt x="18969" y="14510"/>
                    <a:pt x="18689" y="12285"/>
                    <a:pt x="17845" y="11052"/>
                  </a:cubicBezTo>
                  <a:cubicBezTo>
                    <a:pt x="17520" y="10578"/>
                    <a:pt x="17524" y="10569"/>
                    <a:pt x="17889" y="9955"/>
                  </a:cubicBezTo>
                  <a:cubicBezTo>
                    <a:pt x="19967" y="6456"/>
                    <a:pt x="18071" y="2361"/>
                    <a:pt x="13596" y="688"/>
                  </a:cubicBezTo>
                  <a:cubicBezTo>
                    <a:pt x="12455" y="261"/>
                    <a:pt x="10836" y="2"/>
                    <a:pt x="9330" y="0"/>
                  </a:cubicBezTo>
                  <a:close/>
                </a:path>
              </a:pathLst>
            </a:custGeom>
            <a:ln w="12700" cap="flat">
              <a:noFill/>
              <a:miter lim="400000"/>
            </a:ln>
            <a:effectLst/>
          </p:spPr>
        </p:pic>
        <p:pic>
          <p:nvPicPr>
            <p:cNvPr id="252" name="ozone.004.jpeg" descr="ozone.004.jpeg"/>
            <p:cNvPicPr>
              <a:picLocks noChangeAspect="1"/>
            </p:cNvPicPr>
            <p:nvPr/>
          </p:nvPicPr>
          <p:blipFill>
            <a:blip r:embed="rId14" cstate="print"/>
            <a:srcRect l="35524" t="30742" r="35499" b="30709"/>
            <a:stretch>
              <a:fillRect/>
            </a:stretch>
          </p:blipFill>
          <p:spPr>
            <a:xfrm>
              <a:off x="0" y="284286"/>
              <a:ext cx="1372297" cy="1369220"/>
            </a:xfrm>
            <a:custGeom>
              <a:avLst/>
              <a:gdLst/>
              <a:ahLst/>
              <a:cxnLst>
                <a:cxn ang="0">
                  <a:pos x="wd2" y="hd2"/>
                </a:cxn>
                <a:cxn ang="5400000">
                  <a:pos x="wd2" y="hd2"/>
                </a:cxn>
                <a:cxn ang="10800000">
                  <a:pos x="wd2" y="hd2"/>
                </a:cxn>
                <a:cxn ang="16200000">
                  <a:pos x="wd2" y="hd2"/>
                </a:cxn>
              </a:cxnLst>
              <a:rect l="0" t="0" r="r" b="b"/>
              <a:pathLst>
                <a:path w="19433" h="21600" extrusionOk="0">
                  <a:moveTo>
                    <a:pt x="9706" y="0"/>
                  </a:moveTo>
                  <a:cubicBezTo>
                    <a:pt x="8743" y="0"/>
                    <a:pt x="7779" y="114"/>
                    <a:pt x="7081" y="338"/>
                  </a:cubicBezTo>
                  <a:cubicBezTo>
                    <a:pt x="2820" y="1705"/>
                    <a:pt x="0" y="5871"/>
                    <a:pt x="0" y="10794"/>
                  </a:cubicBezTo>
                  <a:cubicBezTo>
                    <a:pt x="0" y="16212"/>
                    <a:pt x="3267" y="20473"/>
                    <a:pt x="8239" y="21544"/>
                  </a:cubicBezTo>
                  <a:cubicBezTo>
                    <a:pt x="8426" y="21584"/>
                    <a:pt x="8722" y="21600"/>
                    <a:pt x="9076" y="21600"/>
                  </a:cubicBezTo>
                  <a:cubicBezTo>
                    <a:pt x="10141" y="21600"/>
                    <a:pt x="11725" y="21440"/>
                    <a:pt x="12398" y="21224"/>
                  </a:cubicBezTo>
                  <a:cubicBezTo>
                    <a:pt x="14349" y="20598"/>
                    <a:pt x="16223" y="19186"/>
                    <a:pt x="17400" y="17455"/>
                  </a:cubicBezTo>
                  <a:cubicBezTo>
                    <a:pt x="21600" y="11279"/>
                    <a:pt x="18993" y="2476"/>
                    <a:pt x="12331" y="338"/>
                  </a:cubicBezTo>
                  <a:cubicBezTo>
                    <a:pt x="11633" y="114"/>
                    <a:pt x="10669" y="0"/>
                    <a:pt x="9706" y="0"/>
                  </a:cubicBezTo>
                  <a:close/>
                </a:path>
              </a:pathLst>
            </a:custGeom>
            <a:ln w="12700" cap="flat">
              <a:noFill/>
              <a:miter lim="400000"/>
            </a:ln>
            <a:effectLst/>
          </p:spPr>
        </p:pic>
      </p:grpSp>
      <p:grpSp>
        <p:nvGrpSpPr>
          <p:cNvPr id="11" name="Group"/>
          <p:cNvGrpSpPr/>
          <p:nvPr/>
        </p:nvGrpSpPr>
        <p:grpSpPr>
          <a:xfrm>
            <a:off x="2592428" y="10577299"/>
            <a:ext cx="3806420" cy="2051159"/>
            <a:chOff x="0" y="-1"/>
            <a:chExt cx="3806418" cy="2051157"/>
          </a:xfrm>
        </p:grpSpPr>
        <p:sp>
          <p:nvSpPr>
            <p:cNvPr id="254" name="+"/>
            <p:cNvSpPr txBox="1"/>
            <p:nvPr/>
          </p:nvSpPr>
          <p:spPr>
            <a:xfrm>
              <a:off x="1638484" y="512617"/>
              <a:ext cx="551433" cy="1025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6000" b="0">
                  <a:solidFill>
                    <a:schemeClr val="accent1">
                      <a:hueOff val="114395"/>
                      <a:lumOff val="-24975"/>
                    </a:schemeClr>
                  </a:solidFill>
                  <a:latin typeface="ヒラギノ角ゴ Std"/>
                  <a:ea typeface="ヒラギノ角ゴ Std"/>
                  <a:cs typeface="ヒラギノ角ゴ Std"/>
                  <a:sym typeface="ヒラギノ角ゴ Std"/>
                </a:defRPr>
              </a:lvl1pPr>
            </a:lstStyle>
            <a:p>
              <a:r>
                <a:t>+</a:t>
              </a:r>
            </a:p>
          </p:txBody>
        </p:sp>
        <p:pic>
          <p:nvPicPr>
            <p:cNvPr id="255" name="ozonepng.003.png" descr="ozonepng.003.png"/>
            <p:cNvPicPr>
              <a:picLocks noChangeAspect="1"/>
            </p:cNvPicPr>
            <p:nvPr/>
          </p:nvPicPr>
          <p:blipFill>
            <a:blip r:embed="rId10" cstate="print"/>
            <a:srcRect l="40929" t="26401" r="30217" b="15326"/>
            <a:stretch>
              <a:fillRect/>
            </a:stretch>
          </p:blipFill>
          <p:spPr>
            <a:xfrm>
              <a:off x="2452254" y="-1"/>
              <a:ext cx="1354164" cy="2051157"/>
            </a:xfrm>
            <a:custGeom>
              <a:avLst/>
              <a:gdLst/>
              <a:ahLst/>
              <a:cxnLst>
                <a:cxn ang="0">
                  <a:pos x="wd2" y="hd2"/>
                </a:cxn>
                <a:cxn ang="5400000">
                  <a:pos x="wd2" y="hd2"/>
                </a:cxn>
                <a:cxn ang="10800000">
                  <a:pos x="wd2" y="hd2"/>
                </a:cxn>
                <a:cxn ang="16200000">
                  <a:pos x="wd2" y="hd2"/>
                </a:cxn>
              </a:cxnLst>
              <a:rect l="0" t="0" r="r" b="b"/>
              <a:pathLst>
                <a:path w="18731" h="21146" extrusionOk="0">
                  <a:moveTo>
                    <a:pt x="9330" y="0"/>
                  </a:moveTo>
                  <a:cubicBezTo>
                    <a:pt x="2874" y="-6"/>
                    <a:pt x="-1633" y="4785"/>
                    <a:pt x="569" y="9309"/>
                  </a:cubicBezTo>
                  <a:cubicBezTo>
                    <a:pt x="1127" y="10456"/>
                    <a:pt x="1127" y="10649"/>
                    <a:pt x="569" y="11796"/>
                  </a:cubicBezTo>
                  <a:cubicBezTo>
                    <a:pt x="-669" y="14340"/>
                    <a:pt x="146" y="17133"/>
                    <a:pt x="2688" y="19030"/>
                  </a:cubicBezTo>
                  <a:cubicBezTo>
                    <a:pt x="4192" y="20153"/>
                    <a:pt x="5992" y="20830"/>
                    <a:pt x="8112" y="21072"/>
                  </a:cubicBezTo>
                  <a:cubicBezTo>
                    <a:pt x="12685" y="21594"/>
                    <a:pt x="17247" y="19329"/>
                    <a:pt x="18460" y="15937"/>
                  </a:cubicBezTo>
                  <a:cubicBezTo>
                    <a:pt x="18969" y="14510"/>
                    <a:pt x="18689" y="12285"/>
                    <a:pt x="17845" y="11052"/>
                  </a:cubicBezTo>
                  <a:cubicBezTo>
                    <a:pt x="17520" y="10578"/>
                    <a:pt x="17524" y="10569"/>
                    <a:pt x="17889" y="9955"/>
                  </a:cubicBezTo>
                  <a:cubicBezTo>
                    <a:pt x="19967" y="6456"/>
                    <a:pt x="18071" y="2361"/>
                    <a:pt x="13596" y="688"/>
                  </a:cubicBezTo>
                  <a:cubicBezTo>
                    <a:pt x="12455" y="261"/>
                    <a:pt x="10836" y="2"/>
                    <a:pt x="9330" y="0"/>
                  </a:cubicBezTo>
                  <a:close/>
                </a:path>
              </a:pathLst>
            </a:custGeom>
            <a:ln w="12700" cap="flat">
              <a:noFill/>
              <a:miter lim="400000"/>
            </a:ln>
            <a:effectLst/>
          </p:spPr>
        </p:pic>
        <p:pic>
          <p:nvPicPr>
            <p:cNvPr id="256" name="ozone.004.jpeg" descr="ozone.004.jpeg"/>
            <p:cNvPicPr>
              <a:picLocks noChangeAspect="1"/>
            </p:cNvPicPr>
            <p:nvPr/>
          </p:nvPicPr>
          <p:blipFill>
            <a:blip r:embed="rId14" cstate="print"/>
            <a:srcRect l="35524" t="30742" r="35499" b="30709"/>
            <a:stretch>
              <a:fillRect/>
            </a:stretch>
          </p:blipFill>
          <p:spPr>
            <a:xfrm>
              <a:off x="0" y="340967"/>
              <a:ext cx="1372297" cy="1369220"/>
            </a:xfrm>
            <a:custGeom>
              <a:avLst/>
              <a:gdLst/>
              <a:ahLst/>
              <a:cxnLst>
                <a:cxn ang="0">
                  <a:pos x="wd2" y="hd2"/>
                </a:cxn>
                <a:cxn ang="5400000">
                  <a:pos x="wd2" y="hd2"/>
                </a:cxn>
                <a:cxn ang="10800000">
                  <a:pos x="wd2" y="hd2"/>
                </a:cxn>
                <a:cxn ang="16200000">
                  <a:pos x="wd2" y="hd2"/>
                </a:cxn>
              </a:cxnLst>
              <a:rect l="0" t="0" r="r" b="b"/>
              <a:pathLst>
                <a:path w="19433" h="21600" extrusionOk="0">
                  <a:moveTo>
                    <a:pt x="9706" y="0"/>
                  </a:moveTo>
                  <a:cubicBezTo>
                    <a:pt x="8743" y="0"/>
                    <a:pt x="7779" y="114"/>
                    <a:pt x="7081" y="338"/>
                  </a:cubicBezTo>
                  <a:cubicBezTo>
                    <a:pt x="2820" y="1705"/>
                    <a:pt x="0" y="5871"/>
                    <a:pt x="0" y="10794"/>
                  </a:cubicBezTo>
                  <a:cubicBezTo>
                    <a:pt x="0" y="16212"/>
                    <a:pt x="3267" y="20473"/>
                    <a:pt x="8239" y="21544"/>
                  </a:cubicBezTo>
                  <a:cubicBezTo>
                    <a:pt x="8426" y="21584"/>
                    <a:pt x="8722" y="21600"/>
                    <a:pt x="9076" y="21600"/>
                  </a:cubicBezTo>
                  <a:cubicBezTo>
                    <a:pt x="10141" y="21600"/>
                    <a:pt x="11725" y="21440"/>
                    <a:pt x="12398" y="21224"/>
                  </a:cubicBezTo>
                  <a:cubicBezTo>
                    <a:pt x="14349" y="20598"/>
                    <a:pt x="16223" y="19186"/>
                    <a:pt x="17400" y="17455"/>
                  </a:cubicBezTo>
                  <a:cubicBezTo>
                    <a:pt x="21600" y="11279"/>
                    <a:pt x="18993" y="2476"/>
                    <a:pt x="12331" y="338"/>
                  </a:cubicBezTo>
                  <a:cubicBezTo>
                    <a:pt x="11633" y="114"/>
                    <a:pt x="10669" y="0"/>
                    <a:pt x="9706" y="0"/>
                  </a:cubicBezTo>
                  <a:close/>
                </a:path>
              </a:pathLst>
            </a:custGeom>
            <a:ln w="12700" cap="flat">
              <a:noFill/>
              <a:miter lim="400000"/>
            </a:ln>
            <a:effectLst/>
          </p:spPr>
        </p:pic>
      </p:grpSp>
      <p:sp>
        <p:nvSpPr>
          <p:cNvPr id="258" name="Oxygen already present in the air"/>
          <p:cNvSpPr txBox="1"/>
          <p:nvPr/>
        </p:nvSpPr>
        <p:spPr>
          <a:xfrm>
            <a:off x="1894856" y="9018246"/>
            <a:ext cx="4100820" cy="841242"/>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defRPr sz="2400"/>
            </a:lvl1pPr>
          </a:lstStyle>
          <a:p>
            <a:r>
              <a:rPr lang="cs-CZ" dirty="0"/>
              <a:t>Kyslík přítomný ve vzduchu</a:t>
            </a:r>
            <a:endParaRPr dirty="0"/>
          </a:p>
        </p:txBody>
      </p:sp>
      <p:sp>
        <p:nvSpPr>
          <p:cNvPr id="259" name="Electrical discharge"/>
          <p:cNvSpPr txBox="1"/>
          <p:nvPr/>
        </p:nvSpPr>
        <p:spPr>
          <a:xfrm>
            <a:off x="2758953" y="4444437"/>
            <a:ext cx="2809082" cy="471910"/>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defRPr sz="2400"/>
            </a:lvl1pPr>
          </a:lstStyle>
          <a:p>
            <a:r>
              <a:rPr lang="cs-CZ" dirty="0"/>
              <a:t>Elektrický výboj</a:t>
            </a:r>
            <a:endParaRPr dirty="0"/>
          </a:p>
        </p:txBody>
      </p:sp>
      <p:sp>
        <p:nvSpPr>
          <p:cNvPr id="260" name="Ozone"/>
          <p:cNvSpPr txBox="1"/>
          <p:nvPr/>
        </p:nvSpPr>
        <p:spPr>
          <a:xfrm>
            <a:off x="6791400" y="8842872"/>
            <a:ext cx="2953361" cy="1210574"/>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defRPr sz="2400"/>
            </a:lvl1pPr>
          </a:lstStyle>
          <a:p>
            <a:r>
              <a:rPr dirty="0"/>
              <a:t>Ozon</a:t>
            </a:r>
            <a:endParaRPr lang="it-IT" dirty="0"/>
          </a:p>
          <a:p>
            <a:r>
              <a:rPr lang="cs-CZ" dirty="0"/>
              <a:t>získaný agregací</a:t>
            </a:r>
            <a:r>
              <a:rPr lang="it-IT" dirty="0"/>
              <a:t> O+O2 </a:t>
            </a:r>
            <a:endParaRPr dirty="0"/>
          </a:p>
        </p:txBody>
      </p:sp>
      <p:sp>
        <p:nvSpPr>
          <p:cNvPr id="261" name="The high oxidising power of ozone eliminates microbial compounds"/>
          <p:cNvSpPr txBox="1"/>
          <p:nvPr/>
        </p:nvSpPr>
        <p:spPr>
          <a:xfrm>
            <a:off x="9959753" y="12284016"/>
            <a:ext cx="5145250" cy="1210574"/>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defRPr sz="2400"/>
            </a:lvl1pPr>
          </a:lstStyle>
          <a:p>
            <a:r>
              <a:rPr lang="cs-CZ" dirty="0" err="1"/>
              <a:t>Oxydační</a:t>
            </a:r>
            <a:r>
              <a:rPr lang="cs-CZ" dirty="0"/>
              <a:t> schopnost ozónu</a:t>
            </a:r>
            <a:r>
              <a:rPr lang="it-IT" dirty="0"/>
              <a:t> </a:t>
            </a:r>
            <a:r>
              <a:rPr lang="cs-CZ" dirty="0"/>
              <a:t>ničí baktérie, plísně, kvasinky, viry, alergeny atd</a:t>
            </a:r>
            <a:r>
              <a:rPr lang="it-IT" dirty="0"/>
              <a:t>…</a:t>
            </a:r>
            <a:endParaRPr dirty="0"/>
          </a:p>
        </p:txBody>
      </p:sp>
      <p:sp>
        <p:nvSpPr>
          <p:cNvPr id="262" name="Air quality immediately after treatment"/>
          <p:cNvSpPr txBox="1"/>
          <p:nvPr/>
        </p:nvSpPr>
        <p:spPr>
          <a:xfrm>
            <a:off x="14928305" y="12010826"/>
            <a:ext cx="5544617" cy="1579906"/>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defRPr sz="2400"/>
            </a:lvl1pPr>
          </a:lstStyle>
          <a:p>
            <a:r>
              <a:rPr lang="cs-CZ" dirty="0"/>
              <a:t>Vzduch v prostředí po ošetření je BEZ baktérií, virů, ale obsahuje hodnoty ozónu, které se neslučují z přítomností osob.</a:t>
            </a:r>
            <a:endParaRPr dirty="0"/>
          </a:p>
        </p:txBody>
      </p:sp>
      <p:sp>
        <p:nvSpPr>
          <p:cNvPr id="263" name="Evergreen patented catalysation technology"/>
          <p:cNvSpPr txBox="1"/>
          <p:nvPr/>
        </p:nvSpPr>
        <p:spPr>
          <a:xfrm>
            <a:off x="18982242" y="5052330"/>
            <a:ext cx="5401759" cy="1210574"/>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defRPr sz="2400"/>
            </a:lvl1pPr>
          </a:lstStyle>
          <a:p>
            <a:r>
              <a:rPr lang="cs-CZ" dirty="0"/>
              <a:t>Patentovaný systém v </a:t>
            </a:r>
            <a:r>
              <a:rPr lang="it-IT" dirty="0"/>
              <a:t>Europ</a:t>
            </a:r>
            <a:r>
              <a:rPr lang="cs-CZ" dirty="0"/>
              <a:t>ě</a:t>
            </a:r>
            <a:r>
              <a:rPr lang="it-IT" dirty="0"/>
              <a:t> </a:t>
            </a:r>
            <a:r>
              <a:rPr lang="cs-CZ" dirty="0"/>
              <a:t>společností</a:t>
            </a:r>
            <a:r>
              <a:rPr lang="it-IT" dirty="0"/>
              <a:t> </a:t>
            </a:r>
            <a:r>
              <a:rPr dirty="0"/>
              <a:t>Evergreen </a:t>
            </a:r>
            <a:r>
              <a:rPr lang="it-IT" dirty="0"/>
              <a:t>tecno plants srl (</a:t>
            </a:r>
            <a:r>
              <a:rPr lang="cs-CZ" dirty="0"/>
              <a:t>systém </a:t>
            </a:r>
            <a:r>
              <a:rPr lang="cs-CZ" dirty="0" err="1"/>
              <a:t>katalyzace</a:t>
            </a:r>
            <a:r>
              <a:rPr lang="it-IT" dirty="0"/>
              <a:t> O3 </a:t>
            </a:r>
            <a:r>
              <a:rPr lang="cs-CZ" dirty="0"/>
              <a:t>na</a:t>
            </a:r>
            <a:r>
              <a:rPr lang="it-IT" dirty="0"/>
              <a:t> O2)</a:t>
            </a:r>
            <a:endParaRPr dirty="0"/>
          </a:p>
        </p:txBody>
      </p:sp>
      <p:sp>
        <p:nvSpPr>
          <p:cNvPr id="264" name="environment “ozone free” in compliance to world wide directives"/>
          <p:cNvSpPr txBox="1"/>
          <p:nvPr/>
        </p:nvSpPr>
        <p:spPr>
          <a:xfrm>
            <a:off x="20704627" y="11842174"/>
            <a:ext cx="3691170" cy="1949237"/>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defRPr sz="2400"/>
            </a:lvl1pPr>
          </a:lstStyle>
          <a:p>
            <a:r>
              <a:rPr lang="cs-CZ" dirty="0"/>
              <a:t>Vzduch upravený systémy </a:t>
            </a:r>
            <a:r>
              <a:rPr lang="it-IT" dirty="0"/>
              <a:t>ETP </a:t>
            </a:r>
            <a:r>
              <a:rPr lang="cs-CZ" dirty="0"/>
              <a:t>bez zbytkového ozónu v souladu s platnými světovými normami</a:t>
            </a:r>
            <a:endParaRPr dirty="0"/>
          </a:p>
        </p:txBody>
      </p:sp>
      <p:sp>
        <p:nvSpPr>
          <p:cNvPr id="265" name="Over the years the FDA, through various documents has certified that ozone is the only natural gas capable of inactivating and destroying indiscriminately, bacteria, molds, yeasts, and VIRUSES.…"/>
          <p:cNvSpPr txBox="1"/>
          <p:nvPr/>
        </p:nvSpPr>
        <p:spPr>
          <a:xfrm>
            <a:off x="12814149" y="1918483"/>
            <a:ext cx="11187204" cy="3334232"/>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p>
            <a:pPr algn="l">
              <a:defRPr b="0">
                <a:solidFill>
                  <a:srgbClr val="5E5E5E"/>
                </a:solidFill>
                <a:latin typeface="Gill Sans Light"/>
                <a:ea typeface="Gill Sans Light"/>
                <a:cs typeface="Gill Sans Light"/>
                <a:sym typeface="Gill Sans Light"/>
              </a:defRPr>
            </a:pPr>
            <a:r>
              <a:rPr lang="cs-CZ" dirty="0"/>
              <a:t>V průběhu let instituce </a:t>
            </a:r>
            <a:r>
              <a:rPr lang="it-IT" dirty="0"/>
              <a:t>FDA, </a:t>
            </a:r>
            <a:r>
              <a:rPr lang="cs-CZ" dirty="0"/>
              <a:t>pomocí různých dokumentů</a:t>
            </a:r>
            <a:r>
              <a:rPr lang="it-IT" dirty="0"/>
              <a:t>, </a:t>
            </a:r>
            <a:r>
              <a:rPr lang="cs-CZ" dirty="0"/>
              <a:t>certifikovala, že ozón je jediný přírodní plyn schopný deaktivovat/zničit bez rozdíl baktérie, plísně, kvasinky a VIRY</a:t>
            </a:r>
            <a:r>
              <a:rPr lang="it-IT" dirty="0"/>
              <a:t>.</a:t>
            </a:r>
          </a:p>
          <a:p>
            <a:pPr algn="l">
              <a:defRPr b="0">
                <a:solidFill>
                  <a:srgbClr val="5E5E5E"/>
                </a:solidFill>
                <a:latin typeface="Gill Sans Light"/>
                <a:ea typeface="Gill Sans Light"/>
                <a:cs typeface="Gill Sans Light"/>
                <a:sym typeface="Gill Sans Light"/>
              </a:defRPr>
            </a:pPr>
            <a:r>
              <a:rPr lang="it-IT" dirty="0"/>
              <a:t>P</a:t>
            </a:r>
            <a:r>
              <a:rPr lang="cs-CZ" dirty="0"/>
              <a:t>ro bezpečnou a důkladnou dezinfekci musí být ozón generován přesně definovanou dobu a</a:t>
            </a:r>
            <a:r>
              <a:rPr lang="it-IT" dirty="0"/>
              <a:t> </a:t>
            </a:r>
            <a:r>
              <a:rPr lang="cs-CZ" dirty="0"/>
              <a:t>ve správném nasycení. Zařízení </a:t>
            </a:r>
            <a:r>
              <a:rPr lang="it-IT" dirty="0"/>
              <a:t>ETP </a:t>
            </a:r>
            <a:r>
              <a:rPr lang="cs-CZ" dirty="0"/>
              <a:t>pracují přesně na tomto principu, protože se považujeme za profesionály na o</a:t>
            </a:r>
            <a:r>
              <a:rPr lang="it-IT" dirty="0"/>
              <a:t>z</a:t>
            </a:r>
            <a:r>
              <a:rPr lang="cs-CZ" dirty="0"/>
              <a:t>ó</a:t>
            </a:r>
            <a:r>
              <a:rPr lang="it-IT" dirty="0"/>
              <a:t>no</a:t>
            </a:r>
            <a:r>
              <a:rPr lang="cs-CZ" i="1" dirty="0" err="1"/>
              <a:t>vé</a:t>
            </a:r>
            <a:r>
              <a:rPr lang="cs-CZ" i="1" dirty="0"/>
              <a:t> systémy.</a:t>
            </a:r>
            <a:r>
              <a:rPr dirty="0"/>
              <a:t>  </a:t>
            </a:r>
            <a:endParaRPr sz="1000" dirty="0">
              <a:latin typeface="Calibri"/>
              <a:ea typeface="Calibri"/>
              <a:cs typeface="Calibri"/>
              <a:sym typeface="Calibri"/>
            </a:endParaRPr>
          </a:p>
        </p:txBody>
      </p:sp>
      <p:sp>
        <p:nvSpPr>
          <p:cNvPr id="266" name="Only Evergreen Tecno Plants can guarantee with its systems, the safe generation of ozone, which means, the calibrated amount of ozone capable of inactivating bacteria, molds, VIRUSES, etc.  and assure that once an environment has been treated it is ozone free and safe for individuals."/>
          <p:cNvSpPr txBox="1"/>
          <p:nvPr/>
        </p:nvSpPr>
        <p:spPr>
          <a:xfrm>
            <a:off x="4992649" y="688874"/>
            <a:ext cx="6801821" cy="3334232"/>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lgn="l">
              <a:defRPr b="0">
                <a:solidFill>
                  <a:srgbClr val="5E5E5E"/>
                </a:solidFill>
                <a:latin typeface="Gill Sans Light"/>
                <a:ea typeface="Gill Sans Light"/>
                <a:cs typeface="Gill Sans Light"/>
                <a:sym typeface="Gill Sans Light"/>
              </a:defRPr>
            </a:lvl1pPr>
          </a:lstStyle>
          <a:p>
            <a:r>
              <a:rPr lang="cs-CZ" dirty="0"/>
              <a:t>Pouze</a:t>
            </a:r>
            <a:r>
              <a:rPr lang="it-IT" dirty="0"/>
              <a:t> Evergreen Tecno Plants </a:t>
            </a:r>
            <a:r>
              <a:rPr lang="cs-CZ" dirty="0"/>
              <a:t>může zaručit, že jeho systémy generující ozón jsou bezpečné, tedy dávají správné množství ozónu schopného deaktivovat bakterie, plísně, VIRY, zajišťují, že po ošetření prostoru, zůstane prostor bez ozónu a je bezpečný pro osoby </a:t>
            </a:r>
            <a:r>
              <a:rPr lang="it-IT" dirty="0"/>
              <a:t>!</a:t>
            </a:r>
            <a:endParaRPr dirty="0"/>
          </a:p>
        </p:txBody>
      </p:sp>
      <p:sp>
        <p:nvSpPr>
          <p:cNvPr id="109" name="Oxygen already present in the air"/>
          <p:cNvSpPr txBox="1"/>
          <p:nvPr/>
        </p:nvSpPr>
        <p:spPr>
          <a:xfrm>
            <a:off x="958752" y="12402623"/>
            <a:ext cx="4100820" cy="841242"/>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defRPr sz="2400"/>
            </a:lvl1pPr>
          </a:lstStyle>
          <a:p>
            <a:r>
              <a:rPr lang="it-IT" dirty="0"/>
              <a:t>Atom O </a:t>
            </a:r>
            <a:r>
              <a:rPr lang="cs-CZ" dirty="0"/>
              <a:t>získaný elektrickým výbojem</a:t>
            </a:r>
            <a:r>
              <a:rPr lang="it-IT" dirty="0"/>
              <a:t> </a:t>
            </a:r>
            <a:endParaRPr dirty="0"/>
          </a:p>
        </p:txBody>
      </p:sp>
      <p:sp>
        <p:nvSpPr>
          <p:cNvPr id="110" name="Oxygen already present in the air"/>
          <p:cNvSpPr txBox="1"/>
          <p:nvPr/>
        </p:nvSpPr>
        <p:spPr>
          <a:xfrm>
            <a:off x="3839071" y="5417847"/>
            <a:ext cx="4100820" cy="841242"/>
          </a:xfrm>
          <a:prstGeom prst="rect">
            <a:avLst/>
          </a:prstGeom>
          <a:ln w="12700">
            <a:miter lim="400000"/>
          </a:ln>
          <a:extLst>
            <a:ext uri="{C572A759-6A51-4108-AA02-DFA0A04FC94B}">
              <ma14:wrappingTextBoxFlag xmlns="" xmlns:ma14="http://schemas.microsoft.com/office/mac/drawingml/2011/main" val="1"/>
            </a:ext>
          </a:extLst>
        </p:spPr>
        <p:txBody>
          <a:bodyPr lIns="50793" tIns="50793" rIns="50793" bIns="50793" anchor="ctr">
            <a:spAutoFit/>
          </a:bodyPr>
          <a:lstStyle>
            <a:lvl1pPr>
              <a:defRPr sz="2400"/>
            </a:lvl1pPr>
          </a:lstStyle>
          <a:p>
            <a:r>
              <a:rPr lang="cs-CZ" dirty="0"/>
              <a:t>Nerozdělený kyslík z korunového výboje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258"/>
                                        </p:tgtEl>
                                        <p:attrNameLst>
                                          <p:attrName>style.visibility</p:attrName>
                                        </p:attrNameLst>
                                      </p:cBhvr>
                                      <p:to>
                                        <p:strVal val="visible"/>
                                      </p:to>
                                    </p:set>
                                    <p:anim calcmode="lin" valueType="num">
                                      <p:cBhvr>
                                        <p:cTn id="7" dur="1000" fill="hold"/>
                                        <p:tgtEl>
                                          <p:spTgt spid="258"/>
                                        </p:tgtEl>
                                        <p:attrNameLst>
                                          <p:attrName>ppt_w</p:attrName>
                                        </p:attrNameLst>
                                      </p:cBhvr>
                                      <p:tavLst>
                                        <p:tav tm="0">
                                          <p:val>
                                            <p:fltVal val="0"/>
                                          </p:val>
                                        </p:tav>
                                        <p:tav tm="100000">
                                          <p:val>
                                            <p:strVal val="#ppt_w"/>
                                          </p:val>
                                        </p:tav>
                                      </p:tavLst>
                                    </p:anim>
                                    <p:anim calcmode="lin" valueType="num">
                                      <p:cBhvr>
                                        <p:cTn id="8" dur="1000" fill="hold"/>
                                        <p:tgtEl>
                                          <p:spTgt spid="258"/>
                                        </p:tgtEl>
                                        <p:attrNameLst>
                                          <p:attrName>ppt_h</p:attrName>
                                        </p:attrNameLst>
                                      </p:cBhvr>
                                      <p:tavLst>
                                        <p:tav tm="0">
                                          <p:val>
                                            <p:fltVal val="0"/>
                                          </p:val>
                                        </p:tav>
                                        <p:tav tm="100000">
                                          <p:val>
                                            <p:strVal val="#ppt_h"/>
                                          </p:val>
                                        </p:tav>
                                      </p:tavLst>
                                    </p:anim>
                                    <p:anim calcmode="lin" valueType="num">
                                      <p:cBhvr>
                                        <p:cTn id="9" dur="1000" fill="hold"/>
                                        <p:tgtEl>
                                          <p:spTgt spid="2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9" fill="hold" grpId="0" nodeType="afterEffect">
                                  <p:stCondLst>
                                    <p:cond delay="0"/>
                                  </p:stCondLst>
                                  <p:iterate>
                                    <p:tmAbs val="0"/>
                                  </p:iterate>
                                  <p:childTnLst>
                                    <p:set>
                                      <p:cBhvr>
                                        <p:cTn id="13" fill="hold"/>
                                        <p:tgtEl>
                                          <p:spTgt spid="178"/>
                                        </p:tgtEl>
                                        <p:attrNameLst>
                                          <p:attrName>style.visibility</p:attrName>
                                        </p:attrNameLst>
                                      </p:cBhvr>
                                      <p:to>
                                        <p:strVal val="visible"/>
                                      </p:to>
                                    </p:set>
                                    <p:anim calcmode="lin" valueType="num">
                                      <p:cBhvr>
                                        <p:cTn id="14" dur="500" fill="hold"/>
                                        <p:tgtEl>
                                          <p:spTgt spid="178"/>
                                        </p:tgtEl>
                                        <p:attrNameLst>
                                          <p:attrName>ppt_w</p:attrName>
                                        </p:attrNameLst>
                                      </p:cBhvr>
                                      <p:tavLst>
                                        <p:tav tm="0">
                                          <p:val>
                                            <p:fltVal val="0"/>
                                          </p:val>
                                        </p:tav>
                                        <p:tav tm="100000">
                                          <p:val>
                                            <p:strVal val="#ppt_w"/>
                                          </p:val>
                                        </p:tav>
                                      </p:tavLst>
                                    </p:anim>
                                    <p:anim calcmode="lin" valueType="num">
                                      <p:cBhvr>
                                        <p:cTn id="15" dur="500" fill="hold"/>
                                        <p:tgtEl>
                                          <p:spTgt spid="178"/>
                                        </p:tgtEl>
                                        <p:attrNameLst>
                                          <p:attrName>ppt_h</p:attrName>
                                        </p:attrNameLst>
                                      </p:cBhvr>
                                      <p:tavLst>
                                        <p:tav tm="0">
                                          <p:val>
                                            <p:fltVal val="0"/>
                                          </p:val>
                                        </p:tav>
                                        <p:tav tm="100000">
                                          <p:val>
                                            <p:strVal val="#ppt_h"/>
                                          </p:val>
                                        </p:tav>
                                      </p:tavLst>
                                    </p:anim>
                                    <p:anim calcmode="lin" valueType="num">
                                      <p:cBhvr>
                                        <p:cTn id="16" dur="500" fill="hold"/>
                                        <p:tgtEl>
                                          <p:spTgt spid="178"/>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59"/>
                                        </p:tgtEl>
                                        <p:attrNameLst>
                                          <p:attrName>style.visibility</p:attrName>
                                        </p:attrNameLst>
                                      </p:cBhvr>
                                      <p:to>
                                        <p:strVal val="visible"/>
                                      </p:to>
                                    </p:set>
                                    <p:animEffect transition="in" filter="fade">
                                      <p:cBhvr>
                                        <p:cTn id="22" dur="1000"/>
                                        <p:tgtEl>
                                          <p:spTgt spid="259"/>
                                        </p:tgtEl>
                                      </p:cBhvr>
                                    </p:animEffect>
                                  </p:childTnLst>
                                </p:cTn>
                              </p:par>
                            </p:childTnLst>
                          </p:cTn>
                        </p:par>
                        <p:par>
                          <p:cTn id="23" fill="hold">
                            <p:stCondLst>
                              <p:cond delay="1000"/>
                            </p:stCondLst>
                            <p:childTnLst>
                              <p:par>
                                <p:cTn id="24" presetID="22" presetClass="entr" presetSubtype="1" fill="hold" grpId="0" nodeType="afterEffect">
                                  <p:stCondLst>
                                    <p:cond delay="0"/>
                                  </p:stCondLst>
                                  <p:iterate>
                                    <p:tmAbs val="0"/>
                                  </p:iterate>
                                  <p:childTnLst>
                                    <p:set>
                                      <p:cBhvr>
                                        <p:cTn id="25" fill="hold"/>
                                        <p:tgtEl>
                                          <p:spTgt spid="175"/>
                                        </p:tgtEl>
                                        <p:attrNameLst>
                                          <p:attrName>style.visibility</p:attrName>
                                        </p:attrNameLst>
                                      </p:cBhvr>
                                      <p:to>
                                        <p:strVal val="visible"/>
                                      </p:to>
                                    </p:set>
                                    <p:animEffect transition="in" filter="wipe(up)">
                                      <p:cBhvr>
                                        <p:cTn id="26" dur="1000"/>
                                        <p:tgtEl>
                                          <p:spTgt spid="175"/>
                                        </p:tgtEl>
                                      </p:cBhvr>
                                    </p:animEffect>
                                  </p:childTnLst>
                                </p:cTn>
                              </p:par>
                            </p:childTnLst>
                          </p:cTn>
                        </p:par>
                        <p:par>
                          <p:cTn id="27" fill="hold">
                            <p:stCondLst>
                              <p:cond delay="2000"/>
                            </p:stCondLst>
                            <p:childTnLst>
                              <p:par>
                                <p:cTn id="28" presetID="10" presetClass="exit" fill="hold" grpId="1" nodeType="afterEffect">
                                  <p:stCondLst>
                                    <p:cond delay="0"/>
                                  </p:stCondLst>
                                  <p:iterate>
                                    <p:tmAbs val="0"/>
                                  </p:iterate>
                                  <p:childTnLst>
                                    <p:animEffect transition="out" filter="fade">
                                      <p:cBhvr>
                                        <p:cTn id="29" dur="200" fill="hold"/>
                                        <p:tgtEl>
                                          <p:spTgt spid="175"/>
                                        </p:tgtEl>
                                      </p:cBhvr>
                                    </p:animEffect>
                                    <p:set>
                                      <p:cBhvr>
                                        <p:cTn id="30" fill="hold">
                                          <p:stCondLst>
                                            <p:cond delay="199"/>
                                          </p:stCondLst>
                                        </p:cTn>
                                        <p:tgtEl>
                                          <p:spTgt spid="175"/>
                                        </p:tgtEl>
                                        <p:attrNameLst>
                                          <p:attrName>style.visibility</p:attrName>
                                        </p:attrNameLst>
                                      </p:cBhvr>
                                      <p:to>
                                        <p:strVal val="hidden"/>
                                      </p:to>
                                    </p:set>
                                  </p:childTnLst>
                                </p:cTn>
                              </p:par>
                            </p:childTnLst>
                          </p:cTn>
                        </p:par>
                        <p:par>
                          <p:cTn id="31" fill="hold">
                            <p:stCondLst>
                              <p:cond delay="2200"/>
                            </p:stCondLst>
                            <p:childTnLst>
                              <p:par>
                                <p:cTn id="32" presetID="10" presetClass="exit" fill="hold" grpId="1" nodeType="afterEffect">
                                  <p:stCondLst>
                                    <p:cond delay="0"/>
                                  </p:stCondLst>
                                  <p:iterate>
                                    <p:tmAbs val="0"/>
                                  </p:iterate>
                                  <p:childTnLst>
                                    <p:animEffect transition="out" filter="fade">
                                      <p:cBhvr>
                                        <p:cTn id="33" dur="1500" fill="hold"/>
                                        <p:tgtEl>
                                          <p:spTgt spid="259"/>
                                        </p:tgtEl>
                                      </p:cBhvr>
                                    </p:animEffect>
                                    <p:set>
                                      <p:cBhvr>
                                        <p:cTn id="34" fill="hold">
                                          <p:stCondLst>
                                            <p:cond delay="1499"/>
                                          </p:stCondLst>
                                        </p:cTn>
                                        <p:tgtEl>
                                          <p:spTgt spid="2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p:tmAbs val="0"/>
                                  </p:iterate>
                                  <p:childTnLst>
                                    <p:set>
                                      <p:cBhvr>
                                        <p:cTn id="38" fill="hold"/>
                                        <p:tgtEl>
                                          <p:spTgt spid="181"/>
                                        </p:tgtEl>
                                        <p:attrNameLst>
                                          <p:attrName>style.visibility</p:attrName>
                                        </p:attrNameLst>
                                      </p:cBhvr>
                                      <p:to>
                                        <p:strVal val="visible"/>
                                      </p:to>
                                    </p:set>
                                    <p:animEffect transition="in" filter="wipe(left)">
                                      <p:cBhvr>
                                        <p:cTn id="39" dur="1000"/>
                                        <p:tgtEl>
                                          <p:spTgt spid="181"/>
                                        </p:tgtEl>
                                      </p:cBhvr>
                                    </p:animEffect>
                                  </p:childTnLst>
                                </p:cTn>
                              </p:par>
                            </p:childTnLst>
                          </p:cTn>
                        </p:par>
                        <p:par>
                          <p:cTn id="40" fill="hold">
                            <p:stCondLst>
                              <p:cond delay="1000"/>
                            </p:stCondLst>
                            <p:childTnLst>
                              <p:par>
                                <p:cTn id="41" presetID="22" presetClass="entr" presetSubtype="8" fill="hold" grpId="0" nodeType="afterEffect">
                                  <p:stCondLst>
                                    <p:cond delay="0"/>
                                  </p:stCondLst>
                                  <p:iterate>
                                    <p:tmAbs val="0"/>
                                  </p:iterate>
                                  <p:childTnLst>
                                    <p:set>
                                      <p:cBhvr>
                                        <p:cTn id="42" fill="hold"/>
                                        <p:tgtEl>
                                          <p:spTgt spid="180"/>
                                        </p:tgtEl>
                                        <p:attrNameLst>
                                          <p:attrName>style.visibility</p:attrName>
                                        </p:attrNameLst>
                                      </p:cBhvr>
                                      <p:to>
                                        <p:strVal val="visible"/>
                                      </p:to>
                                    </p:set>
                                    <p:animEffect transition="in" filter="wipe(left)">
                                      <p:cBhvr>
                                        <p:cTn id="43" dur="1000"/>
                                        <p:tgtEl>
                                          <p:spTgt spid="18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p:tmAbs val="0"/>
                                  </p:iterate>
                                  <p:childTnLst>
                                    <p:set>
                                      <p:cBhvr>
                                        <p:cTn id="47" fill="hold"/>
                                        <p:tgtEl>
                                          <p:spTgt spid="10"/>
                                        </p:tgtEl>
                                        <p:attrNameLst>
                                          <p:attrName>style.visibility</p:attrName>
                                        </p:attrNameLst>
                                      </p:cBhvr>
                                      <p:to>
                                        <p:strVal val="visible"/>
                                      </p:to>
                                    </p:set>
                                    <p:animEffect transition="in" filter="wipe(left)">
                                      <p:cBhvr>
                                        <p:cTn id="48" dur="1000"/>
                                        <p:tgtEl>
                                          <p:spTgt spid="10"/>
                                        </p:tgtEl>
                                      </p:cBhvr>
                                    </p:animEffect>
                                  </p:childTnLst>
                                </p:cTn>
                              </p:par>
                            </p:childTnLst>
                          </p:cTn>
                        </p:par>
                        <p:par>
                          <p:cTn id="49" fill="hold">
                            <p:stCondLst>
                              <p:cond delay="1000"/>
                            </p:stCondLst>
                            <p:childTnLst>
                              <p:par>
                                <p:cTn id="50" presetID="22" presetClass="entr" presetSubtype="8" fill="hold" grpId="0" nodeType="afterEffect">
                                  <p:stCondLst>
                                    <p:cond delay="0"/>
                                  </p:stCondLst>
                                  <p:iterate>
                                    <p:tmAbs val="0"/>
                                  </p:iterate>
                                  <p:childTnLst>
                                    <p:set>
                                      <p:cBhvr>
                                        <p:cTn id="51" fill="hold"/>
                                        <p:tgtEl>
                                          <p:spTgt spid="11"/>
                                        </p:tgtEl>
                                        <p:attrNameLst>
                                          <p:attrName>style.visibility</p:attrName>
                                        </p:attrNameLst>
                                      </p:cBhvr>
                                      <p:to>
                                        <p:strVal val="visible"/>
                                      </p:to>
                                    </p:set>
                                    <p:animEffect transition="in" filter="wipe(left)">
                                      <p:cBhvr>
                                        <p:cTn id="52" dur="1000"/>
                                        <p:tgtEl>
                                          <p:spTgt spid="11"/>
                                        </p:tgtEl>
                                      </p:cBhvr>
                                    </p:animEffect>
                                  </p:childTnLst>
                                </p:cTn>
                              </p:par>
                            </p:childTnLst>
                          </p:cTn>
                        </p:par>
                        <p:par>
                          <p:cTn id="53" fill="hold">
                            <p:stCondLst>
                              <p:cond delay="2000"/>
                            </p:stCondLst>
                            <p:childTnLst>
                              <p:par>
                                <p:cTn id="54" presetID="22" presetClass="entr" presetSubtype="8" fill="hold" grpId="0" nodeType="afterEffect">
                                  <p:stCondLst>
                                    <p:cond delay="0"/>
                                  </p:stCondLst>
                                  <p:iterate>
                                    <p:tmAbs val="0"/>
                                  </p:iterate>
                                  <p:childTnLst>
                                    <p:set>
                                      <p:cBhvr>
                                        <p:cTn id="55" fill="hold"/>
                                        <p:tgtEl>
                                          <p:spTgt spid="182"/>
                                        </p:tgtEl>
                                        <p:attrNameLst>
                                          <p:attrName>style.visibility</p:attrName>
                                        </p:attrNameLst>
                                      </p:cBhvr>
                                      <p:to>
                                        <p:strVal val="visible"/>
                                      </p:to>
                                    </p:set>
                                    <p:animEffect transition="in" filter="wipe(left)">
                                      <p:cBhvr>
                                        <p:cTn id="56" dur="1000"/>
                                        <p:tgtEl>
                                          <p:spTgt spid="182"/>
                                        </p:tgtEl>
                                      </p:cBhvr>
                                    </p:animEffect>
                                  </p:childTnLst>
                                </p:cTn>
                              </p:par>
                            </p:childTnLst>
                          </p:cTn>
                        </p:par>
                        <p:par>
                          <p:cTn id="57" fill="hold">
                            <p:stCondLst>
                              <p:cond delay="3000"/>
                            </p:stCondLst>
                            <p:childTnLst>
                              <p:par>
                                <p:cTn id="58" presetID="22" presetClass="entr" presetSubtype="8" fill="hold" grpId="0" nodeType="afterEffect">
                                  <p:stCondLst>
                                    <p:cond delay="0"/>
                                  </p:stCondLst>
                                  <p:iterate>
                                    <p:tmAbs val="0"/>
                                  </p:iterate>
                                  <p:childTnLst>
                                    <p:set>
                                      <p:cBhvr>
                                        <p:cTn id="59" fill="hold"/>
                                        <p:tgtEl>
                                          <p:spTgt spid="183"/>
                                        </p:tgtEl>
                                        <p:attrNameLst>
                                          <p:attrName>style.visibility</p:attrName>
                                        </p:attrNameLst>
                                      </p:cBhvr>
                                      <p:to>
                                        <p:strVal val="visible"/>
                                      </p:to>
                                    </p:set>
                                    <p:animEffect transition="in" filter="wipe(left)">
                                      <p:cBhvr>
                                        <p:cTn id="60" dur="1000"/>
                                        <p:tgtEl>
                                          <p:spTgt spid="18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fill="hold" grpId="0" nodeType="clickEffect">
                                  <p:stCondLst>
                                    <p:cond delay="0"/>
                                  </p:stCondLst>
                                  <p:iterate>
                                    <p:tmAbs val="0"/>
                                  </p:iterate>
                                  <p:childTnLst>
                                    <p:set>
                                      <p:cBhvr>
                                        <p:cTn id="64" fill="hold"/>
                                        <p:tgtEl>
                                          <p:spTgt spid="260"/>
                                        </p:tgtEl>
                                        <p:attrNameLst>
                                          <p:attrName>style.visibility</p:attrName>
                                        </p:attrNameLst>
                                      </p:cBhvr>
                                      <p:to>
                                        <p:strVal val="visible"/>
                                      </p:to>
                                    </p:set>
                                    <p:animEffect transition="in" filter="fade">
                                      <p:cBhvr>
                                        <p:cTn id="65" dur="1000"/>
                                        <p:tgtEl>
                                          <p:spTgt spid="260"/>
                                        </p:tgtEl>
                                      </p:cBhvr>
                                    </p:animEffect>
                                  </p:childTnLst>
                                </p:cTn>
                              </p:par>
                            </p:childTnLst>
                          </p:cTn>
                        </p:par>
                        <p:par>
                          <p:cTn id="66" fill="hold">
                            <p:stCondLst>
                              <p:cond delay="1000"/>
                            </p:stCondLst>
                            <p:childTnLst>
                              <p:par>
                                <p:cTn id="67" presetID="22" presetClass="entr" presetSubtype="8" fill="hold" grpId="0" nodeType="afterEffect">
                                  <p:stCondLst>
                                    <p:cond delay="0"/>
                                  </p:stCondLst>
                                  <p:iterate>
                                    <p:tmAbs val="0"/>
                                  </p:iterate>
                                  <p:childTnLst>
                                    <p:set>
                                      <p:cBhvr>
                                        <p:cTn id="68" fill="hold"/>
                                        <p:tgtEl>
                                          <p:spTgt spid="179"/>
                                        </p:tgtEl>
                                        <p:attrNameLst>
                                          <p:attrName>style.visibility</p:attrName>
                                        </p:attrNameLst>
                                      </p:cBhvr>
                                      <p:to>
                                        <p:strVal val="visible"/>
                                      </p:to>
                                    </p:set>
                                    <p:animEffect transition="in" filter="wipe(left)">
                                      <p:cBhvr>
                                        <p:cTn id="69" dur="1000"/>
                                        <p:tgtEl>
                                          <p:spTgt spid="179"/>
                                        </p:tgtEl>
                                      </p:cBhvr>
                                    </p:animEffect>
                                  </p:childTnLst>
                                </p:cTn>
                              </p:par>
                            </p:childTnLst>
                          </p:cTn>
                        </p:par>
                        <p:par>
                          <p:cTn id="70" fill="hold">
                            <p:stCondLst>
                              <p:cond delay="2000"/>
                            </p:stCondLst>
                            <p:childTnLst>
                              <p:par>
                                <p:cTn id="71" presetID="22" presetClass="entr" presetSubtype="8" fill="hold" grpId="0" nodeType="afterEffect">
                                  <p:stCondLst>
                                    <p:cond delay="0"/>
                                  </p:stCondLst>
                                  <p:iterate>
                                    <p:tmAbs val="0"/>
                                  </p:iterate>
                                  <p:childTnLst>
                                    <p:set>
                                      <p:cBhvr>
                                        <p:cTn id="72" fill="hold"/>
                                        <p:tgtEl>
                                          <p:spTgt spid="184"/>
                                        </p:tgtEl>
                                        <p:attrNameLst>
                                          <p:attrName>style.visibility</p:attrName>
                                        </p:attrNameLst>
                                      </p:cBhvr>
                                      <p:to>
                                        <p:strVal val="visible"/>
                                      </p:to>
                                    </p:set>
                                    <p:animEffect transition="in" filter="wipe(left)">
                                      <p:cBhvr>
                                        <p:cTn id="73" dur="1000"/>
                                        <p:tgtEl>
                                          <p:spTgt spid="18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p:tmAbs val="0"/>
                                  </p:iterate>
                                  <p:childTnLst>
                                    <p:set>
                                      <p:cBhvr>
                                        <p:cTn id="77" fill="hold"/>
                                        <p:tgtEl>
                                          <p:spTgt spid="185"/>
                                        </p:tgtEl>
                                        <p:attrNameLst>
                                          <p:attrName>style.visibility</p:attrName>
                                        </p:attrNameLst>
                                      </p:cBhvr>
                                      <p:to>
                                        <p:strVal val="visible"/>
                                      </p:to>
                                    </p:set>
                                    <p:animEffect transition="in" filter="wipe(left)">
                                      <p:cBhvr>
                                        <p:cTn id="78" dur="1000"/>
                                        <p:tgtEl>
                                          <p:spTgt spid="18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grpId="0" nodeType="clickEffect">
                                  <p:stCondLst>
                                    <p:cond delay="0"/>
                                  </p:stCondLst>
                                  <p:iterate>
                                    <p:tmAbs val="0"/>
                                  </p:iterate>
                                  <p:childTnLst>
                                    <p:set>
                                      <p:cBhvr>
                                        <p:cTn id="82" fill="hold"/>
                                        <p:tgtEl>
                                          <p:spTgt spid="5"/>
                                        </p:tgtEl>
                                        <p:attrNameLst>
                                          <p:attrName>style.visibility</p:attrName>
                                        </p:attrNameLst>
                                      </p:cBhvr>
                                      <p:to>
                                        <p:strVal val="visible"/>
                                      </p:to>
                                    </p:set>
                                    <p:anim calcmode="lin" valueType="num">
                                      <p:cBhvr>
                                        <p:cTn id="83" dur="1000" fill="hold"/>
                                        <p:tgtEl>
                                          <p:spTgt spid="5"/>
                                        </p:tgtEl>
                                        <p:attrNameLst>
                                          <p:attrName>ppt_x</p:attrName>
                                        </p:attrNameLst>
                                      </p:cBhvr>
                                      <p:tavLst>
                                        <p:tav tm="0">
                                          <p:val>
                                            <p:strVal val="#ppt_x"/>
                                          </p:val>
                                        </p:tav>
                                        <p:tav tm="100000">
                                          <p:val>
                                            <p:strVal val="#ppt_x"/>
                                          </p:val>
                                        </p:tav>
                                      </p:tavLst>
                                    </p:anim>
                                    <p:anim calcmode="lin" valueType="num">
                                      <p:cBhvr>
                                        <p:cTn id="84" dur="1000" fill="hold"/>
                                        <p:tgtEl>
                                          <p:spTgt spid="5"/>
                                        </p:tgtEl>
                                        <p:attrNameLst>
                                          <p:attrName>ppt_y</p:attrName>
                                        </p:attrNameLst>
                                      </p:cBhvr>
                                      <p:tavLst>
                                        <p:tav tm="0">
                                          <p:val>
                                            <p:strVal val="0-#ppt_h/2"/>
                                          </p:val>
                                        </p:tav>
                                        <p:tav tm="100000">
                                          <p:val>
                                            <p:strVal val="#ppt_y"/>
                                          </p:val>
                                        </p:tav>
                                      </p:tavLst>
                                    </p:anim>
                                  </p:childTnLst>
                                </p:cTn>
                              </p:par>
                            </p:childTnLst>
                          </p:cTn>
                        </p:par>
                        <p:par>
                          <p:cTn id="85" fill="hold">
                            <p:stCondLst>
                              <p:cond delay="1000"/>
                            </p:stCondLst>
                            <p:childTnLst>
                              <p:par>
                                <p:cTn id="86" presetID="2" presetClass="entr" presetSubtype="1" fill="hold" grpId="0" nodeType="afterEffect">
                                  <p:stCondLst>
                                    <p:cond delay="0"/>
                                  </p:stCondLst>
                                  <p:iterate>
                                    <p:tmAbs val="0"/>
                                  </p:iterate>
                                  <p:childTnLst>
                                    <p:set>
                                      <p:cBhvr>
                                        <p:cTn id="87" fill="hold"/>
                                        <p:tgtEl>
                                          <p:spTgt spid="4"/>
                                        </p:tgtEl>
                                        <p:attrNameLst>
                                          <p:attrName>style.visibility</p:attrName>
                                        </p:attrNameLst>
                                      </p:cBhvr>
                                      <p:to>
                                        <p:strVal val="visible"/>
                                      </p:to>
                                    </p:set>
                                    <p:anim calcmode="lin" valueType="num">
                                      <p:cBhvr>
                                        <p:cTn id="88" dur="1000" fill="hold"/>
                                        <p:tgtEl>
                                          <p:spTgt spid="4"/>
                                        </p:tgtEl>
                                        <p:attrNameLst>
                                          <p:attrName>ppt_x</p:attrName>
                                        </p:attrNameLst>
                                      </p:cBhvr>
                                      <p:tavLst>
                                        <p:tav tm="0">
                                          <p:val>
                                            <p:strVal val="#ppt_x"/>
                                          </p:val>
                                        </p:tav>
                                        <p:tav tm="100000">
                                          <p:val>
                                            <p:strVal val="#ppt_x"/>
                                          </p:val>
                                        </p:tav>
                                      </p:tavLst>
                                    </p:anim>
                                    <p:anim calcmode="lin" valueType="num">
                                      <p:cBhvr>
                                        <p:cTn id="89" dur="1000" fill="hold"/>
                                        <p:tgtEl>
                                          <p:spTgt spid="4"/>
                                        </p:tgtEl>
                                        <p:attrNameLst>
                                          <p:attrName>ppt_y</p:attrName>
                                        </p:attrNameLst>
                                      </p:cBhvr>
                                      <p:tavLst>
                                        <p:tav tm="0">
                                          <p:val>
                                            <p:strVal val="0-#ppt_h/2"/>
                                          </p:val>
                                        </p:tav>
                                        <p:tav tm="100000">
                                          <p:val>
                                            <p:strVal val="#ppt_y"/>
                                          </p:val>
                                        </p:tav>
                                      </p:tavLst>
                                    </p:anim>
                                  </p:childTnLst>
                                </p:cTn>
                              </p:par>
                            </p:childTnLst>
                          </p:cTn>
                        </p:par>
                        <p:par>
                          <p:cTn id="90" fill="hold">
                            <p:stCondLst>
                              <p:cond delay="2000"/>
                            </p:stCondLst>
                            <p:childTnLst>
                              <p:par>
                                <p:cTn id="91" presetID="2" presetClass="entr" presetSubtype="1" fill="hold" grpId="0" nodeType="afterEffect">
                                  <p:stCondLst>
                                    <p:cond delay="0"/>
                                  </p:stCondLst>
                                  <p:iterate>
                                    <p:tmAbs val="0"/>
                                  </p:iterate>
                                  <p:childTnLst>
                                    <p:set>
                                      <p:cBhvr>
                                        <p:cTn id="92" fill="hold"/>
                                        <p:tgtEl>
                                          <p:spTgt spid="2"/>
                                        </p:tgtEl>
                                        <p:attrNameLst>
                                          <p:attrName>style.visibility</p:attrName>
                                        </p:attrNameLst>
                                      </p:cBhvr>
                                      <p:to>
                                        <p:strVal val="visible"/>
                                      </p:to>
                                    </p:set>
                                    <p:anim calcmode="lin" valueType="num">
                                      <p:cBhvr>
                                        <p:cTn id="93" dur="1000" fill="hold"/>
                                        <p:tgtEl>
                                          <p:spTgt spid="2"/>
                                        </p:tgtEl>
                                        <p:attrNameLst>
                                          <p:attrName>ppt_x</p:attrName>
                                        </p:attrNameLst>
                                      </p:cBhvr>
                                      <p:tavLst>
                                        <p:tav tm="0">
                                          <p:val>
                                            <p:strVal val="#ppt_x"/>
                                          </p:val>
                                        </p:tav>
                                        <p:tav tm="100000">
                                          <p:val>
                                            <p:strVal val="#ppt_x"/>
                                          </p:val>
                                        </p:tav>
                                      </p:tavLst>
                                    </p:anim>
                                    <p:anim calcmode="lin" valueType="num">
                                      <p:cBhvr>
                                        <p:cTn id="94" dur="1000" fill="hold"/>
                                        <p:tgtEl>
                                          <p:spTgt spid="2"/>
                                        </p:tgtEl>
                                        <p:attrNameLst>
                                          <p:attrName>ppt_y</p:attrName>
                                        </p:attrNameLst>
                                      </p:cBhvr>
                                      <p:tavLst>
                                        <p:tav tm="0">
                                          <p:val>
                                            <p:strVal val="0-#ppt_h/2"/>
                                          </p:val>
                                        </p:tav>
                                        <p:tav tm="100000">
                                          <p:val>
                                            <p:strVal val="#ppt_y"/>
                                          </p:val>
                                        </p:tav>
                                      </p:tavLst>
                                    </p:anim>
                                  </p:childTnLst>
                                </p:cTn>
                              </p:par>
                            </p:childTnLst>
                          </p:cTn>
                        </p:par>
                        <p:par>
                          <p:cTn id="95" fill="hold">
                            <p:stCondLst>
                              <p:cond delay="3000"/>
                            </p:stCondLst>
                            <p:childTnLst>
                              <p:par>
                                <p:cTn id="96" presetID="2" presetClass="entr" presetSubtype="1" fill="hold" grpId="0" nodeType="afterEffect">
                                  <p:stCondLst>
                                    <p:cond delay="0"/>
                                  </p:stCondLst>
                                  <p:iterate>
                                    <p:tmAbs val="0"/>
                                  </p:iterate>
                                  <p:childTnLst>
                                    <p:set>
                                      <p:cBhvr>
                                        <p:cTn id="97" fill="hold"/>
                                        <p:tgtEl>
                                          <p:spTgt spid="6"/>
                                        </p:tgtEl>
                                        <p:attrNameLst>
                                          <p:attrName>style.visibility</p:attrName>
                                        </p:attrNameLst>
                                      </p:cBhvr>
                                      <p:to>
                                        <p:strVal val="visible"/>
                                      </p:to>
                                    </p:se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0-#ppt_h/2"/>
                                          </p:val>
                                        </p:tav>
                                        <p:tav tm="100000">
                                          <p:val>
                                            <p:strVal val="#ppt_y"/>
                                          </p:val>
                                        </p:tav>
                                      </p:tavLst>
                                    </p:anim>
                                  </p:childTnLst>
                                </p:cTn>
                              </p:par>
                            </p:childTnLst>
                          </p:cTn>
                        </p:par>
                        <p:par>
                          <p:cTn id="100" fill="hold">
                            <p:stCondLst>
                              <p:cond delay="4000"/>
                            </p:stCondLst>
                            <p:childTnLst>
                              <p:par>
                                <p:cTn id="101" presetID="2" presetClass="entr" presetSubtype="1" fill="hold" grpId="0" nodeType="afterEffect">
                                  <p:stCondLst>
                                    <p:cond delay="0"/>
                                  </p:stCondLst>
                                  <p:iterate>
                                    <p:tmAbs val="0"/>
                                  </p:iterate>
                                  <p:childTnLst>
                                    <p:set>
                                      <p:cBhvr>
                                        <p:cTn id="102" fill="hold"/>
                                        <p:tgtEl>
                                          <p:spTgt spid="3"/>
                                        </p:tgtEl>
                                        <p:attrNameLst>
                                          <p:attrName>style.visibility</p:attrName>
                                        </p:attrNameLst>
                                      </p:cBhvr>
                                      <p:to>
                                        <p:strVal val="visible"/>
                                      </p:to>
                                    </p:set>
                                    <p:anim calcmode="lin" valueType="num">
                                      <p:cBhvr>
                                        <p:cTn id="103" dur="1000" fill="hold"/>
                                        <p:tgtEl>
                                          <p:spTgt spid="3"/>
                                        </p:tgtEl>
                                        <p:attrNameLst>
                                          <p:attrName>ppt_x</p:attrName>
                                        </p:attrNameLst>
                                      </p:cBhvr>
                                      <p:tavLst>
                                        <p:tav tm="0">
                                          <p:val>
                                            <p:strVal val="#ppt_x"/>
                                          </p:val>
                                        </p:tav>
                                        <p:tav tm="100000">
                                          <p:val>
                                            <p:strVal val="#ppt_x"/>
                                          </p:val>
                                        </p:tav>
                                      </p:tavLst>
                                    </p:anim>
                                    <p:anim calcmode="lin" valueType="num">
                                      <p:cBhvr>
                                        <p:cTn id="10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9" presetClass="entr" fill="hold" grpId="0" nodeType="clickEffect">
                                  <p:stCondLst>
                                    <p:cond delay="0"/>
                                  </p:stCondLst>
                                  <p:iterate>
                                    <p:tmAbs val="0"/>
                                  </p:iterate>
                                  <p:childTnLst>
                                    <p:set>
                                      <p:cBhvr>
                                        <p:cTn id="108" fill="hold"/>
                                        <p:tgtEl>
                                          <p:spTgt spid="7"/>
                                        </p:tgtEl>
                                        <p:attrNameLst>
                                          <p:attrName>style.visibility</p:attrName>
                                        </p:attrNameLst>
                                      </p:cBhvr>
                                      <p:to>
                                        <p:strVal val="visible"/>
                                      </p:to>
                                    </p:set>
                                    <p:animEffect transition="in" filter="dissolve">
                                      <p:cBhvr>
                                        <p:cTn id="109" dur="2000"/>
                                        <p:tgtEl>
                                          <p:spTgt spid="7"/>
                                        </p:tgtEl>
                                      </p:cBhvr>
                                    </p:animEffect>
                                  </p:childTnLst>
                                </p:cTn>
                              </p:par>
                            </p:childTnLst>
                          </p:cTn>
                        </p:par>
                        <p:par>
                          <p:cTn id="110" fill="hold">
                            <p:stCondLst>
                              <p:cond delay="0"/>
                            </p:stCondLst>
                            <p:childTnLst>
                              <p:par>
                                <p:cTn id="111" presetID="26" presetClass="emph" presetSubtype="0" fill="hold" grpId="1" nodeType="afterEffect">
                                  <p:stCondLst>
                                    <p:cond delay="0"/>
                                  </p:stCondLst>
                                  <p:childTnLst>
                                    <p:animEffect transition="out" filter="fade">
                                      <p:cBhvr>
                                        <p:cTn id="112" dur="3000" fill="hold" tmFilter="0, 0; .2, .5; .8, .5; 1, 0"/>
                                        <p:tgtEl>
                                          <p:spTgt spid="7"/>
                                        </p:tgtEl>
                                      </p:cBhvr>
                                    </p:animEffect>
                                    <p:animScale>
                                      <p:cBhvr>
                                        <p:cTn id="113" dur="1500" autoRev="1" fill="hold"/>
                                        <p:tgtEl>
                                          <p:spTgt spid="7"/>
                                        </p:tgtEl>
                                      </p:cBhvr>
                                      <p:by x="105000" y="105000"/>
                                    </p:animScale>
                                  </p:childTnLst>
                                </p:cTn>
                              </p:par>
                            </p:childTnLst>
                          </p:cTn>
                        </p:par>
                        <p:par>
                          <p:cTn id="114" fill="hold">
                            <p:stCondLst>
                              <p:cond delay="3000"/>
                            </p:stCondLst>
                            <p:childTnLst>
                              <p:par>
                                <p:cTn id="115" presetID="9" presetClass="exit" fill="hold" grpId="1" nodeType="afterEffect">
                                  <p:stCondLst>
                                    <p:cond delay="0"/>
                                  </p:stCondLst>
                                  <p:iterate>
                                    <p:tmAbs val="0"/>
                                  </p:iterate>
                                  <p:childTnLst>
                                    <p:animEffect transition="out" filter="dissolve">
                                      <p:cBhvr>
                                        <p:cTn id="116" dur="1000" fill="hold"/>
                                        <p:tgtEl>
                                          <p:spTgt spid="3"/>
                                        </p:tgtEl>
                                      </p:cBhvr>
                                    </p:animEffect>
                                    <p:set>
                                      <p:cBhvr>
                                        <p:cTn id="117" fill="hold">
                                          <p:stCondLst>
                                            <p:cond delay="999"/>
                                          </p:stCondLst>
                                        </p:cTn>
                                        <p:tgtEl>
                                          <p:spTgt spid="3"/>
                                        </p:tgtEl>
                                        <p:attrNameLst>
                                          <p:attrName>style.visibility</p:attrName>
                                        </p:attrNameLst>
                                      </p:cBhvr>
                                      <p:to>
                                        <p:strVal val="hidden"/>
                                      </p:to>
                                    </p:set>
                                  </p:childTnLst>
                                </p:cTn>
                              </p:par>
                            </p:childTnLst>
                          </p:cTn>
                        </p:par>
                        <p:par>
                          <p:cTn id="118" fill="hold">
                            <p:stCondLst>
                              <p:cond delay="4000"/>
                            </p:stCondLst>
                            <p:childTnLst>
                              <p:par>
                                <p:cTn id="119" presetID="9" presetClass="exit" fill="hold" grpId="1" nodeType="afterEffect">
                                  <p:stCondLst>
                                    <p:cond delay="0"/>
                                  </p:stCondLst>
                                  <p:iterate>
                                    <p:tmAbs val="0"/>
                                  </p:iterate>
                                  <p:childTnLst>
                                    <p:animEffect transition="out" filter="dissolve">
                                      <p:cBhvr>
                                        <p:cTn id="120" dur="1000" fill="hold"/>
                                        <p:tgtEl>
                                          <p:spTgt spid="6"/>
                                        </p:tgtEl>
                                      </p:cBhvr>
                                    </p:animEffect>
                                    <p:set>
                                      <p:cBhvr>
                                        <p:cTn id="121" fill="hold">
                                          <p:stCondLst>
                                            <p:cond delay="999"/>
                                          </p:stCondLst>
                                        </p:cTn>
                                        <p:tgtEl>
                                          <p:spTgt spid="6"/>
                                        </p:tgtEl>
                                        <p:attrNameLst>
                                          <p:attrName>style.visibility</p:attrName>
                                        </p:attrNameLst>
                                      </p:cBhvr>
                                      <p:to>
                                        <p:strVal val="hidden"/>
                                      </p:to>
                                    </p:set>
                                  </p:childTnLst>
                                </p:cTn>
                              </p:par>
                            </p:childTnLst>
                          </p:cTn>
                        </p:par>
                        <p:par>
                          <p:cTn id="122" fill="hold">
                            <p:stCondLst>
                              <p:cond delay="5000"/>
                            </p:stCondLst>
                            <p:childTnLst>
                              <p:par>
                                <p:cTn id="123" presetID="9" presetClass="exit" fill="hold" grpId="1" nodeType="afterEffect">
                                  <p:stCondLst>
                                    <p:cond delay="0"/>
                                  </p:stCondLst>
                                  <p:iterate>
                                    <p:tmAbs val="0"/>
                                  </p:iterate>
                                  <p:childTnLst>
                                    <p:animEffect transition="out" filter="dissolve">
                                      <p:cBhvr>
                                        <p:cTn id="124" dur="1000" fill="hold"/>
                                        <p:tgtEl>
                                          <p:spTgt spid="2"/>
                                        </p:tgtEl>
                                      </p:cBhvr>
                                    </p:animEffect>
                                    <p:set>
                                      <p:cBhvr>
                                        <p:cTn id="125" fill="hold">
                                          <p:stCondLst>
                                            <p:cond delay="999"/>
                                          </p:stCondLst>
                                        </p:cTn>
                                        <p:tgtEl>
                                          <p:spTgt spid="2"/>
                                        </p:tgtEl>
                                        <p:attrNameLst>
                                          <p:attrName>style.visibility</p:attrName>
                                        </p:attrNameLst>
                                      </p:cBhvr>
                                      <p:to>
                                        <p:strVal val="hidden"/>
                                      </p:to>
                                    </p:set>
                                  </p:childTnLst>
                                </p:cTn>
                              </p:par>
                            </p:childTnLst>
                          </p:cTn>
                        </p:par>
                        <p:par>
                          <p:cTn id="126" fill="hold">
                            <p:stCondLst>
                              <p:cond delay="6000"/>
                            </p:stCondLst>
                            <p:childTnLst>
                              <p:par>
                                <p:cTn id="127" presetID="9" presetClass="exit" fill="hold" grpId="1" nodeType="afterEffect">
                                  <p:stCondLst>
                                    <p:cond delay="0"/>
                                  </p:stCondLst>
                                  <p:iterate>
                                    <p:tmAbs val="0"/>
                                  </p:iterate>
                                  <p:childTnLst>
                                    <p:animEffect transition="out" filter="dissolve">
                                      <p:cBhvr>
                                        <p:cTn id="128" dur="1000" fill="hold"/>
                                        <p:tgtEl>
                                          <p:spTgt spid="4"/>
                                        </p:tgtEl>
                                      </p:cBhvr>
                                    </p:animEffect>
                                    <p:set>
                                      <p:cBhvr>
                                        <p:cTn id="129" fill="hold">
                                          <p:stCondLst>
                                            <p:cond delay="999"/>
                                          </p:stCondLst>
                                        </p:cTn>
                                        <p:tgtEl>
                                          <p:spTgt spid="4"/>
                                        </p:tgtEl>
                                        <p:attrNameLst>
                                          <p:attrName>style.visibility</p:attrName>
                                        </p:attrNameLst>
                                      </p:cBhvr>
                                      <p:to>
                                        <p:strVal val="hidden"/>
                                      </p:to>
                                    </p:set>
                                  </p:childTnLst>
                                </p:cTn>
                              </p:par>
                            </p:childTnLst>
                          </p:cTn>
                        </p:par>
                        <p:par>
                          <p:cTn id="130" fill="hold">
                            <p:stCondLst>
                              <p:cond delay="7000"/>
                            </p:stCondLst>
                            <p:childTnLst>
                              <p:par>
                                <p:cTn id="131" presetID="9" presetClass="exit" fill="hold" grpId="1" nodeType="afterEffect">
                                  <p:stCondLst>
                                    <p:cond delay="0"/>
                                  </p:stCondLst>
                                  <p:iterate>
                                    <p:tmAbs val="0"/>
                                  </p:iterate>
                                  <p:childTnLst>
                                    <p:animEffect transition="out" filter="dissolve">
                                      <p:cBhvr>
                                        <p:cTn id="132" dur="1000" fill="hold"/>
                                        <p:tgtEl>
                                          <p:spTgt spid="5"/>
                                        </p:tgtEl>
                                      </p:cBhvr>
                                    </p:animEffect>
                                    <p:set>
                                      <p:cBhvr>
                                        <p:cTn id="133" fill="hold">
                                          <p:stCondLst>
                                            <p:cond delay="999"/>
                                          </p:stCondLst>
                                        </p:cTn>
                                        <p:tgtEl>
                                          <p:spTgt spid="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8" fill="hold" grpId="0" nodeType="clickEffect">
                                  <p:stCondLst>
                                    <p:cond delay="0"/>
                                  </p:stCondLst>
                                  <p:iterate>
                                    <p:tmAbs val="0"/>
                                  </p:iterate>
                                  <p:childTnLst>
                                    <p:set>
                                      <p:cBhvr>
                                        <p:cTn id="137" fill="hold"/>
                                        <p:tgtEl>
                                          <p:spTgt spid="261"/>
                                        </p:tgtEl>
                                        <p:attrNameLst>
                                          <p:attrName>style.visibility</p:attrName>
                                        </p:attrNameLst>
                                      </p:cBhvr>
                                      <p:to>
                                        <p:strVal val="visible"/>
                                      </p:to>
                                    </p:set>
                                    <p:anim calcmode="lin" valueType="num">
                                      <p:cBhvr>
                                        <p:cTn id="138" dur="1000" fill="hold"/>
                                        <p:tgtEl>
                                          <p:spTgt spid="261"/>
                                        </p:tgtEl>
                                        <p:attrNameLst>
                                          <p:attrName>ppt_x</p:attrName>
                                        </p:attrNameLst>
                                      </p:cBhvr>
                                      <p:tavLst>
                                        <p:tav tm="0">
                                          <p:val>
                                            <p:strVal val="0-#ppt_w/2"/>
                                          </p:val>
                                        </p:tav>
                                        <p:tav tm="100000">
                                          <p:val>
                                            <p:strVal val="#ppt_x"/>
                                          </p:val>
                                        </p:tav>
                                      </p:tavLst>
                                    </p:anim>
                                    <p:anim calcmode="lin" valueType="num">
                                      <p:cBhvr>
                                        <p:cTn id="139" dur="1000" fill="hold"/>
                                        <p:tgtEl>
                                          <p:spTgt spid="261"/>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iterate>
                                    <p:tmAbs val="0"/>
                                  </p:iterate>
                                  <p:childTnLst>
                                    <p:set>
                                      <p:cBhvr>
                                        <p:cTn id="143" fill="hold"/>
                                        <p:tgtEl>
                                          <p:spTgt spid="236"/>
                                        </p:tgtEl>
                                        <p:attrNameLst>
                                          <p:attrName>style.visibility</p:attrName>
                                        </p:attrNameLst>
                                      </p:cBhvr>
                                      <p:to>
                                        <p:strVal val="visible"/>
                                      </p:to>
                                    </p:set>
                                    <p:animEffect transition="in" filter="wipe(left)">
                                      <p:cBhvr>
                                        <p:cTn id="144" dur="1000"/>
                                        <p:tgtEl>
                                          <p:spTgt spid="236"/>
                                        </p:tgtEl>
                                      </p:cBhvr>
                                    </p:animEffect>
                                  </p:childTnLst>
                                </p:cTn>
                              </p:par>
                            </p:childTnLst>
                          </p:cTn>
                        </p:par>
                        <p:par>
                          <p:cTn id="145" fill="hold">
                            <p:stCondLst>
                              <p:cond delay="1000"/>
                            </p:stCondLst>
                            <p:childTnLst>
                              <p:par>
                                <p:cTn id="146" presetID="22" presetClass="entr" presetSubtype="8" fill="hold" grpId="0" nodeType="afterEffect">
                                  <p:stCondLst>
                                    <p:cond delay="0"/>
                                  </p:stCondLst>
                                  <p:iterate>
                                    <p:tmAbs val="0"/>
                                  </p:iterate>
                                  <p:childTnLst>
                                    <p:set>
                                      <p:cBhvr>
                                        <p:cTn id="147" fill="hold"/>
                                        <p:tgtEl>
                                          <p:spTgt spid="8"/>
                                        </p:tgtEl>
                                        <p:attrNameLst>
                                          <p:attrName>style.visibility</p:attrName>
                                        </p:attrNameLst>
                                      </p:cBhvr>
                                      <p:to>
                                        <p:strVal val="visible"/>
                                      </p:to>
                                    </p:set>
                                    <p:animEffect transition="in" filter="wipe(left)">
                                      <p:cBhvr>
                                        <p:cTn id="148" dur="1000"/>
                                        <p:tgtEl>
                                          <p:spTgt spid="8"/>
                                        </p:tgtEl>
                                      </p:cBhvr>
                                    </p:animEffect>
                                  </p:childTnLst>
                                </p:cTn>
                              </p:par>
                            </p:childTnLst>
                          </p:cTn>
                        </p:par>
                        <p:par>
                          <p:cTn id="149" fill="hold">
                            <p:stCondLst>
                              <p:cond delay="2000"/>
                            </p:stCondLst>
                            <p:childTnLst>
                              <p:par>
                                <p:cTn id="150" presetID="2" presetClass="entr" presetSubtype="8" fill="hold" grpId="0" nodeType="afterEffect">
                                  <p:stCondLst>
                                    <p:cond delay="0"/>
                                  </p:stCondLst>
                                  <p:iterate>
                                    <p:tmAbs val="0"/>
                                  </p:iterate>
                                  <p:childTnLst>
                                    <p:set>
                                      <p:cBhvr>
                                        <p:cTn id="151" fill="hold"/>
                                        <p:tgtEl>
                                          <p:spTgt spid="262"/>
                                        </p:tgtEl>
                                        <p:attrNameLst>
                                          <p:attrName>style.visibility</p:attrName>
                                        </p:attrNameLst>
                                      </p:cBhvr>
                                      <p:to>
                                        <p:strVal val="visible"/>
                                      </p:to>
                                    </p:set>
                                    <p:anim calcmode="lin" valueType="num">
                                      <p:cBhvr>
                                        <p:cTn id="152" dur="1000" fill="hold"/>
                                        <p:tgtEl>
                                          <p:spTgt spid="262"/>
                                        </p:tgtEl>
                                        <p:attrNameLst>
                                          <p:attrName>ppt_x</p:attrName>
                                        </p:attrNameLst>
                                      </p:cBhvr>
                                      <p:tavLst>
                                        <p:tav tm="0">
                                          <p:val>
                                            <p:strVal val="0-#ppt_w/2"/>
                                          </p:val>
                                        </p:tav>
                                        <p:tav tm="100000">
                                          <p:val>
                                            <p:strVal val="#ppt_x"/>
                                          </p:val>
                                        </p:tav>
                                      </p:tavLst>
                                    </p:anim>
                                    <p:anim calcmode="lin" valueType="num">
                                      <p:cBhvr>
                                        <p:cTn id="153" dur="1000" fill="hold"/>
                                        <p:tgtEl>
                                          <p:spTgt spid="262"/>
                                        </p:tgtEl>
                                        <p:attrNameLst>
                                          <p:attrName>ppt_y</p:attrName>
                                        </p:attrNameLst>
                                      </p:cBhvr>
                                      <p:tavLst>
                                        <p:tav tm="0">
                                          <p:val>
                                            <p:strVal val="#ppt_y"/>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iterate>
                                    <p:tmAbs val="0"/>
                                  </p:iterate>
                                  <p:childTnLst>
                                    <p:set>
                                      <p:cBhvr>
                                        <p:cTn id="157" fill="hold"/>
                                        <p:tgtEl>
                                          <p:spTgt spid="237"/>
                                        </p:tgtEl>
                                        <p:attrNameLst>
                                          <p:attrName>style.visibility</p:attrName>
                                        </p:attrNameLst>
                                      </p:cBhvr>
                                      <p:to>
                                        <p:strVal val="visible"/>
                                      </p:to>
                                    </p:set>
                                    <p:animEffect transition="in" filter="wipe(left)">
                                      <p:cBhvr>
                                        <p:cTn id="158" dur="1000"/>
                                        <p:tgtEl>
                                          <p:spTgt spid="237"/>
                                        </p:tgtEl>
                                      </p:cBhvr>
                                    </p:animEffect>
                                  </p:childTnLst>
                                </p:cTn>
                              </p:par>
                            </p:childTnLst>
                          </p:cTn>
                        </p:par>
                        <p:par>
                          <p:cTn id="159" fill="hold">
                            <p:stCondLst>
                              <p:cond delay="1000"/>
                            </p:stCondLst>
                            <p:childTnLst>
                              <p:par>
                                <p:cTn id="160" presetID="22" presetClass="entr" presetSubtype="8" fill="hold" grpId="0" nodeType="afterEffect">
                                  <p:stCondLst>
                                    <p:cond delay="0"/>
                                  </p:stCondLst>
                                  <p:iterate>
                                    <p:tmAbs val="0"/>
                                  </p:iterate>
                                  <p:childTnLst>
                                    <p:set>
                                      <p:cBhvr>
                                        <p:cTn id="161" fill="hold"/>
                                        <p:tgtEl>
                                          <p:spTgt spid="9"/>
                                        </p:tgtEl>
                                        <p:attrNameLst>
                                          <p:attrName>style.visibility</p:attrName>
                                        </p:attrNameLst>
                                      </p:cBhvr>
                                      <p:to>
                                        <p:strVal val="visible"/>
                                      </p:to>
                                    </p:set>
                                    <p:animEffect transition="in" filter="wipe(left)">
                                      <p:cBhvr>
                                        <p:cTn id="162" dur="1000"/>
                                        <p:tgtEl>
                                          <p:spTgt spid="9"/>
                                        </p:tgtEl>
                                      </p:cBhvr>
                                    </p:animEffect>
                                  </p:childTnLst>
                                </p:cTn>
                              </p:par>
                            </p:childTnLst>
                          </p:cTn>
                        </p:par>
                        <p:par>
                          <p:cTn id="163" fill="hold">
                            <p:stCondLst>
                              <p:cond delay="2000"/>
                            </p:stCondLst>
                            <p:childTnLst>
                              <p:par>
                                <p:cTn id="164" presetID="2" presetClass="entr" presetSubtype="8" fill="hold" grpId="0" nodeType="afterEffect">
                                  <p:stCondLst>
                                    <p:cond delay="0"/>
                                  </p:stCondLst>
                                  <p:iterate>
                                    <p:tmAbs val="0"/>
                                  </p:iterate>
                                  <p:childTnLst>
                                    <p:set>
                                      <p:cBhvr>
                                        <p:cTn id="165" fill="hold"/>
                                        <p:tgtEl>
                                          <p:spTgt spid="263"/>
                                        </p:tgtEl>
                                        <p:attrNameLst>
                                          <p:attrName>style.visibility</p:attrName>
                                        </p:attrNameLst>
                                      </p:cBhvr>
                                      <p:to>
                                        <p:strVal val="visible"/>
                                      </p:to>
                                    </p:set>
                                    <p:anim calcmode="lin" valueType="num">
                                      <p:cBhvr>
                                        <p:cTn id="166" dur="1000" fill="hold"/>
                                        <p:tgtEl>
                                          <p:spTgt spid="263"/>
                                        </p:tgtEl>
                                        <p:attrNameLst>
                                          <p:attrName>ppt_x</p:attrName>
                                        </p:attrNameLst>
                                      </p:cBhvr>
                                      <p:tavLst>
                                        <p:tav tm="0">
                                          <p:val>
                                            <p:strVal val="0-#ppt_w/2"/>
                                          </p:val>
                                        </p:tav>
                                        <p:tav tm="100000">
                                          <p:val>
                                            <p:strVal val="#ppt_x"/>
                                          </p:val>
                                        </p:tav>
                                      </p:tavLst>
                                    </p:anim>
                                    <p:anim calcmode="lin" valueType="num">
                                      <p:cBhvr>
                                        <p:cTn id="167" dur="1000" fill="hold"/>
                                        <p:tgtEl>
                                          <p:spTgt spid="263"/>
                                        </p:tgtEl>
                                        <p:attrNameLst>
                                          <p:attrName>ppt_y</p:attrName>
                                        </p:attrNameLst>
                                      </p:cBhvr>
                                      <p:tavLst>
                                        <p:tav tm="0">
                                          <p:val>
                                            <p:strVal val="#ppt_y"/>
                                          </p:val>
                                        </p:tav>
                                        <p:tav tm="100000">
                                          <p:val>
                                            <p:strVal val="#ppt_y"/>
                                          </p:val>
                                        </p:tav>
                                      </p:tavLst>
                                    </p:anim>
                                  </p:childTnLst>
                                </p:cTn>
                              </p:par>
                            </p:childTnLst>
                          </p:cTn>
                        </p:par>
                        <p:par>
                          <p:cTn id="168" fill="hold">
                            <p:stCondLst>
                              <p:cond delay="3000"/>
                            </p:stCondLst>
                            <p:childTnLst>
                              <p:par>
                                <p:cTn id="169" presetID="2" presetClass="entr" presetSubtype="8" fill="hold" grpId="0" nodeType="afterEffect">
                                  <p:stCondLst>
                                    <p:cond delay="0"/>
                                  </p:stCondLst>
                                  <p:iterate>
                                    <p:tmAbs val="0"/>
                                  </p:iterate>
                                  <p:childTnLst>
                                    <p:set>
                                      <p:cBhvr>
                                        <p:cTn id="170" fill="hold"/>
                                        <p:tgtEl>
                                          <p:spTgt spid="264"/>
                                        </p:tgtEl>
                                        <p:attrNameLst>
                                          <p:attrName>style.visibility</p:attrName>
                                        </p:attrNameLst>
                                      </p:cBhvr>
                                      <p:to>
                                        <p:strVal val="visible"/>
                                      </p:to>
                                    </p:set>
                                    <p:anim calcmode="lin" valueType="num">
                                      <p:cBhvr>
                                        <p:cTn id="171" dur="1000" fill="hold"/>
                                        <p:tgtEl>
                                          <p:spTgt spid="264"/>
                                        </p:tgtEl>
                                        <p:attrNameLst>
                                          <p:attrName>ppt_x</p:attrName>
                                        </p:attrNameLst>
                                      </p:cBhvr>
                                      <p:tavLst>
                                        <p:tav tm="0">
                                          <p:val>
                                            <p:strVal val="0-#ppt_w/2"/>
                                          </p:val>
                                        </p:tav>
                                        <p:tav tm="100000">
                                          <p:val>
                                            <p:strVal val="#ppt_x"/>
                                          </p:val>
                                        </p:tav>
                                      </p:tavLst>
                                    </p:anim>
                                    <p:anim calcmode="lin" valueType="num">
                                      <p:cBhvr>
                                        <p:cTn id="172" dur="1000" fill="hold"/>
                                        <p:tgtEl>
                                          <p:spTgt spid="264"/>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5" presetClass="entr" presetSubtype="9" fill="hold" grpId="0" nodeType="clickEffect">
                                  <p:stCondLst>
                                    <p:cond delay="0"/>
                                  </p:stCondLst>
                                  <p:iterate>
                                    <p:tmAbs val="0"/>
                                  </p:iterate>
                                  <p:childTnLst>
                                    <p:set>
                                      <p:cBhvr>
                                        <p:cTn id="176" fill="hold"/>
                                        <p:tgtEl>
                                          <p:spTgt spid="109"/>
                                        </p:tgtEl>
                                        <p:attrNameLst>
                                          <p:attrName>style.visibility</p:attrName>
                                        </p:attrNameLst>
                                      </p:cBhvr>
                                      <p:to>
                                        <p:strVal val="visible"/>
                                      </p:to>
                                    </p:set>
                                    <p:anim calcmode="lin" valueType="num">
                                      <p:cBhvr>
                                        <p:cTn id="177" dur="1000" fill="hold"/>
                                        <p:tgtEl>
                                          <p:spTgt spid="109"/>
                                        </p:tgtEl>
                                        <p:attrNameLst>
                                          <p:attrName>ppt_w</p:attrName>
                                        </p:attrNameLst>
                                      </p:cBhvr>
                                      <p:tavLst>
                                        <p:tav tm="0">
                                          <p:val>
                                            <p:fltVal val="0"/>
                                          </p:val>
                                        </p:tav>
                                        <p:tav tm="100000">
                                          <p:val>
                                            <p:strVal val="#ppt_w"/>
                                          </p:val>
                                        </p:tav>
                                      </p:tavLst>
                                    </p:anim>
                                    <p:anim calcmode="lin" valueType="num">
                                      <p:cBhvr>
                                        <p:cTn id="178" dur="1000" fill="hold"/>
                                        <p:tgtEl>
                                          <p:spTgt spid="109"/>
                                        </p:tgtEl>
                                        <p:attrNameLst>
                                          <p:attrName>ppt_h</p:attrName>
                                        </p:attrNameLst>
                                      </p:cBhvr>
                                      <p:tavLst>
                                        <p:tav tm="0">
                                          <p:val>
                                            <p:fltVal val="0"/>
                                          </p:val>
                                        </p:tav>
                                        <p:tav tm="100000">
                                          <p:val>
                                            <p:strVal val="#ppt_h"/>
                                          </p:val>
                                        </p:tav>
                                      </p:tavLst>
                                    </p:anim>
                                    <p:anim calcmode="lin" valueType="num">
                                      <p:cBhvr>
                                        <p:cTn id="179" dur="1000" fill="hold"/>
                                        <p:tgtEl>
                                          <p:spTgt spid="109"/>
                                        </p:tgtEl>
                                        <p:attrNameLst>
                                          <p:attrName>ppt_x</p:attrName>
                                        </p:attrNameLst>
                                      </p:cBhvr>
                                      <p:tavLst>
                                        <p:tav tm="0" fmla="#ppt_x+(cos(-2*pi*(1-$))*-#ppt_x-sin(-2*pi*(1-$))*(1-#ppt_y))*(1-$)">
                                          <p:val>
                                            <p:fltVal val="0"/>
                                          </p:val>
                                        </p:tav>
                                        <p:tav tm="100000">
                                          <p:val>
                                            <p:fltVal val="1"/>
                                          </p:val>
                                        </p:tav>
                                      </p:tavLst>
                                    </p:anim>
                                    <p:anim calcmode="lin" valueType="num">
                                      <p:cBhvr>
                                        <p:cTn id="180" dur="1000" fill="hold"/>
                                        <p:tgtEl>
                                          <p:spTgt spid="1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1" fill="hold">
                      <p:stCondLst>
                        <p:cond delay="indefinite"/>
                      </p:stCondLst>
                      <p:childTnLst>
                        <p:par>
                          <p:cTn id="182" fill="hold">
                            <p:stCondLst>
                              <p:cond delay="0"/>
                            </p:stCondLst>
                            <p:childTnLst>
                              <p:par>
                                <p:cTn id="183" presetID="15" presetClass="entr" presetSubtype="9" fill="hold" grpId="0" nodeType="clickEffect">
                                  <p:stCondLst>
                                    <p:cond delay="0"/>
                                  </p:stCondLst>
                                  <p:iterate>
                                    <p:tmAbs val="0"/>
                                  </p:iterate>
                                  <p:childTnLst>
                                    <p:set>
                                      <p:cBhvr>
                                        <p:cTn id="184" fill="hold"/>
                                        <p:tgtEl>
                                          <p:spTgt spid="110"/>
                                        </p:tgtEl>
                                        <p:attrNameLst>
                                          <p:attrName>style.visibility</p:attrName>
                                        </p:attrNameLst>
                                      </p:cBhvr>
                                      <p:to>
                                        <p:strVal val="visible"/>
                                      </p:to>
                                    </p:set>
                                    <p:anim calcmode="lin" valueType="num">
                                      <p:cBhvr>
                                        <p:cTn id="185" dur="1000" fill="hold"/>
                                        <p:tgtEl>
                                          <p:spTgt spid="110"/>
                                        </p:tgtEl>
                                        <p:attrNameLst>
                                          <p:attrName>ppt_w</p:attrName>
                                        </p:attrNameLst>
                                      </p:cBhvr>
                                      <p:tavLst>
                                        <p:tav tm="0">
                                          <p:val>
                                            <p:fltVal val="0"/>
                                          </p:val>
                                        </p:tav>
                                        <p:tav tm="100000">
                                          <p:val>
                                            <p:strVal val="#ppt_w"/>
                                          </p:val>
                                        </p:tav>
                                      </p:tavLst>
                                    </p:anim>
                                    <p:anim calcmode="lin" valueType="num">
                                      <p:cBhvr>
                                        <p:cTn id="186" dur="1000" fill="hold"/>
                                        <p:tgtEl>
                                          <p:spTgt spid="110"/>
                                        </p:tgtEl>
                                        <p:attrNameLst>
                                          <p:attrName>ppt_h</p:attrName>
                                        </p:attrNameLst>
                                      </p:cBhvr>
                                      <p:tavLst>
                                        <p:tav tm="0">
                                          <p:val>
                                            <p:fltVal val="0"/>
                                          </p:val>
                                        </p:tav>
                                        <p:tav tm="100000">
                                          <p:val>
                                            <p:strVal val="#ppt_h"/>
                                          </p:val>
                                        </p:tav>
                                      </p:tavLst>
                                    </p:anim>
                                    <p:anim calcmode="lin" valueType="num">
                                      <p:cBhvr>
                                        <p:cTn id="187" dur="1000" fill="hold"/>
                                        <p:tgtEl>
                                          <p:spTgt spid="110"/>
                                        </p:tgtEl>
                                        <p:attrNameLst>
                                          <p:attrName>ppt_x</p:attrName>
                                        </p:attrNameLst>
                                      </p:cBhvr>
                                      <p:tavLst>
                                        <p:tav tm="0" fmla="#ppt_x+(cos(-2*pi*(1-$))*-#ppt_x-sin(-2*pi*(1-$))*(1-#ppt_y))*(1-$)">
                                          <p:val>
                                            <p:fltVal val="0"/>
                                          </p:val>
                                        </p:tav>
                                        <p:tav tm="100000">
                                          <p:val>
                                            <p:fltVal val="1"/>
                                          </p:val>
                                        </p:tav>
                                      </p:tavLst>
                                    </p:anim>
                                    <p:anim calcmode="lin" valueType="num">
                                      <p:cBhvr>
                                        <p:cTn id="188" dur="1000" fill="hold"/>
                                        <p:tgtEl>
                                          <p:spTgt spid="1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3" grpId="0" animBg="1" advAuto="0"/>
      <p:bldP spid="3" grpId="1" animBg="1" advAuto="0"/>
      <p:bldP spid="4" grpId="0" animBg="1" advAuto="0"/>
      <p:bldP spid="4" grpId="1" animBg="1" advAuto="0"/>
      <p:bldP spid="5" grpId="0" animBg="1" advAuto="0"/>
      <p:bldP spid="5" grpId="1" animBg="1" advAuto="0"/>
      <p:bldP spid="6" grpId="0" animBg="1" advAuto="0"/>
      <p:bldP spid="6" grpId="1" animBg="1" advAuto="0"/>
      <p:bldP spid="175" grpId="0" animBg="1" advAuto="0"/>
      <p:bldP spid="175" grpId="1" animBg="1" advAuto="0"/>
      <p:bldP spid="178" grpId="0" animBg="1" advAuto="0"/>
      <p:bldP spid="179" grpId="0" animBg="1" advAuto="0"/>
      <p:bldP spid="180" grpId="0" animBg="1" advAuto="0"/>
      <p:bldP spid="181" grpId="0" animBg="1" advAuto="0"/>
      <p:bldP spid="182" grpId="0" animBg="1" advAuto="0"/>
      <p:bldP spid="183" grpId="0" animBg="1" advAuto="0"/>
      <p:bldP spid="184" grpId="0" animBg="1" advAuto="0"/>
      <p:bldP spid="185" grpId="0" animBg="1" advAuto="0"/>
      <p:bldP spid="7" grpId="0" animBg="1" advAuto="0"/>
      <p:bldP spid="7" grpId="1" animBg="1" advAuto="0"/>
      <p:bldP spid="8" grpId="0" animBg="1" advAuto="0"/>
      <p:bldP spid="236" grpId="0" animBg="1" advAuto="0"/>
      <p:bldP spid="237" grpId="0" animBg="1" advAuto="0"/>
      <p:bldP spid="9" grpId="0" animBg="1" advAuto="0"/>
      <p:bldP spid="10" grpId="0" animBg="1" advAuto="0"/>
      <p:bldP spid="11" grpId="0" animBg="1" advAuto="0"/>
      <p:bldP spid="258" grpId="0" animBg="1" advAuto="0"/>
      <p:bldP spid="259" grpId="0" animBg="1" advAuto="0"/>
      <p:bldP spid="259" grpId="1" animBg="1" advAuto="0"/>
      <p:bldP spid="260" grpId="0" animBg="1" advAuto="0"/>
      <p:bldP spid="261" grpId="0" animBg="1" advAuto="0"/>
      <p:bldP spid="262" grpId="0" animBg="1" advAuto="0"/>
      <p:bldP spid="263" grpId="0" animBg="1" advAuto="0"/>
      <p:bldP spid="264" grpId="0" animBg="1" advAuto="0"/>
      <p:bldP spid="109" grpId="0" animBg="1" advAuto="0"/>
      <p:bldP spid="11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Ozone by definition is a colourless unstable gas with a very pungent odour and powerful oxidising properties. In nature ozone is formed from oxygen by electrical discharges(lighting) or in the stratosphere by chemical reactions involving solar ultraviolet radiation (sunlight) and oxygen molecules."/>
          <p:cNvSpPr txBox="1"/>
          <p:nvPr/>
        </p:nvSpPr>
        <p:spPr>
          <a:xfrm>
            <a:off x="8375577" y="784804"/>
            <a:ext cx="6079295" cy="12798361"/>
          </a:xfrm>
          <a:prstGeom prst="rect">
            <a:avLst/>
          </a:prstGeom>
          <a:ln w="12700">
            <a:miter lim="400000"/>
          </a:ln>
          <a:extLst>
            <a:ext uri="{C572A759-6A51-4108-AA02-DFA0A04FC94B}">
              <ma14:wrappingTextBoxFlag xmlns="" xmlns:ma14="http://schemas.microsoft.com/office/mac/drawingml/2011/main" val="1"/>
            </a:ext>
          </a:extLst>
        </p:spPr>
        <p:txBody>
          <a:bodyPr wrap="square" lIns="50793" tIns="50793" rIns="50793" bIns="50793" anchor="ctr">
            <a:spAutoFit/>
          </a:bodyPr>
          <a:lstStyle>
            <a:lvl1pPr algn="l" defTabSz="584200">
              <a:defRPr b="0">
                <a:solidFill>
                  <a:srgbClr val="4F4F4F"/>
                </a:solidFill>
                <a:latin typeface="Gill Sans Light"/>
                <a:ea typeface="Gill Sans Light"/>
                <a:cs typeface="Gill Sans Light"/>
                <a:sym typeface="Gill Sans Light"/>
              </a:defRPr>
            </a:lvl1pPr>
          </a:lstStyle>
          <a:p>
            <a:endParaRPr lang="it-IT" sz="2700" dirty="0"/>
          </a:p>
          <a:p>
            <a:endParaRPr lang="it-IT" sz="2700" dirty="0"/>
          </a:p>
          <a:p>
            <a:endParaRPr lang="it-IT" sz="2700" dirty="0"/>
          </a:p>
          <a:p>
            <a:endParaRPr lang="cs-CZ" sz="2700" dirty="0"/>
          </a:p>
          <a:p>
            <a:endParaRPr lang="cs-CZ" sz="2700" dirty="0"/>
          </a:p>
          <a:p>
            <a:endParaRPr lang="cs-CZ" sz="2700" dirty="0"/>
          </a:p>
          <a:p>
            <a:endParaRPr lang="cs-CZ" sz="2700" dirty="0"/>
          </a:p>
          <a:p>
            <a:endParaRPr lang="cs-CZ" sz="2700" dirty="0"/>
          </a:p>
          <a:p>
            <a:endParaRPr lang="cs-CZ" sz="2700" dirty="0"/>
          </a:p>
          <a:p>
            <a:endParaRPr lang="it-IT" sz="2700" dirty="0"/>
          </a:p>
          <a:p>
            <a:r>
              <a:rPr lang="cs-CZ" sz="2700" dirty="0"/>
              <a:t>Jak je </a:t>
            </a:r>
            <a:r>
              <a:rPr lang="cs-CZ" sz="2700" dirty="0" err="1"/>
              <a:t>vráběn</a:t>
            </a:r>
            <a:r>
              <a:rPr lang="cs-CZ" sz="2700" dirty="0"/>
              <a:t> ozón v systémech </a:t>
            </a:r>
            <a:r>
              <a:rPr lang="it-IT" sz="2700" dirty="0"/>
              <a:t>ETP?</a:t>
            </a:r>
          </a:p>
          <a:p>
            <a:r>
              <a:rPr lang="cs-CZ" sz="2700" dirty="0"/>
              <a:t>O</a:t>
            </a:r>
            <a:r>
              <a:rPr lang="it-IT" sz="2700" dirty="0"/>
              <a:t>z</a:t>
            </a:r>
            <a:r>
              <a:rPr lang="cs-CZ" sz="2700" dirty="0"/>
              <a:t>ó</a:t>
            </a:r>
            <a:r>
              <a:rPr lang="it-IT" sz="2700" dirty="0"/>
              <a:t>n </a:t>
            </a:r>
            <a:r>
              <a:rPr lang="cs-CZ" sz="2700" dirty="0"/>
              <a:t>se v zařízeních dá vyrábět různými způsoby</a:t>
            </a:r>
            <a:r>
              <a:rPr lang="it-IT" sz="2700" dirty="0"/>
              <a:t>.</a:t>
            </a:r>
          </a:p>
          <a:p>
            <a:r>
              <a:rPr lang="cs-CZ" sz="2700" b="1" dirty="0"/>
              <a:t>Ve všech systémech </a:t>
            </a:r>
            <a:r>
              <a:rPr lang="it-IT" sz="2700" b="1" dirty="0"/>
              <a:t>ETP </a:t>
            </a:r>
            <a:r>
              <a:rPr lang="cs-CZ" sz="2700" b="1" dirty="0"/>
              <a:t>se pro výrobu ozónu používá pouze čistý kyslík</a:t>
            </a:r>
            <a:r>
              <a:rPr lang="it-IT" sz="2700" b="1" dirty="0"/>
              <a:t>,</a:t>
            </a:r>
            <a:r>
              <a:rPr lang="cs-CZ" sz="2700" b="1" dirty="0"/>
              <a:t> bez látek, ze kterých by mohly vzniknout nebezpečné „</a:t>
            </a:r>
            <a:r>
              <a:rPr lang="cs-CZ" sz="2700" b="1" dirty="0" err="1"/>
              <a:t>podlátky</a:t>
            </a:r>
            <a:r>
              <a:rPr lang="cs-CZ" sz="2700" b="1" dirty="0"/>
              <a:t>“</a:t>
            </a:r>
            <a:r>
              <a:rPr lang="it-IT" sz="2700" b="1" dirty="0"/>
              <a:t> !</a:t>
            </a:r>
            <a:r>
              <a:rPr lang="pl-PL" sz="2700" b="1" dirty="0"/>
              <a:t> Toto je možné díky skutečnosti, že všechna zařízení zahrnují kompresor a kondenzátor vzduchu. </a:t>
            </a:r>
            <a:endParaRPr lang="cs-CZ" sz="2700" b="1" dirty="0"/>
          </a:p>
          <a:p>
            <a:r>
              <a:rPr lang="cs-CZ" sz="2700" dirty="0"/>
              <a:t>Ozón je vždy plyn a měl by být vyroben, řízen a kontrolován profesionálním způsobem tak, aby byla zaručena bezpečnost lidí a prostředí. </a:t>
            </a:r>
            <a:r>
              <a:rPr lang="it-IT" sz="2700" dirty="0"/>
              <a:t>Pr</a:t>
            </a:r>
            <a:r>
              <a:rPr lang="cs-CZ" sz="2700" dirty="0" err="1"/>
              <a:t>ávě</a:t>
            </a:r>
            <a:r>
              <a:rPr lang="cs-CZ" sz="2700" dirty="0"/>
              <a:t> proto a díky více jak dvacetileté zkušenosti se výrobce </a:t>
            </a:r>
            <a:r>
              <a:rPr lang="it-IT" sz="2700" dirty="0"/>
              <a:t>ETP </a:t>
            </a:r>
            <a:r>
              <a:rPr lang="cs-CZ" sz="2700" dirty="0"/>
              <a:t>rozhodl své systémy patentovat</a:t>
            </a:r>
            <a:r>
              <a:rPr lang="it-IT" sz="2700" dirty="0"/>
              <a:t>!    </a:t>
            </a:r>
            <a:endParaRPr lang="cs-CZ" sz="2700" dirty="0"/>
          </a:p>
          <a:p>
            <a:endParaRPr lang="it-IT" dirty="0"/>
          </a:p>
          <a:p>
            <a:r>
              <a:rPr lang="cs-CZ" b="1" dirty="0"/>
              <a:t>Patent</a:t>
            </a:r>
            <a:r>
              <a:rPr lang="it-IT" b="1" dirty="0"/>
              <a:t> </a:t>
            </a:r>
            <a:r>
              <a:rPr lang="cs-CZ" b="1" dirty="0"/>
              <a:t>Evropského průmyslového vynálezu</a:t>
            </a:r>
            <a:r>
              <a:rPr lang="it-IT" b="1" dirty="0"/>
              <a:t> 2 010 828 (</a:t>
            </a:r>
            <a:r>
              <a:rPr lang="cs-CZ" b="1" dirty="0"/>
              <a:t>vzduch</a:t>
            </a:r>
            <a:r>
              <a:rPr lang="it-IT" b="1" dirty="0"/>
              <a:t>)</a:t>
            </a:r>
            <a:endParaRPr lang="it-IT" dirty="0"/>
          </a:p>
          <a:p>
            <a:r>
              <a:rPr lang="it-IT" b="1" dirty="0"/>
              <a:t>Patent Evropského průmyslového vynálezu2 433 909 (</a:t>
            </a:r>
            <a:r>
              <a:rPr lang="cs-CZ" b="1" dirty="0"/>
              <a:t>voda</a:t>
            </a:r>
            <a:r>
              <a:rPr lang="it-IT" b="1" dirty="0"/>
              <a:t>)</a:t>
            </a:r>
            <a:endParaRPr lang="it-IT" dirty="0"/>
          </a:p>
        </p:txBody>
      </p:sp>
      <p:sp>
        <p:nvSpPr>
          <p:cNvPr id="150" name="Since 1982 ozone listed as “GRAS” Generally Recognized as Safe by  the US Food and Drug Administration for use in the food processing Industry and to disinfect bottled water and sanitise water bottles and containers."/>
          <p:cNvSpPr txBox="1"/>
          <p:nvPr/>
        </p:nvSpPr>
        <p:spPr>
          <a:xfrm>
            <a:off x="14712282" y="2398445"/>
            <a:ext cx="9217024" cy="10673001"/>
          </a:xfrm>
          <a:prstGeom prst="rect">
            <a:avLst/>
          </a:prstGeom>
          <a:ln w="12700">
            <a:miter lim="400000"/>
          </a:ln>
          <a:extLst>
            <a:ext uri="{C572A759-6A51-4108-AA02-DFA0A04FC94B}">
              <ma14:wrappingTextBoxFlag xmlns="" xmlns:ma14="http://schemas.microsoft.com/office/mac/drawingml/2011/main" val="1"/>
            </a:ext>
          </a:extLst>
        </p:spPr>
        <p:txBody>
          <a:bodyPr wrap="square" lIns="27090" tIns="27090" rIns="27090" bIns="27090" anchor="ctr">
            <a:spAutoFit/>
          </a:bodyPr>
          <a:lstStyle>
            <a:lvl1pPr algn="l" defTabSz="584200">
              <a:defRPr b="0">
                <a:solidFill>
                  <a:srgbClr val="4F4F4F"/>
                </a:solidFill>
                <a:latin typeface="Gill Sans Light"/>
                <a:ea typeface="Gill Sans Light"/>
                <a:cs typeface="Gill Sans Light"/>
                <a:sym typeface="Gill Sans Light"/>
              </a:defRPr>
            </a:lvl1pPr>
          </a:lstStyle>
          <a:p>
            <a:r>
              <a:rPr lang="it-IT" dirty="0"/>
              <a:t>N</a:t>
            </a:r>
            <a:r>
              <a:rPr lang="cs-CZ" dirty="0" err="1"/>
              <a:t>ejedná</a:t>
            </a:r>
            <a:r>
              <a:rPr lang="cs-CZ" dirty="0"/>
              <a:t> se o pouhé</a:t>
            </a:r>
            <a:r>
              <a:rPr lang="it-IT" dirty="0"/>
              <a:t> gener</a:t>
            </a:r>
            <a:r>
              <a:rPr lang="cs-CZ" dirty="0" err="1"/>
              <a:t>átory</a:t>
            </a:r>
            <a:r>
              <a:rPr lang="cs-CZ" dirty="0"/>
              <a:t> ozónu, ale o zařízení, která jsou v souladu s platnými nařízeními a legislativou !</a:t>
            </a:r>
            <a:endParaRPr lang="it-IT" dirty="0"/>
          </a:p>
          <a:p>
            <a:r>
              <a:rPr lang="it-IT" dirty="0"/>
              <a:t> </a:t>
            </a:r>
          </a:p>
          <a:p>
            <a:r>
              <a:rPr lang="it-IT" sz="2400" dirty="0"/>
              <a:t> </a:t>
            </a:r>
            <a:r>
              <a:rPr lang="cs-CZ" sz="2400" u="sng" dirty="0"/>
              <a:t>NAŘÍZENÍ A NORMY K OZONU</a:t>
            </a:r>
            <a:br>
              <a:rPr lang="it-IT" sz="2400" dirty="0"/>
            </a:br>
            <a:r>
              <a:rPr lang="it-IT" sz="2400" dirty="0"/>
              <a:t> Nařízení 2001/81/CE vztažená k národním limitům a emisím atmosférického znečištění</a:t>
            </a:r>
          </a:p>
          <a:p>
            <a:r>
              <a:rPr lang="it-IT" sz="2400" dirty="0"/>
              <a:t>• Nařízení 2002/3/CE vztažená k ozonu ve vzduchu</a:t>
            </a:r>
          </a:p>
          <a:p>
            <a:r>
              <a:rPr lang="it-IT" sz="2400" dirty="0"/>
              <a:t>• Nařízení 2008/1/CE k prevenci a integrovaného snížení znečištění</a:t>
            </a:r>
          </a:p>
          <a:p>
            <a:r>
              <a:rPr lang="it-IT" sz="2400" dirty="0"/>
              <a:t>• Direttiva 2008/50/CE vztažená ke kvalitě ovzduší v prostředí a pro čistší vzduch v Evropě</a:t>
            </a:r>
          </a:p>
          <a:p>
            <a:r>
              <a:rPr lang="it-IT" sz="2400" dirty="0"/>
              <a:t>• Prováděcí předpis k ISPESL - červen 2006 - Microklima, Aerace a Osvětlení pracovních prostor “Požadavky a Standardy, prováděcí a projektové podmínky”</a:t>
            </a:r>
          </a:p>
          <a:p>
            <a:r>
              <a:rPr lang="it-IT" sz="2400" dirty="0"/>
              <a:t>• ISPRA – Institut Superiore pro ochranu a výzkum prostředí – znečištujíjící látky</a:t>
            </a:r>
          </a:p>
          <a:p>
            <a:r>
              <a:rPr lang="it-IT" sz="2400" dirty="0"/>
              <a:t>• EPA - United States Environmental Protection Agency (také EPA nebo</a:t>
            </a:r>
          </a:p>
          <a:p>
            <a:r>
              <a:rPr lang="it-IT" sz="2400" dirty="0"/>
              <a:t>USEPA, odpovídá Agentuře pro ochranu životního prostředí je agentura Federální vlády USA mezí její složky patří ochrana prostředí a lidského zdraví, která aplikuje schválené zákony kongresem, který označil „ne autorizaci prodeje systémům generujícím ozon bez kontroly a tedy potencionálně nebezpečným pro lidské zdraví“   </a:t>
            </a:r>
          </a:p>
          <a:p>
            <a:r>
              <a:rPr lang="it-IT" sz="2400" dirty="0"/>
              <a:t>LIMITNÍ HODNOTY OZONU</a:t>
            </a:r>
          </a:p>
          <a:p>
            <a:r>
              <a:rPr lang="it-IT" sz="2400" dirty="0"/>
              <a:t>Microclima (clima indoor) Tab. 1 znečištění “Zákon Lgs. 81/2008”</a:t>
            </a:r>
          </a:p>
          <a:p>
            <a:r>
              <a:rPr lang="it-IT" sz="2400" dirty="0"/>
              <a:t> </a:t>
            </a:r>
          </a:p>
          <a:p>
            <a:r>
              <a:rPr lang="it-IT" sz="2400" dirty="0"/>
              <a:t>ETP </a:t>
            </a:r>
            <a:r>
              <a:rPr lang="cs-CZ" sz="2400" dirty="0"/>
              <a:t>zaručuje bezpečnou výrobu ozónu v přiměřeném množství pro zničení baktérií, virů, plísní atd. takovým způsobem, že zařízení dávají jistou bezpečného vstupu do ošetřeného prostoru bez zbytkového ozónu </a:t>
            </a:r>
            <a:r>
              <a:rPr lang="it-IT" sz="2400" dirty="0"/>
              <a:t>!</a:t>
            </a:r>
          </a:p>
        </p:txBody>
      </p:sp>
      <p:sp>
        <p:nvSpPr>
          <p:cNvPr id="152" name="What is ozone?"/>
          <p:cNvSpPr/>
          <p:nvPr/>
        </p:nvSpPr>
        <p:spPr>
          <a:xfrm>
            <a:off x="13790892" y="356258"/>
            <a:ext cx="10354436" cy="1270000"/>
          </a:xfrm>
          <a:prstGeom prst="roundRect">
            <a:avLst>
              <a:gd name="adj" fmla="val 50000"/>
            </a:avLst>
          </a:prstGeom>
          <a:blipFill>
            <a:blip r:embed="rId2" cstate="print"/>
            <a:stretch>
              <a:fillRect/>
            </a:stretch>
          </a:blipFill>
          <a:ln w="12700">
            <a:miter lim="400000"/>
          </a:ln>
          <a:effectLst>
            <a:outerShdw blurRad="63500" dist="101695" dir="5400000" rotWithShape="0">
              <a:srgbClr val="000000">
                <a:alpha val="25495"/>
              </a:srgbClr>
            </a:outerShdw>
          </a:effectLst>
          <a:extLst>
            <a:ext uri="{C572A759-6A51-4108-AA02-DFA0A04FC94B}">
              <ma14:wrappingTextBoxFlag xmlns="" xmlns:ma14="http://schemas.microsoft.com/office/mac/drawingml/2011/main" val="1"/>
            </a:ext>
          </a:extLst>
        </p:spPr>
        <p:txBody>
          <a:bodyPr lIns="0" tIns="0" rIns="0" bIns="0" anchor="ctr"/>
          <a:lstStyle>
            <a:lvl1pPr defTabSz="821531">
              <a:defRPr sz="2900" b="0" cap="all">
                <a:solidFill>
                  <a:srgbClr val="5E5E5E"/>
                </a:solidFill>
                <a:latin typeface="BlairMdITC TT"/>
                <a:ea typeface="BlairMdITC TT"/>
                <a:cs typeface="BlairMdITC TT"/>
                <a:sym typeface="BlairMdITC TT"/>
              </a:defRPr>
            </a:lvl1pPr>
          </a:lstStyle>
          <a:p>
            <a:r>
              <a:rPr lang="cs-CZ" dirty="0"/>
              <a:t>NAŠE TECHNOLOGIE</a:t>
            </a:r>
            <a:endParaRPr dirty="0"/>
          </a:p>
        </p:txBody>
      </p:sp>
      <p:pic>
        <p:nvPicPr>
          <p:cNvPr id="157" name="Image" descr="Image"/>
          <p:cNvPicPr>
            <a:picLocks noChangeAspect="1"/>
          </p:cNvPicPr>
          <p:nvPr/>
        </p:nvPicPr>
        <p:blipFill>
          <a:blip r:embed="rId3" cstate="print"/>
          <a:srcRect l="32986" t="30216" r="28936" b="37294"/>
          <a:stretch>
            <a:fillRect/>
          </a:stretch>
        </p:blipFill>
        <p:spPr>
          <a:xfrm>
            <a:off x="5780615" y="654735"/>
            <a:ext cx="1329661" cy="1269882"/>
          </a:xfrm>
          <a:custGeom>
            <a:avLst/>
            <a:gdLst/>
            <a:ahLst/>
            <a:cxnLst>
              <a:cxn ang="0">
                <a:pos x="wd2" y="hd2"/>
              </a:cxn>
              <a:cxn ang="5400000">
                <a:pos x="wd2" y="hd2"/>
              </a:cxn>
              <a:cxn ang="10800000">
                <a:pos x="wd2" y="hd2"/>
              </a:cxn>
              <a:cxn ang="16200000">
                <a:pos x="wd2" y="hd2"/>
              </a:cxn>
            </a:cxnLst>
            <a:rect l="0" t="0" r="r" b="b"/>
            <a:pathLst>
              <a:path w="20994" h="21555" extrusionOk="0">
                <a:moveTo>
                  <a:pt x="9820" y="0"/>
                </a:moveTo>
                <a:cubicBezTo>
                  <a:pt x="5655" y="30"/>
                  <a:pt x="1809" y="2936"/>
                  <a:pt x="420" y="7356"/>
                </a:cubicBezTo>
                <a:cubicBezTo>
                  <a:pt x="-322" y="9719"/>
                  <a:pt x="-59" y="13354"/>
                  <a:pt x="1028" y="15743"/>
                </a:cubicBezTo>
                <a:cubicBezTo>
                  <a:pt x="1486" y="16749"/>
                  <a:pt x="1862" y="17906"/>
                  <a:pt x="1862" y="18317"/>
                </a:cubicBezTo>
                <a:cubicBezTo>
                  <a:pt x="1862" y="20263"/>
                  <a:pt x="3630" y="21568"/>
                  <a:pt x="5791" y="21220"/>
                </a:cubicBezTo>
                <a:cubicBezTo>
                  <a:pt x="6537" y="21100"/>
                  <a:pt x="7211" y="21150"/>
                  <a:pt x="7313" y="21328"/>
                </a:cubicBezTo>
                <a:cubicBezTo>
                  <a:pt x="7414" y="21504"/>
                  <a:pt x="8641" y="21596"/>
                  <a:pt x="10039" y="21537"/>
                </a:cubicBezTo>
                <a:cubicBezTo>
                  <a:pt x="12128" y="21448"/>
                  <a:pt x="12941" y="21243"/>
                  <a:pt x="14576" y="20378"/>
                </a:cubicBezTo>
                <a:cubicBezTo>
                  <a:pt x="18749" y="18169"/>
                  <a:pt x="20869" y="13052"/>
                  <a:pt x="19727" y="7936"/>
                </a:cubicBezTo>
                <a:cubicBezTo>
                  <a:pt x="19351" y="6252"/>
                  <a:pt x="19360" y="6173"/>
                  <a:pt x="20153" y="5383"/>
                </a:cubicBezTo>
                <a:cubicBezTo>
                  <a:pt x="20909" y="4629"/>
                  <a:pt x="21278" y="3229"/>
                  <a:pt x="20736" y="3166"/>
                </a:cubicBezTo>
                <a:cubicBezTo>
                  <a:pt x="20607" y="3151"/>
                  <a:pt x="20151" y="3080"/>
                  <a:pt x="19721" y="3011"/>
                </a:cubicBezTo>
                <a:cubicBezTo>
                  <a:pt x="19290" y="2942"/>
                  <a:pt x="17668" y="2761"/>
                  <a:pt x="16117" y="2614"/>
                </a:cubicBezTo>
                <a:cubicBezTo>
                  <a:pt x="13341" y="2350"/>
                  <a:pt x="12466" y="1839"/>
                  <a:pt x="14238" y="1509"/>
                </a:cubicBezTo>
                <a:lnTo>
                  <a:pt x="15140" y="1341"/>
                </a:lnTo>
                <a:lnTo>
                  <a:pt x="14325" y="937"/>
                </a:lnTo>
                <a:cubicBezTo>
                  <a:pt x="13875" y="716"/>
                  <a:pt x="12656" y="371"/>
                  <a:pt x="11618" y="169"/>
                </a:cubicBezTo>
                <a:cubicBezTo>
                  <a:pt x="11016" y="51"/>
                  <a:pt x="10415" y="-4"/>
                  <a:pt x="9820" y="0"/>
                </a:cubicBezTo>
                <a:close/>
              </a:path>
            </a:pathLst>
          </a:custGeom>
          <a:ln w="12700">
            <a:miter lim="400000"/>
          </a:ln>
          <a:effectLst>
            <a:outerShdw blurRad="355600" rotWithShape="0">
              <a:srgbClr val="000000">
                <a:alpha val="75000"/>
              </a:srgbClr>
            </a:outerShdw>
          </a:effectLst>
        </p:spPr>
      </p:pic>
      <p:pic>
        <p:nvPicPr>
          <p:cNvPr id="15" name="Immagine 14" descr="Risultati immagini per schema per produrre ozono"/>
          <p:cNvPicPr/>
          <p:nvPr/>
        </p:nvPicPr>
        <p:blipFill>
          <a:blip r:embed="rId4" cstate="print"/>
          <a:srcRect/>
          <a:stretch>
            <a:fillRect/>
          </a:stretch>
        </p:blipFill>
        <p:spPr bwMode="auto">
          <a:xfrm>
            <a:off x="4919193" y="5129808"/>
            <a:ext cx="3600399" cy="3168352"/>
          </a:xfrm>
          <a:prstGeom prst="rect">
            <a:avLst/>
          </a:prstGeom>
          <a:noFill/>
          <a:ln w="9525">
            <a:noFill/>
            <a:miter lim="800000"/>
            <a:headEnd/>
            <a:tailEnd/>
          </a:ln>
        </p:spPr>
      </p:pic>
      <p:pic>
        <p:nvPicPr>
          <p:cNvPr id="54274" name="Picture 2" descr="Image result for ozono in acqua"/>
          <p:cNvPicPr>
            <a:picLocks noChangeAspect="1" noChangeArrowheads="1"/>
          </p:cNvPicPr>
          <p:nvPr/>
        </p:nvPicPr>
        <p:blipFill>
          <a:blip r:embed="rId5" cstate="print"/>
          <a:srcRect l="39299" r="42239"/>
          <a:stretch>
            <a:fillRect/>
          </a:stretch>
        </p:blipFill>
        <p:spPr bwMode="auto">
          <a:xfrm>
            <a:off x="238672" y="233265"/>
            <a:ext cx="4680521" cy="13249472"/>
          </a:xfrm>
          <a:prstGeom prst="rect">
            <a:avLst/>
          </a:prstGeom>
          <a:ln>
            <a:noFill/>
          </a:ln>
          <a:effectLst>
            <a:outerShdw blurRad="190500" algn="tl" rotWithShape="0">
              <a:srgbClr val="000000">
                <a:alpha val="70000"/>
              </a:srgbClr>
            </a:outerShdw>
          </a:effectLst>
        </p:spPr>
      </p:pic>
      <p:pic>
        <p:nvPicPr>
          <p:cNvPr id="54276" name="Picture 4" descr="Image result for direttive"/>
          <p:cNvPicPr>
            <a:picLocks noChangeAspect="1" noChangeArrowheads="1"/>
          </p:cNvPicPr>
          <p:nvPr/>
        </p:nvPicPr>
        <p:blipFill>
          <a:blip r:embed="rId6" cstate="print"/>
          <a:srcRect/>
          <a:stretch>
            <a:fillRect/>
          </a:stretch>
        </p:blipFill>
        <p:spPr bwMode="auto">
          <a:xfrm>
            <a:off x="8375576" y="809328"/>
            <a:ext cx="3311152" cy="2269596"/>
          </a:xfrm>
          <a:prstGeom prst="rect">
            <a:avLst/>
          </a:prstGeom>
          <a:ln>
            <a:noFill/>
          </a:ln>
          <a:effectLst>
            <a:outerShdw blurRad="190500" algn="tl" rotWithShape="0">
              <a:srgbClr val="000000">
                <a:alpha val="70000"/>
              </a:srgbClr>
            </a:outerShdw>
          </a:effectLst>
        </p:spPr>
      </p:pic>
      <p:pic>
        <p:nvPicPr>
          <p:cNvPr id="10" name="Immagine 9" descr="patented2.jpg"/>
          <p:cNvPicPr>
            <a:picLocks noChangeAspect="1"/>
          </p:cNvPicPr>
          <p:nvPr/>
        </p:nvPicPr>
        <p:blipFill>
          <a:blip r:embed="rId7" cstate="print"/>
          <a:stretch>
            <a:fillRect/>
          </a:stretch>
        </p:blipFill>
        <p:spPr>
          <a:xfrm>
            <a:off x="5135216" y="10386392"/>
            <a:ext cx="3137371" cy="3096344"/>
          </a:xfrm>
          <a:prstGeom prst="rect">
            <a:avLst/>
          </a:prstGeom>
          <a:ln>
            <a:noFill/>
          </a:ln>
          <a:effectLst>
            <a:outerShdw blurRad="190500" algn="tl" rotWithShape="0">
              <a:srgbClr val="000000">
                <a:alpha val="70000"/>
              </a:srgbClr>
            </a:outerShdw>
          </a:effectLst>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9C0E8CD5AF0714FAA4A385B2F4D2453" ma:contentTypeVersion="10" ma:contentTypeDescription="Vytvoří nový dokument" ma:contentTypeScope="" ma:versionID="d0675310695b4faf9f113c5f89e8f6cd">
  <xsd:schema xmlns:xsd="http://www.w3.org/2001/XMLSchema" xmlns:xs="http://www.w3.org/2001/XMLSchema" xmlns:p="http://schemas.microsoft.com/office/2006/metadata/properties" xmlns:ns2="95b7a66c-448c-436d-8d4d-8ce323345721" targetNamespace="http://schemas.microsoft.com/office/2006/metadata/properties" ma:root="true" ma:fieldsID="edb7d9964508fa4942f349929e4eed52" ns2:_="">
    <xsd:import namespace="95b7a66c-448c-436d-8d4d-8ce3233457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b7a66c-448c-436d-8d4d-8ce3233457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D0E17-95A2-46D3-8D68-DD599F3D2F2A}">
  <ds:schemaRefs>
    <ds:schemaRef ds:uri="http://schemas.microsoft.com/sharepoint/v3/contenttype/forms"/>
  </ds:schemaRefs>
</ds:datastoreItem>
</file>

<file path=customXml/itemProps2.xml><?xml version="1.0" encoding="utf-8"?>
<ds:datastoreItem xmlns:ds="http://schemas.openxmlformats.org/officeDocument/2006/customXml" ds:itemID="{A040D1B2-F8AF-4E3D-8A73-E6CA8317D89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86A0F0D-627A-45C4-9C99-C187BECB61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b7a66c-448c-436d-8d4d-8ce3233457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3509</TotalTime>
  <Words>7815</Words>
  <Application>Microsoft Office PowerPoint</Application>
  <PresentationFormat>Vlastní</PresentationFormat>
  <Paragraphs>541</Paragraphs>
  <Slides>72</Slides>
  <Notes>0</Notes>
  <HiddenSlides>0</HiddenSlides>
  <MMClips>0</MMClips>
  <ScaleCrop>false</ScaleCrop>
  <HeadingPairs>
    <vt:vector size="8" baseType="variant">
      <vt:variant>
        <vt:lpstr>Použitá písma</vt:lpstr>
      </vt:variant>
      <vt:variant>
        <vt:i4>15</vt:i4>
      </vt:variant>
      <vt:variant>
        <vt:lpstr>Motiv</vt:lpstr>
      </vt:variant>
      <vt:variant>
        <vt:i4>1</vt:i4>
      </vt:variant>
      <vt:variant>
        <vt:lpstr>Vložené servery OLE</vt:lpstr>
      </vt:variant>
      <vt:variant>
        <vt:i4>1</vt:i4>
      </vt:variant>
      <vt:variant>
        <vt:lpstr>Nadpisy snímků</vt:lpstr>
      </vt:variant>
      <vt:variant>
        <vt:i4>72</vt:i4>
      </vt:variant>
    </vt:vector>
  </HeadingPairs>
  <TitlesOfParts>
    <vt:vector size="89" baseType="lpstr">
      <vt:lpstr>AppleGothic</vt:lpstr>
      <vt:lpstr>Arial</vt:lpstr>
      <vt:lpstr>Avenir Book</vt:lpstr>
      <vt:lpstr>BlairMdITC TT</vt:lpstr>
      <vt:lpstr>Calibri</vt:lpstr>
      <vt:lpstr>Gill Sans</vt:lpstr>
      <vt:lpstr>Gill Sans Light</vt:lpstr>
      <vt:lpstr>Gill Sans SemiBold</vt:lpstr>
      <vt:lpstr>Haettenschweiler</vt:lpstr>
      <vt:lpstr>Helvetica Neue</vt:lpstr>
      <vt:lpstr>Helvetica Neue Light</vt:lpstr>
      <vt:lpstr>Helvetica Neue Medium</vt:lpstr>
      <vt:lpstr>Helvetica Neue Thin</vt:lpstr>
      <vt:lpstr>Times New Roman</vt:lpstr>
      <vt:lpstr>ヒラギノ角ゴ Std</vt:lpstr>
      <vt:lpstr>White</vt:lpstr>
      <vt:lpstr>Acrobat Document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RESTITUZIONE PRODOTTO NON CONFORME  Mittente  Nome ed Indirizzo Spett.le ………………………. Indirizzo Raccomandata a.r. Oggetto: Denuncia di difetto di conformità – Richiesta di riparazione/sostituzione del prodotto Spett. …., in data ……. ho acquistato/noleggiato  presso …….. in ……………………….  il ……… (descrivere con precisione il prodotto acquistato/noleggiato, indicando modello, tipo, ecc.), corrispondendo un importo di € ………., come documentato dallo scontrino/fattura  n. ….. del …. . Il prodotto in questione, da me utilizzato normalmente e secondo le istruzioni, ha il seguente problema o difetto di funzionamento: L'ozono prodotto dall'apparecchiatura permane anche dopo l'utilizzo della stessa per diverse ore,  rendendo l'ambiente non accessibile ma soprattutto pericoloso per la Salute umana visto e considerate le soglie consentite dal D.lgs 81/2008 (concentrazioni di ozono in ambienti indoor). Inoltre, come segnalato nel vs. manuale non mi è possibile nemmeno entrare nell'ambiente trattato, respirando ozono sopra le suddette soglie di sicurezza, ed espellerlo all'esterno tramite l'apertura delle finestre, visto che le direttive europee, lo considerano gas inquinante per l'ambiente. - Direttiva 2001/81/CE relativa ai limiti nazionali di emissione di alcuni inquinanti atmosferici; - Direttiva 2002/3/CE relativa all’ozono nell’aria; - Direttiva 2008/1/CE sulla prevenzione e la riduzione integrate dell'inquinamento; - Direttiva 2008/50/CE relativa alla qualità dell’aria ambiente e per un aria più pulita in Europa;      Considerato che il prodotto non è conforme al contratto ai sensi dell’art. 128 e ss. del D.Lgs. n. 206/2005, in quanto è inidoneo all’uso abituale cui è destinato (e/o non corrisponde alla descrizione da voi fatta o riportata nella vostra offerta pubblicitaria ecc.) Vi invito a provvedere al più presto, in applicazione di quanto previsto dall‘art. 130 D.Lgs 206/05, alla riparazione a vostre spese del prodotto oppure alla sua integrale sostituzione con altro di identica qualità e tipo, esente da qualsiasi vizio o difetto e rispondente a tutte le Normative Vigenti. In mancanza, mi riservo di chiedere la risoluzione del contratto o la riduzione del prezzo. Inoltre in riferimento di quanto previsto dall‘art. 20 D.Lgs 206/05 TITOLO III PRATICHE COMMERCIALI, PUBBLICITA' E ALTRE COMUNICAZIONI COMMERCIALI, chiedo onde evitare pratiche commerciali scorrette, art.21 Azioni ingannevoli, art. 22 Omissioni ingannevoli da parte della vostra società nei confronti del sottoscritto (consumatore) un certificato di origine del prodotto e copia della dichiarazione di conformità secondo la Direttiva 2006/42/CE del 17 maggio 2006 (direttiva macchine).   Per quanto sopra e come descritto nel codice civile art.1447 e 1448  intendo avvalermi della rescissione (invalidazione del contratto) in quanto l'utilizzo dell'apparecchiatura fornita dalla vs. società rappresenta per chi la utilizza uno stato di pericolo. Nel caso non venisse accettata bonariamente la rescissione, dovrò richiedere supporto di un legale e presentare la mia richiesta dinnanzi ad un Giudice. Mi riservo, comunque, ogni diritto anche in ordine al risarcimento dei danni. Si allega lo scontrino fiscale/fattura  n. …… fotografie attestanti il difetto del prodotto (o del manuale). Data e luogo Firma……............</vt:lpstr>
      <vt:lpstr>NĚKTERÁ ZAŘÍZENÍ NA TRHU Z ASIE NESPLŇUJÍ NORMY !</vt:lpstr>
      <vt:lpstr>ZAŘÍZENÍ ETP CERTIFIKOVANÉ IMQ!</vt:lpstr>
      <vt:lpstr>ZAŘÍZENÍ ETP CERTIFIKOVANÉ IMQ PO 5/6 LETECH PROVOZU!</vt:lpstr>
      <vt:lpstr>Prezentace aplikace PowerPoint</vt:lpstr>
      <vt:lpstr>Prezentace aplikace PowerPoint</vt:lpstr>
      <vt:lpstr>Prezentace aplikace PowerPoint</vt:lpstr>
      <vt:lpstr>Prezentace aplikace PowerPoint</vt:lpstr>
      <vt:lpstr>Prezentace aplikace PowerPoint</vt:lpstr>
      <vt:lpstr>REALIZZAZIONE IMPIANTO DI TRATTAMENTO ACQUA SISTEMA DI UMIDIFICAZIONE CTA (ANTI LEGIONELLA)  OSPEDALE SAN CAMILLO A ROMA</vt:lpstr>
      <vt:lpstr>REALIZACE ÚPRAVNY VODY PRO VODNÍ OKRUH VČETNĚ ZVLHČOVACÍHO SYSTÉMU A SYSTÉMU PROTI LEGIONELE BEZ CHEMICKÝCH PRODUKTŮ PRO NEMOCNICI   OSPEDALE ESTE – MONSELICE (PD)</vt:lpstr>
      <vt:lpstr>Prezentace aplikace PowerPoint</vt:lpstr>
      <vt:lpstr>REALIZACE ÚPRAVY VODY CIP PRO MYTÍ KROCANŮ ZA POMOCÍ OZÓNU JAKO ALTRNATIVA K CHEMICKÉMU OŠETŘENÍ S CHLÓREM NIŽŠÍ NÁKLADY, ŽÁDNÉ STOPY NA VÝROBKU, BEZ ZATÍŽENÍ ŽIVOTNÍHO PROSTŘEDÍ (LIKVIDACE SALMONELY).  VÝROBNÍ ZÁVOD AIA GRUPPO VERONESI, SOMMACAMPAGNA (VR)</vt:lpstr>
      <vt:lpstr>REALIZZAZIONE IMPIANTI TRATTAMENTO ARIA COMPLETI DI SISTEMA DI SANIFICAZIONE AD OZONO STABILIMENTO LAVORAZIONE E CONFEZIONAMENTO UOVA. ELIMINAZIONE  RISCHIO SALMONELLA SU PRODOTTO E RISCHIO MICROBIOLOGICO DELLE POLVERI NEGLI AMBIENTI DI LAVORO. NESSUN RESIDUO SUL PRODOTTO E RISOLUZIONE DI UN PROBLEMA AD OGGI IRRISOLTO CON ALTRE TECNICHE! STABILIMENTO COCCODI’ A CASALMAGGIORE (CR)</vt:lpstr>
      <vt:lpstr>REALIZZAZIONE IMPIANTI TRATTAMENTO ARIA COMPLETI DI SISTEMA DI SANIFICAZIONE AD OZONO STABILIMENTO LAVORAZIONE E CONFEZIONAMENTO ORTOFRUTTA . ELIMINAZIONE MUFFE SU PRODOTTO (ALLUNGAMNETO SHELF LIFE) E MIGLIORMANETO MICROBIOLOGICO STABILIMENTO BATTAGLIO TORINO.</vt:lpstr>
      <vt:lpstr>SISTEMI AD OZONO PER TRATTAMENTO  ACQUE DI POZZO UTILIZZATE PER PROCESSI PRODUTTIVI CASEIFICIO IN ALTERNATIVA AI PRODOTTI CHIMICI PER ELIMINARE RISCHIO CARICHE BATTERICHE. MINORI COSTI, ASSENZA RESIDUO SU PRODOTTO, RISPETTO DELL’AMBIENTE.  (CONSORZIO 3A ARBOREA IN SARDEGNA) </vt:lpstr>
      <vt:lpstr>SISTEMI AD OZONO PER TRATTAMENTO  ACQUE REFLUE  E ABBATTIMENTO  SOSTANZE PERICOLOSE DI LABORATORIO. RISUZIONE COSTI RISPETTO A PRODOTTI CHIMICI CON ZERO RESIDUO NEI REFLUI. (ISTITUTO ZOOPROFILATTTICO DELLE TRE VENEZIE, LABORATORI  SPERIMENTALI PRODOTTI ITTICOLTUTA A LEGNARO (PD)</vt:lpstr>
      <vt:lpstr>SISTEMI AD OZONO PER TRATTAMENTO  ARIA CAMERE BIANCHE  CONFEZIONAMENTO COPPA AFFETTATA. ELIMINAZIONE DI FILTRI ASSOLUTI MOLTO COSTOSI, RIDUZIONE ENERGETICA RICAMBI ARIA E GARANZIA SICUREZZA MICROBIOLOGICA DEI PRODOTTI.  STABILIMENTO PIAZZA SALUMI (PIACENZA).  </vt:lpstr>
      <vt:lpstr>SISTEMI AD OZONO PER TRATTAMENTO  ARIA SALE LAVORAZIONI E CONFEZIONAMENTO UOVA. ELIMINAZIONE SALMONELLA SULLE UOVA E RIDUZIONE RISCHIO SALUTE OPERATORI DEL SETTORE. AD OGGI NESSUN SISTEMA E’ PARITETICO OD IN GRADO DI RISOLVERE TALI PROBLEMI (NEMMENO PRODOTTI CHIMICI).  STABILIMENTO COPUA (FORLI’)  </vt:lpstr>
      <vt:lpstr>SYSTÉM OZONU PRO ÚPRAVU VZDUCHU PRO PROVOZ BALENÍ VAJEC VČETNĚ OMYVATELNÉHO LÁTKOVÉHO VZDUCHOVÉHO POTRUBÍ. SYSTÉM BYL VYVINUT NA MÍRU ZA ÚČELEM SNÍŽENÍ VŠECH MIKROBILOGICKÝCH RIZIK OBSLUHY A SALMONELY. ŽADNÉ ZBYTKOVÉ STOPY NA VÝROBKU A VÝRAZNÉ SNIŽENÍ NÁKLADŮ OPROTI NEBEZPEČNÝM A ZNEČIŠŤUJÍCÍM FUMIGANTŮM. VÝROBNÍ ZÁVOD COCCODI’ (CREMONA). </vt:lpstr>
      <vt:lpstr> SISTEMI AD OZONO PER CIP LAVAGGIO POLLI E TACCHINI.  STABILIMENTO AIA SOMMACAMPAGNA (VR)  </vt:lpstr>
      <vt:lpstr>REALIZZAZIONE CELLE DI CONSERVAZIONE PESCE CON ATMOSFERICA MODIFICATA AD OZONO E PRODUZIONE GHIACCIO CON OZONO STABILIZZATO, ALLUNGAMNETO SHELF LIFE PRODOTTO A 14GG CON STESSA CARICA BATTERICA.  </vt:lpstr>
      <vt:lpstr>OZONOVÉ SYSTÉMY PRO MYTÍ (dezinfekce studenou vodou) POVRCHY A NÁSTROJE  ZÁVOD INALCA (skupina CREMONINI), MODENA.  </vt:lpstr>
      <vt:lpstr>SYSTÉMY DEZINFEKCE POMOCÍ OZÓNU DOPRAVNÍCH PROSTŔEDKŮ  DEZINFEKCE STUDENOU VODOU BEZ CHEMICKÝCH PRODUKTŮ  VÝROBNÍ ZÁVOD UNILEVER (ALGIDA) </vt:lpstr>
      <vt:lpstr>SYSTÉM MYTÍ S OZÓNEM ZELENINY VE VANÁCH BEZ CHLÓRU A BEZ ZANECHÁNÍ PACHUTI SNÍŽENÍ VÝROBNÍCH NÁKLADŮ   VÝROBNÍ ZÁVOD LUONGO PRODOTTI ORTOFRUTTICOLI FORLI’. </vt:lpstr>
      <vt:lpstr>Systém Auto dezinfekce  vysokorychlostního vlaku ETR 1000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VERBALE  ADDESTRAMENTO LAVORATORI  PER USO  APPARECCHIATURA SECONDO dlgs. 81/2008</vt:lpstr>
      <vt:lpstr>VERBALE  CONSEGNA  APPARECCHIATURA SECONDO dlgs. 81/2008</vt:lpstr>
      <vt:lpstr>PRIVACY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ANTONIO</dc:creator>
  <cp:lastModifiedBy>Marco Cremonini | www.italmec.cz</cp:lastModifiedBy>
  <cp:revision>74</cp:revision>
  <dcterms:modified xsi:type="dcterms:W3CDTF">2020-10-23T13:28:31Z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0x010100A9C0E8CD5AF0714FAA4A385B2F4D2453</vt:lpwstr>
  </property>
</Properties>
</file>